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8"/>
  </p:notesMasterIdLst>
  <p:sldIdLst>
    <p:sldId id="256" r:id="rId2"/>
    <p:sldId id="286" r:id="rId3"/>
    <p:sldId id="289" r:id="rId4"/>
    <p:sldId id="290" r:id="rId5"/>
    <p:sldId id="291" r:id="rId6"/>
    <p:sldId id="292" r:id="rId7"/>
    <p:sldId id="293" r:id="rId8"/>
    <p:sldId id="294" r:id="rId9"/>
    <p:sldId id="297" r:id="rId10"/>
    <p:sldId id="307" r:id="rId11"/>
    <p:sldId id="299" r:id="rId12"/>
    <p:sldId id="300" r:id="rId13"/>
    <p:sldId id="302" r:id="rId14"/>
    <p:sldId id="303" r:id="rId15"/>
    <p:sldId id="304" r:id="rId16"/>
    <p:sldId id="269" r:id="rId17"/>
    <p:sldId id="305" r:id="rId18"/>
    <p:sldId id="270" r:id="rId19"/>
    <p:sldId id="311" r:id="rId20"/>
    <p:sldId id="312" r:id="rId21"/>
    <p:sldId id="309" r:id="rId22"/>
    <p:sldId id="310" r:id="rId23"/>
    <p:sldId id="271"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06" r:id="rId64"/>
    <p:sldId id="407" r:id="rId65"/>
    <p:sldId id="458" r:id="rId66"/>
    <p:sldId id="459" r:id="rId67"/>
    <p:sldId id="408" r:id="rId68"/>
    <p:sldId id="409" r:id="rId69"/>
    <p:sldId id="410" r:id="rId70"/>
    <p:sldId id="411" r:id="rId71"/>
    <p:sldId id="412" r:id="rId72"/>
    <p:sldId id="413" r:id="rId73"/>
    <p:sldId id="414" r:id="rId74"/>
    <p:sldId id="415" r:id="rId75"/>
    <p:sldId id="416" r:id="rId76"/>
    <p:sldId id="417" r:id="rId77"/>
    <p:sldId id="418" r:id="rId78"/>
    <p:sldId id="419" r:id="rId79"/>
    <p:sldId id="420" r:id="rId80"/>
    <p:sldId id="421" r:id="rId81"/>
    <p:sldId id="422" r:id="rId82"/>
    <p:sldId id="423" r:id="rId83"/>
    <p:sldId id="424" r:id="rId84"/>
    <p:sldId id="425" r:id="rId85"/>
    <p:sldId id="426" r:id="rId86"/>
    <p:sldId id="427" r:id="rId87"/>
    <p:sldId id="428" r:id="rId88"/>
    <p:sldId id="429" r:id="rId89"/>
    <p:sldId id="430" r:id="rId90"/>
    <p:sldId id="431" r:id="rId91"/>
    <p:sldId id="432" r:id="rId92"/>
    <p:sldId id="433" r:id="rId93"/>
    <p:sldId id="434" r:id="rId94"/>
    <p:sldId id="435" r:id="rId95"/>
    <p:sldId id="436" r:id="rId96"/>
    <p:sldId id="437" r:id="rId97"/>
    <p:sldId id="438" r:id="rId98"/>
    <p:sldId id="439"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5" r:id="rId115"/>
    <p:sldId id="456" r:id="rId116"/>
    <p:sldId id="457" r:id="rId117"/>
    <p:sldId id="279" r:id="rId118"/>
    <p:sldId id="352" r:id="rId119"/>
    <p:sldId id="278" r:id="rId120"/>
    <p:sldId id="268" r:id="rId121"/>
    <p:sldId id="314" r:id="rId122"/>
    <p:sldId id="317" r:id="rId123"/>
    <p:sldId id="318" r:id="rId124"/>
    <p:sldId id="316" r:id="rId125"/>
    <p:sldId id="319" r:id="rId126"/>
    <p:sldId id="320" r:id="rId127"/>
    <p:sldId id="321" r:id="rId128"/>
    <p:sldId id="322" r:id="rId129"/>
    <p:sldId id="323" r:id="rId130"/>
    <p:sldId id="324" r:id="rId131"/>
    <p:sldId id="325" r:id="rId132"/>
    <p:sldId id="326" r:id="rId133"/>
    <p:sldId id="327" r:id="rId134"/>
    <p:sldId id="329" r:id="rId135"/>
    <p:sldId id="328" r:id="rId136"/>
    <p:sldId id="330" r:id="rId137"/>
    <p:sldId id="331" r:id="rId138"/>
    <p:sldId id="332" r:id="rId139"/>
    <p:sldId id="333" r:id="rId140"/>
    <p:sldId id="334" r:id="rId141"/>
    <p:sldId id="335" r:id="rId142"/>
    <p:sldId id="336" r:id="rId143"/>
    <p:sldId id="337" r:id="rId144"/>
    <p:sldId id="338" r:id="rId145"/>
    <p:sldId id="339" r:id="rId146"/>
    <p:sldId id="340" r:id="rId147"/>
    <p:sldId id="341" r:id="rId148"/>
    <p:sldId id="342" r:id="rId149"/>
    <p:sldId id="343" r:id="rId150"/>
    <p:sldId id="344" r:id="rId151"/>
    <p:sldId id="345" r:id="rId152"/>
    <p:sldId id="346" r:id="rId153"/>
    <p:sldId id="347" r:id="rId154"/>
    <p:sldId id="348" r:id="rId155"/>
    <p:sldId id="349" r:id="rId156"/>
    <p:sldId id="351" r:id="rId15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86" y="3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6E537-A0AD-4160-B6E8-BF41D03C0C53}"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S"/>
        </a:p>
      </dgm:t>
    </dgm:pt>
    <dgm:pt modelId="{C121D27D-3D83-45CD-99CA-EC4A0E689F8C}">
      <dgm:prSet/>
      <dgm:spPr/>
      <dgm:t>
        <a:bodyPr/>
        <a:lstStyle/>
        <a:p>
          <a:pPr rtl="0"/>
          <a:r>
            <a:rPr lang="es-ES" dirty="0" err="1" smtClean="0"/>
            <a:t>An</a:t>
          </a:r>
          <a:r>
            <a:rPr lang="es-ES" dirty="0" smtClean="0"/>
            <a:t> </a:t>
          </a:r>
          <a:r>
            <a:rPr lang="es-ES" dirty="0" err="1" smtClean="0"/>
            <a:t>ecosystem</a:t>
          </a:r>
          <a:r>
            <a:rPr lang="es-ES" dirty="0" smtClean="0"/>
            <a:t> </a:t>
          </a:r>
          <a:r>
            <a:rPr lang="es-ES" dirty="0" err="1" smtClean="0"/>
            <a:t>is</a:t>
          </a:r>
          <a:r>
            <a:rPr lang="es-ES" dirty="0" smtClean="0"/>
            <a:t> </a:t>
          </a:r>
          <a:r>
            <a:rPr lang="es-ES" dirty="0" err="1" smtClean="0"/>
            <a:t>the</a:t>
          </a:r>
          <a:r>
            <a:rPr lang="es-ES" dirty="0" smtClean="0"/>
            <a:t> </a:t>
          </a:r>
          <a:r>
            <a:rPr lang="es-ES" dirty="0" err="1" smtClean="0"/>
            <a:t>combined</a:t>
          </a:r>
          <a:r>
            <a:rPr lang="es-ES" dirty="0" smtClean="0"/>
            <a:t> </a:t>
          </a:r>
          <a:r>
            <a:rPr lang="es-ES" smtClean="0"/>
            <a:t>group</a:t>
          </a:r>
          <a:r>
            <a:rPr lang="es-ES" dirty="0" smtClean="0"/>
            <a:t> of:</a:t>
          </a:r>
          <a:endParaRPr lang="es-ES" dirty="0"/>
        </a:p>
      </dgm:t>
    </dgm:pt>
    <dgm:pt modelId="{9508F680-CB63-45C4-836A-CFC7F84CE467}" type="parTrans" cxnId="{40C20686-F583-492A-B16D-92388BA7264F}">
      <dgm:prSet/>
      <dgm:spPr/>
      <dgm:t>
        <a:bodyPr/>
        <a:lstStyle/>
        <a:p>
          <a:endParaRPr lang="es-ES"/>
        </a:p>
      </dgm:t>
    </dgm:pt>
    <dgm:pt modelId="{EBB61F32-2299-45E9-909B-372E5132A244}" type="sibTrans" cxnId="{40C20686-F583-492A-B16D-92388BA7264F}">
      <dgm:prSet/>
      <dgm:spPr/>
      <dgm:t>
        <a:bodyPr/>
        <a:lstStyle/>
        <a:p>
          <a:endParaRPr lang="es-ES"/>
        </a:p>
      </dgm:t>
    </dgm:pt>
    <dgm:pt modelId="{13887B9E-8F53-412C-AE57-83549180118A}">
      <dgm:prSet custT="1"/>
      <dgm:spPr/>
      <dgm:t>
        <a:bodyPr/>
        <a:lstStyle/>
        <a:p>
          <a:pPr rtl="0"/>
          <a:r>
            <a:rPr lang="es-ES" sz="1500" smtClean="0"/>
            <a:t>living beings </a:t>
          </a:r>
          <a:r>
            <a:rPr lang="es-ES" sz="1500" b="1" smtClean="0">
              <a:solidFill>
                <a:srgbClr val="0070C0"/>
              </a:solidFill>
              <a:sym typeface="Wingdings" pitchFamily="2" charset="2"/>
            </a:rPr>
            <a:t>COMMNUNITY</a:t>
          </a:r>
          <a:endParaRPr lang="es-ES" sz="1500" b="1">
            <a:solidFill>
              <a:srgbClr val="0070C0"/>
            </a:solidFill>
          </a:endParaRPr>
        </a:p>
      </dgm:t>
    </dgm:pt>
    <dgm:pt modelId="{75405EA8-4560-4BC6-A60C-210DD6C1931C}" type="parTrans" cxnId="{F5FCCF66-DD4C-4DA1-808C-F39C6F4EBF66}">
      <dgm:prSet/>
      <dgm:spPr/>
      <dgm:t>
        <a:bodyPr/>
        <a:lstStyle/>
        <a:p>
          <a:endParaRPr lang="es-ES"/>
        </a:p>
      </dgm:t>
    </dgm:pt>
    <dgm:pt modelId="{2994B452-A2F4-405E-8702-4591B83453AF}" type="sibTrans" cxnId="{F5FCCF66-DD4C-4DA1-808C-F39C6F4EBF66}">
      <dgm:prSet/>
      <dgm:spPr/>
      <dgm:t>
        <a:bodyPr/>
        <a:lstStyle/>
        <a:p>
          <a:endParaRPr lang="es-ES"/>
        </a:p>
      </dgm:t>
    </dgm:pt>
    <dgm:pt modelId="{8FB991CA-322A-4FE9-AC8A-C79C43BFA984}">
      <dgm:prSet custT="1"/>
      <dgm:spPr/>
      <dgm:t>
        <a:bodyPr/>
        <a:lstStyle/>
        <a:p>
          <a:pPr rtl="0"/>
          <a:r>
            <a:rPr lang="es-ES" sz="1500" dirty="0" err="1" smtClean="0"/>
            <a:t>physical</a:t>
          </a:r>
          <a:r>
            <a:rPr lang="es-ES" sz="1500" dirty="0" smtClean="0"/>
            <a:t> </a:t>
          </a:r>
          <a:r>
            <a:rPr lang="es-ES" sz="1500" dirty="0" err="1" smtClean="0"/>
            <a:t>factors</a:t>
          </a:r>
          <a:r>
            <a:rPr lang="es-ES" sz="1500" dirty="0" smtClean="0"/>
            <a:t> of </a:t>
          </a:r>
          <a:r>
            <a:rPr lang="es-ES" sz="1500" dirty="0" err="1" smtClean="0"/>
            <a:t>the</a:t>
          </a:r>
          <a:r>
            <a:rPr lang="es-ES" sz="1500" dirty="0" smtClean="0"/>
            <a:t> </a:t>
          </a:r>
          <a:r>
            <a:rPr lang="es-ES" sz="1500" dirty="0" err="1" smtClean="0"/>
            <a:t>environment</a:t>
          </a:r>
          <a:r>
            <a:rPr lang="es-ES" sz="1500" dirty="0" smtClean="0"/>
            <a:t> </a:t>
          </a:r>
          <a:r>
            <a:rPr lang="es-ES" sz="1500" dirty="0" err="1" smtClean="0"/>
            <a:t>where</a:t>
          </a:r>
          <a:r>
            <a:rPr lang="es-ES" sz="1500" dirty="0" smtClean="0"/>
            <a:t> </a:t>
          </a:r>
          <a:r>
            <a:rPr lang="es-ES" sz="1500" dirty="0" err="1" smtClean="0"/>
            <a:t>they</a:t>
          </a:r>
          <a:r>
            <a:rPr lang="es-ES" sz="1500" dirty="0" smtClean="0"/>
            <a:t> </a:t>
          </a:r>
          <a:r>
            <a:rPr lang="es-ES" sz="1500" dirty="0" err="1" smtClean="0"/>
            <a:t>live</a:t>
          </a:r>
          <a:r>
            <a:rPr lang="es-ES" sz="1500" dirty="0" smtClean="0"/>
            <a:t>  </a:t>
          </a:r>
          <a:r>
            <a:rPr lang="es-ES" sz="1500" b="1" dirty="0" smtClean="0">
              <a:solidFill>
                <a:srgbClr val="0070C0"/>
              </a:solidFill>
            </a:rPr>
            <a:t>BIOTOPE</a:t>
          </a:r>
          <a:endParaRPr lang="es-ES" sz="1500" b="1" dirty="0">
            <a:solidFill>
              <a:srgbClr val="0070C0"/>
            </a:solidFill>
          </a:endParaRPr>
        </a:p>
      </dgm:t>
    </dgm:pt>
    <dgm:pt modelId="{D43D1F9B-CDB6-4C6F-976F-FA1CCA96FD5A}" type="parTrans" cxnId="{CB284584-2004-4548-AFC8-3F881F378AC8}">
      <dgm:prSet/>
      <dgm:spPr/>
      <dgm:t>
        <a:bodyPr/>
        <a:lstStyle/>
        <a:p>
          <a:endParaRPr lang="es-ES"/>
        </a:p>
      </dgm:t>
    </dgm:pt>
    <dgm:pt modelId="{CCCBD1F9-BFAC-4337-8FB8-F1B5E59DC70B}" type="sibTrans" cxnId="{CB284584-2004-4548-AFC8-3F881F378AC8}">
      <dgm:prSet/>
      <dgm:spPr/>
      <dgm:t>
        <a:bodyPr/>
        <a:lstStyle/>
        <a:p>
          <a:endParaRPr lang="es-ES"/>
        </a:p>
      </dgm:t>
    </dgm:pt>
    <dgm:pt modelId="{B9950759-6852-400D-962A-38BB98385038}">
      <dgm:prSet custT="1"/>
      <dgm:spPr/>
      <dgm:t>
        <a:bodyPr/>
        <a:lstStyle/>
        <a:p>
          <a:pPr rtl="0"/>
          <a:r>
            <a:rPr lang="es-ES" sz="1500" smtClean="0"/>
            <a:t>relationships between them</a:t>
          </a:r>
          <a:endParaRPr lang="es-ES" sz="1500"/>
        </a:p>
      </dgm:t>
    </dgm:pt>
    <dgm:pt modelId="{BDC5F99A-DF8E-4E05-AFD8-C2BDBCEEA928}" type="parTrans" cxnId="{21968CD7-D31E-42D9-8287-9F05648A1163}">
      <dgm:prSet/>
      <dgm:spPr/>
      <dgm:t>
        <a:bodyPr/>
        <a:lstStyle/>
        <a:p>
          <a:endParaRPr lang="es-ES"/>
        </a:p>
      </dgm:t>
    </dgm:pt>
    <dgm:pt modelId="{1FA8C409-2DE7-41F6-BEEC-5C12FD1A0C0D}" type="sibTrans" cxnId="{21968CD7-D31E-42D9-8287-9F05648A1163}">
      <dgm:prSet/>
      <dgm:spPr/>
      <dgm:t>
        <a:bodyPr/>
        <a:lstStyle/>
        <a:p>
          <a:endParaRPr lang="es-ES"/>
        </a:p>
      </dgm:t>
    </dgm:pt>
    <dgm:pt modelId="{5B659A16-64E9-4D5D-BF07-E0943F02D163}" type="pres">
      <dgm:prSet presAssocID="{4FA6E537-A0AD-4160-B6E8-BF41D03C0C53}" presName="hierChild1" presStyleCnt="0">
        <dgm:presLayoutVars>
          <dgm:orgChart val="1"/>
          <dgm:chPref val="1"/>
          <dgm:dir/>
          <dgm:animOne val="branch"/>
          <dgm:animLvl val="lvl"/>
          <dgm:resizeHandles/>
        </dgm:presLayoutVars>
      </dgm:prSet>
      <dgm:spPr/>
      <dgm:t>
        <a:bodyPr/>
        <a:lstStyle/>
        <a:p>
          <a:endParaRPr lang="es-ES"/>
        </a:p>
      </dgm:t>
    </dgm:pt>
    <dgm:pt modelId="{2E923F4A-9F29-4AE6-826B-EAEB17BD5543}" type="pres">
      <dgm:prSet presAssocID="{C121D27D-3D83-45CD-99CA-EC4A0E689F8C}" presName="hierRoot1" presStyleCnt="0">
        <dgm:presLayoutVars>
          <dgm:hierBranch val="init"/>
        </dgm:presLayoutVars>
      </dgm:prSet>
      <dgm:spPr/>
    </dgm:pt>
    <dgm:pt modelId="{8AFBC4BF-A0BD-4C62-8E47-703753F0DC81}" type="pres">
      <dgm:prSet presAssocID="{C121D27D-3D83-45CD-99CA-EC4A0E689F8C}" presName="rootComposite1" presStyleCnt="0"/>
      <dgm:spPr/>
    </dgm:pt>
    <dgm:pt modelId="{D8E68BEC-59EF-42F9-97A0-F83641A6D8BA}" type="pres">
      <dgm:prSet presAssocID="{C121D27D-3D83-45CD-99CA-EC4A0E689F8C}" presName="rootText1" presStyleLbl="node0" presStyleIdx="0" presStyleCnt="1">
        <dgm:presLayoutVars>
          <dgm:chPref val="3"/>
        </dgm:presLayoutVars>
      </dgm:prSet>
      <dgm:spPr/>
      <dgm:t>
        <a:bodyPr/>
        <a:lstStyle/>
        <a:p>
          <a:endParaRPr lang="es-ES"/>
        </a:p>
      </dgm:t>
    </dgm:pt>
    <dgm:pt modelId="{77F63378-1E60-4CCD-8B2B-6E2C820E99BC}" type="pres">
      <dgm:prSet presAssocID="{C121D27D-3D83-45CD-99CA-EC4A0E689F8C}" presName="rootConnector1" presStyleLbl="node1" presStyleIdx="0" presStyleCnt="0"/>
      <dgm:spPr/>
      <dgm:t>
        <a:bodyPr/>
        <a:lstStyle/>
        <a:p>
          <a:endParaRPr lang="es-ES"/>
        </a:p>
      </dgm:t>
    </dgm:pt>
    <dgm:pt modelId="{FFF403C3-E290-4BDA-BF60-320862786828}" type="pres">
      <dgm:prSet presAssocID="{C121D27D-3D83-45CD-99CA-EC4A0E689F8C}" presName="hierChild2" presStyleCnt="0"/>
      <dgm:spPr/>
    </dgm:pt>
    <dgm:pt modelId="{80AB46F3-9A0E-433E-AF29-0C7D4BC4CF45}" type="pres">
      <dgm:prSet presAssocID="{75405EA8-4560-4BC6-A60C-210DD6C1931C}" presName="Name37" presStyleLbl="parChTrans1D2" presStyleIdx="0" presStyleCnt="3"/>
      <dgm:spPr/>
      <dgm:t>
        <a:bodyPr/>
        <a:lstStyle/>
        <a:p>
          <a:endParaRPr lang="es-ES"/>
        </a:p>
      </dgm:t>
    </dgm:pt>
    <dgm:pt modelId="{95167689-30FF-43E2-B578-3679ED68ED82}" type="pres">
      <dgm:prSet presAssocID="{13887B9E-8F53-412C-AE57-83549180118A}" presName="hierRoot2" presStyleCnt="0">
        <dgm:presLayoutVars>
          <dgm:hierBranch val="init"/>
        </dgm:presLayoutVars>
      </dgm:prSet>
      <dgm:spPr/>
    </dgm:pt>
    <dgm:pt modelId="{C89B0629-6BCC-48A8-A6FD-238D3EC23FB6}" type="pres">
      <dgm:prSet presAssocID="{13887B9E-8F53-412C-AE57-83549180118A}" presName="rootComposite" presStyleCnt="0"/>
      <dgm:spPr/>
    </dgm:pt>
    <dgm:pt modelId="{4250B427-5AD7-4853-8763-299D98E6A9F1}" type="pres">
      <dgm:prSet presAssocID="{13887B9E-8F53-412C-AE57-83549180118A}" presName="rootText" presStyleLbl="node2" presStyleIdx="0" presStyleCnt="3">
        <dgm:presLayoutVars>
          <dgm:chPref val="3"/>
        </dgm:presLayoutVars>
      </dgm:prSet>
      <dgm:spPr/>
      <dgm:t>
        <a:bodyPr/>
        <a:lstStyle/>
        <a:p>
          <a:endParaRPr lang="es-ES"/>
        </a:p>
      </dgm:t>
    </dgm:pt>
    <dgm:pt modelId="{8A6AB56B-9A53-47B1-B79E-9A1A17A3B032}" type="pres">
      <dgm:prSet presAssocID="{13887B9E-8F53-412C-AE57-83549180118A}" presName="rootConnector" presStyleLbl="node2" presStyleIdx="0" presStyleCnt="3"/>
      <dgm:spPr/>
      <dgm:t>
        <a:bodyPr/>
        <a:lstStyle/>
        <a:p>
          <a:endParaRPr lang="es-ES"/>
        </a:p>
      </dgm:t>
    </dgm:pt>
    <dgm:pt modelId="{9424E174-ABE1-49D3-845C-25921B9F922F}" type="pres">
      <dgm:prSet presAssocID="{13887B9E-8F53-412C-AE57-83549180118A}" presName="hierChild4" presStyleCnt="0"/>
      <dgm:spPr/>
    </dgm:pt>
    <dgm:pt modelId="{14ECCEDA-E218-47A4-B617-C5F649E4D2C2}" type="pres">
      <dgm:prSet presAssocID="{13887B9E-8F53-412C-AE57-83549180118A}" presName="hierChild5" presStyleCnt="0"/>
      <dgm:spPr/>
    </dgm:pt>
    <dgm:pt modelId="{2D9116A8-56BC-40EE-BE97-EE49B4762F87}" type="pres">
      <dgm:prSet presAssocID="{D43D1F9B-CDB6-4C6F-976F-FA1CCA96FD5A}" presName="Name37" presStyleLbl="parChTrans1D2" presStyleIdx="1" presStyleCnt="3"/>
      <dgm:spPr/>
      <dgm:t>
        <a:bodyPr/>
        <a:lstStyle/>
        <a:p>
          <a:endParaRPr lang="es-ES"/>
        </a:p>
      </dgm:t>
    </dgm:pt>
    <dgm:pt modelId="{DE2FD2D7-7D50-4E5E-8832-281183BDE098}" type="pres">
      <dgm:prSet presAssocID="{8FB991CA-322A-4FE9-AC8A-C79C43BFA984}" presName="hierRoot2" presStyleCnt="0">
        <dgm:presLayoutVars>
          <dgm:hierBranch val="init"/>
        </dgm:presLayoutVars>
      </dgm:prSet>
      <dgm:spPr/>
    </dgm:pt>
    <dgm:pt modelId="{16FD0A95-5FFF-40C5-9362-A9A0FC16F1C1}" type="pres">
      <dgm:prSet presAssocID="{8FB991CA-322A-4FE9-AC8A-C79C43BFA984}" presName="rootComposite" presStyleCnt="0"/>
      <dgm:spPr/>
    </dgm:pt>
    <dgm:pt modelId="{88C0991D-CD7B-49A6-96F0-DE714A48244D}" type="pres">
      <dgm:prSet presAssocID="{8FB991CA-322A-4FE9-AC8A-C79C43BFA984}" presName="rootText" presStyleLbl="node2" presStyleIdx="1" presStyleCnt="3">
        <dgm:presLayoutVars>
          <dgm:chPref val="3"/>
        </dgm:presLayoutVars>
      </dgm:prSet>
      <dgm:spPr/>
      <dgm:t>
        <a:bodyPr/>
        <a:lstStyle/>
        <a:p>
          <a:endParaRPr lang="es-ES"/>
        </a:p>
      </dgm:t>
    </dgm:pt>
    <dgm:pt modelId="{E68C08DE-597D-484F-8924-40160AB41400}" type="pres">
      <dgm:prSet presAssocID="{8FB991CA-322A-4FE9-AC8A-C79C43BFA984}" presName="rootConnector" presStyleLbl="node2" presStyleIdx="1" presStyleCnt="3"/>
      <dgm:spPr/>
      <dgm:t>
        <a:bodyPr/>
        <a:lstStyle/>
        <a:p>
          <a:endParaRPr lang="es-ES"/>
        </a:p>
      </dgm:t>
    </dgm:pt>
    <dgm:pt modelId="{E4683C4C-F921-45A3-85EC-8E9A7D5DBFCB}" type="pres">
      <dgm:prSet presAssocID="{8FB991CA-322A-4FE9-AC8A-C79C43BFA984}" presName="hierChild4" presStyleCnt="0"/>
      <dgm:spPr/>
    </dgm:pt>
    <dgm:pt modelId="{59622E61-11E4-4C7D-8F4C-47325711EE6D}" type="pres">
      <dgm:prSet presAssocID="{8FB991CA-322A-4FE9-AC8A-C79C43BFA984}" presName="hierChild5" presStyleCnt="0"/>
      <dgm:spPr/>
    </dgm:pt>
    <dgm:pt modelId="{C25F06B3-9A13-44E8-A4B8-1A00D373E066}" type="pres">
      <dgm:prSet presAssocID="{BDC5F99A-DF8E-4E05-AFD8-C2BDBCEEA928}" presName="Name37" presStyleLbl="parChTrans1D2" presStyleIdx="2" presStyleCnt="3"/>
      <dgm:spPr/>
      <dgm:t>
        <a:bodyPr/>
        <a:lstStyle/>
        <a:p>
          <a:endParaRPr lang="es-ES"/>
        </a:p>
      </dgm:t>
    </dgm:pt>
    <dgm:pt modelId="{1F8C67E9-274E-4735-ADD1-22A8403D9B81}" type="pres">
      <dgm:prSet presAssocID="{B9950759-6852-400D-962A-38BB98385038}" presName="hierRoot2" presStyleCnt="0">
        <dgm:presLayoutVars>
          <dgm:hierBranch val="init"/>
        </dgm:presLayoutVars>
      </dgm:prSet>
      <dgm:spPr/>
    </dgm:pt>
    <dgm:pt modelId="{D5FFFD3F-CCB3-4C04-B816-2BBFE4AC34DB}" type="pres">
      <dgm:prSet presAssocID="{B9950759-6852-400D-962A-38BB98385038}" presName="rootComposite" presStyleCnt="0"/>
      <dgm:spPr/>
    </dgm:pt>
    <dgm:pt modelId="{40575D46-280B-4666-960F-1B9B3D6374BB}" type="pres">
      <dgm:prSet presAssocID="{B9950759-6852-400D-962A-38BB98385038}" presName="rootText" presStyleLbl="node2" presStyleIdx="2" presStyleCnt="3">
        <dgm:presLayoutVars>
          <dgm:chPref val="3"/>
        </dgm:presLayoutVars>
      </dgm:prSet>
      <dgm:spPr/>
      <dgm:t>
        <a:bodyPr/>
        <a:lstStyle/>
        <a:p>
          <a:endParaRPr lang="es-ES"/>
        </a:p>
      </dgm:t>
    </dgm:pt>
    <dgm:pt modelId="{5ABDE8BE-4A96-4902-A7E8-93049BFBB55C}" type="pres">
      <dgm:prSet presAssocID="{B9950759-6852-400D-962A-38BB98385038}" presName="rootConnector" presStyleLbl="node2" presStyleIdx="2" presStyleCnt="3"/>
      <dgm:spPr/>
      <dgm:t>
        <a:bodyPr/>
        <a:lstStyle/>
        <a:p>
          <a:endParaRPr lang="es-ES"/>
        </a:p>
      </dgm:t>
    </dgm:pt>
    <dgm:pt modelId="{8C647B2F-EB5F-4EF6-9347-34F69293173D}" type="pres">
      <dgm:prSet presAssocID="{B9950759-6852-400D-962A-38BB98385038}" presName="hierChild4" presStyleCnt="0"/>
      <dgm:spPr/>
    </dgm:pt>
    <dgm:pt modelId="{A83B3835-1A0F-444F-B018-96A05DE4B603}" type="pres">
      <dgm:prSet presAssocID="{B9950759-6852-400D-962A-38BB98385038}" presName="hierChild5" presStyleCnt="0"/>
      <dgm:spPr/>
    </dgm:pt>
    <dgm:pt modelId="{50F57E50-84CD-40AC-9C07-F2BD9A42A4B1}" type="pres">
      <dgm:prSet presAssocID="{C121D27D-3D83-45CD-99CA-EC4A0E689F8C}" presName="hierChild3" presStyleCnt="0"/>
      <dgm:spPr/>
    </dgm:pt>
  </dgm:ptLst>
  <dgm:cxnLst>
    <dgm:cxn modelId="{5275EB1E-99E2-4876-A982-CC7267009B5B}" type="presOf" srcId="{13887B9E-8F53-412C-AE57-83549180118A}" destId="{8A6AB56B-9A53-47B1-B79E-9A1A17A3B032}" srcOrd="1" destOrd="0" presId="urn:microsoft.com/office/officeart/2005/8/layout/orgChart1"/>
    <dgm:cxn modelId="{FDB98478-CB0A-4D61-BFB1-E4AF569C951A}" type="presOf" srcId="{8FB991CA-322A-4FE9-AC8A-C79C43BFA984}" destId="{88C0991D-CD7B-49A6-96F0-DE714A48244D}" srcOrd="0" destOrd="0" presId="urn:microsoft.com/office/officeart/2005/8/layout/orgChart1"/>
    <dgm:cxn modelId="{CB284584-2004-4548-AFC8-3F881F378AC8}" srcId="{C121D27D-3D83-45CD-99CA-EC4A0E689F8C}" destId="{8FB991CA-322A-4FE9-AC8A-C79C43BFA984}" srcOrd="1" destOrd="0" parTransId="{D43D1F9B-CDB6-4C6F-976F-FA1CCA96FD5A}" sibTransId="{CCCBD1F9-BFAC-4337-8FB8-F1B5E59DC70B}"/>
    <dgm:cxn modelId="{E546249B-ED62-44C2-A9A1-2C14367B6DF4}" type="presOf" srcId="{C121D27D-3D83-45CD-99CA-EC4A0E689F8C}" destId="{D8E68BEC-59EF-42F9-97A0-F83641A6D8BA}" srcOrd="0" destOrd="0" presId="urn:microsoft.com/office/officeart/2005/8/layout/orgChart1"/>
    <dgm:cxn modelId="{1A1504F5-D1F2-4E6A-8099-45F0DF26CA03}" type="presOf" srcId="{75405EA8-4560-4BC6-A60C-210DD6C1931C}" destId="{80AB46F3-9A0E-433E-AF29-0C7D4BC4CF45}" srcOrd="0" destOrd="0" presId="urn:microsoft.com/office/officeart/2005/8/layout/orgChart1"/>
    <dgm:cxn modelId="{65F74C3E-6155-4048-880A-7FBE6A1EB0EF}" type="presOf" srcId="{B9950759-6852-400D-962A-38BB98385038}" destId="{5ABDE8BE-4A96-4902-A7E8-93049BFBB55C}" srcOrd="1" destOrd="0" presId="urn:microsoft.com/office/officeart/2005/8/layout/orgChart1"/>
    <dgm:cxn modelId="{40C20686-F583-492A-B16D-92388BA7264F}" srcId="{4FA6E537-A0AD-4160-B6E8-BF41D03C0C53}" destId="{C121D27D-3D83-45CD-99CA-EC4A0E689F8C}" srcOrd="0" destOrd="0" parTransId="{9508F680-CB63-45C4-836A-CFC7F84CE467}" sibTransId="{EBB61F32-2299-45E9-909B-372E5132A244}"/>
    <dgm:cxn modelId="{0E0111A0-0A23-4D8A-ADDB-23EB8CD71C26}" type="presOf" srcId="{13887B9E-8F53-412C-AE57-83549180118A}" destId="{4250B427-5AD7-4853-8763-299D98E6A9F1}" srcOrd="0" destOrd="0" presId="urn:microsoft.com/office/officeart/2005/8/layout/orgChart1"/>
    <dgm:cxn modelId="{21968CD7-D31E-42D9-8287-9F05648A1163}" srcId="{C121D27D-3D83-45CD-99CA-EC4A0E689F8C}" destId="{B9950759-6852-400D-962A-38BB98385038}" srcOrd="2" destOrd="0" parTransId="{BDC5F99A-DF8E-4E05-AFD8-C2BDBCEEA928}" sibTransId="{1FA8C409-2DE7-41F6-BEEC-5C12FD1A0C0D}"/>
    <dgm:cxn modelId="{CD5CA1DD-9E73-4667-94E8-E3F246319BA2}" type="presOf" srcId="{4FA6E537-A0AD-4160-B6E8-BF41D03C0C53}" destId="{5B659A16-64E9-4D5D-BF07-E0943F02D163}" srcOrd="0" destOrd="0" presId="urn:microsoft.com/office/officeart/2005/8/layout/orgChart1"/>
    <dgm:cxn modelId="{E2C0E6E8-271F-4C26-A336-D9FA731F9F6A}" type="presOf" srcId="{8FB991CA-322A-4FE9-AC8A-C79C43BFA984}" destId="{E68C08DE-597D-484F-8924-40160AB41400}" srcOrd="1" destOrd="0" presId="urn:microsoft.com/office/officeart/2005/8/layout/orgChart1"/>
    <dgm:cxn modelId="{F5FCCF66-DD4C-4DA1-808C-F39C6F4EBF66}" srcId="{C121D27D-3D83-45CD-99CA-EC4A0E689F8C}" destId="{13887B9E-8F53-412C-AE57-83549180118A}" srcOrd="0" destOrd="0" parTransId="{75405EA8-4560-4BC6-A60C-210DD6C1931C}" sibTransId="{2994B452-A2F4-405E-8702-4591B83453AF}"/>
    <dgm:cxn modelId="{78E84E47-5F64-4E7A-9913-CEF480E1776C}" type="presOf" srcId="{B9950759-6852-400D-962A-38BB98385038}" destId="{40575D46-280B-4666-960F-1B9B3D6374BB}" srcOrd="0" destOrd="0" presId="urn:microsoft.com/office/officeart/2005/8/layout/orgChart1"/>
    <dgm:cxn modelId="{2554875D-E0A4-4247-A329-6F9D254858CE}" type="presOf" srcId="{C121D27D-3D83-45CD-99CA-EC4A0E689F8C}" destId="{77F63378-1E60-4CCD-8B2B-6E2C820E99BC}" srcOrd="1" destOrd="0" presId="urn:microsoft.com/office/officeart/2005/8/layout/orgChart1"/>
    <dgm:cxn modelId="{50F42DA8-FFA7-4E8C-99B9-15B9D6345759}" type="presOf" srcId="{D43D1F9B-CDB6-4C6F-976F-FA1CCA96FD5A}" destId="{2D9116A8-56BC-40EE-BE97-EE49B4762F87}" srcOrd="0" destOrd="0" presId="urn:microsoft.com/office/officeart/2005/8/layout/orgChart1"/>
    <dgm:cxn modelId="{22AE33A9-F4A4-42E2-814D-FB70A547CDB1}" type="presOf" srcId="{BDC5F99A-DF8E-4E05-AFD8-C2BDBCEEA928}" destId="{C25F06B3-9A13-44E8-A4B8-1A00D373E066}" srcOrd="0" destOrd="0" presId="urn:microsoft.com/office/officeart/2005/8/layout/orgChart1"/>
    <dgm:cxn modelId="{27D23A7B-6CEC-43C7-B8B6-4BA74371D39D}" type="presParOf" srcId="{5B659A16-64E9-4D5D-BF07-E0943F02D163}" destId="{2E923F4A-9F29-4AE6-826B-EAEB17BD5543}" srcOrd="0" destOrd="0" presId="urn:microsoft.com/office/officeart/2005/8/layout/orgChart1"/>
    <dgm:cxn modelId="{B517FCA9-6F5D-4FDD-B8DC-E0BADEDAD683}" type="presParOf" srcId="{2E923F4A-9F29-4AE6-826B-EAEB17BD5543}" destId="{8AFBC4BF-A0BD-4C62-8E47-703753F0DC81}" srcOrd="0" destOrd="0" presId="urn:microsoft.com/office/officeart/2005/8/layout/orgChart1"/>
    <dgm:cxn modelId="{99AA3BC6-6D59-4313-91BF-A1A638DC05E5}" type="presParOf" srcId="{8AFBC4BF-A0BD-4C62-8E47-703753F0DC81}" destId="{D8E68BEC-59EF-42F9-97A0-F83641A6D8BA}" srcOrd="0" destOrd="0" presId="urn:microsoft.com/office/officeart/2005/8/layout/orgChart1"/>
    <dgm:cxn modelId="{2DA83DA7-ED5D-4A45-8EA5-447B0B0568F0}" type="presParOf" srcId="{8AFBC4BF-A0BD-4C62-8E47-703753F0DC81}" destId="{77F63378-1E60-4CCD-8B2B-6E2C820E99BC}" srcOrd="1" destOrd="0" presId="urn:microsoft.com/office/officeart/2005/8/layout/orgChart1"/>
    <dgm:cxn modelId="{1340F71E-A5EA-4D36-AF14-C078501226FF}" type="presParOf" srcId="{2E923F4A-9F29-4AE6-826B-EAEB17BD5543}" destId="{FFF403C3-E290-4BDA-BF60-320862786828}" srcOrd="1" destOrd="0" presId="urn:microsoft.com/office/officeart/2005/8/layout/orgChart1"/>
    <dgm:cxn modelId="{61E72E20-7B5A-4D8C-85F6-F174C106EF56}" type="presParOf" srcId="{FFF403C3-E290-4BDA-BF60-320862786828}" destId="{80AB46F3-9A0E-433E-AF29-0C7D4BC4CF45}" srcOrd="0" destOrd="0" presId="urn:microsoft.com/office/officeart/2005/8/layout/orgChart1"/>
    <dgm:cxn modelId="{1FA523D3-83F6-4989-82B0-F3C2887F0515}" type="presParOf" srcId="{FFF403C3-E290-4BDA-BF60-320862786828}" destId="{95167689-30FF-43E2-B578-3679ED68ED82}" srcOrd="1" destOrd="0" presId="urn:microsoft.com/office/officeart/2005/8/layout/orgChart1"/>
    <dgm:cxn modelId="{7D9301AD-0FCA-4124-8F91-4A420EA71896}" type="presParOf" srcId="{95167689-30FF-43E2-B578-3679ED68ED82}" destId="{C89B0629-6BCC-48A8-A6FD-238D3EC23FB6}" srcOrd="0" destOrd="0" presId="urn:microsoft.com/office/officeart/2005/8/layout/orgChart1"/>
    <dgm:cxn modelId="{22A68591-0D0A-43DC-9BFE-82BEDCDE5FEE}" type="presParOf" srcId="{C89B0629-6BCC-48A8-A6FD-238D3EC23FB6}" destId="{4250B427-5AD7-4853-8763-299D98E6A9F1}" srcOrd="0" destOrd="0" presId="urn:microsoft.com/office/officeart/2005/8/layout/orgChart1"/>
    <dgm:cxn modelId="{1CA1DCE3-B6AF-49BD-B429-CCDA821F1545}" type="presParOf" srcId="{C89B0629-6BCC-48A8-A6FD-238D3EC23FB6}" destId="{8A6AB56B-9A53-47B1-B79E-9A1A17A3B032}" srcOrd="1" destOrd="0" presId="urn:microsoft.com/office/officeart/2005/8/layout/orgChart1"/>
    <dgm:cxn modelId="{6E7D55D5-5D7B-4839-B245-3C562FC8E59F}" type="presParOf" srcId="{95167689-30FF-43E2-B578-3679ED68ED82}" destId="{9424E174-ABE1-49D3-845C-25921B9F922F}" srcOrd="1" destOrd="0" presId="urn:microsoft.com/office/officeart/2005/8/layout/orgChart1"/>
    <dgm:cxn modelId="{4EB10721-8A5C-493B-AA8E-B359076C86C9}" type="presParOf" srcId="{95167689-30FF-43E2-B578-3679ED68ED82}" destId="{14ECCEDA-E218-47A4-B617-C5F649E4D2C2}" srcOrd="2" destOrd="0" presId="urn:microsoft.com/office/officeart/2005/8/layout/orgChart1"/>
    <dgm:cxn modelId="{15D08A2B-756C-4519-ABA7-D461887EA510}" type="presParOf" srcId="{FFF403C3-E290-4BDA-BF60-320862786828}" destId="{2D9116A8-56BC-40EE-BE97-EE49B4762F87}" srcOrd="2" destOrd="0" presId="urn:microsoft.com/office/officeart/2005/8/layout/orgChart1"/>
    <dgm:cxn modelId="{9F19FD09-1E11-4C60-8B92-D37B3660A76A}" type="presParOf" srcId="{FFF403C3-E290-4BDA-BF60-320862786828}" destId="{DE2FD2D7-7D50-4E5E-8832-281183BDE098}" srcOrd="3" destOrd="0" presId="urn:microsoft.com/office/officeart/2005/8/layout/orgChart1"/>
    <dgm:cxn modelId="{EDA92E57-0D04-491C-8DEE-A52542814A7B}" type="presParOf" srcId="{DE2FD2D7-7D50-4E5E-8832-281183BDE098}" destId="{16FD0A95-5FFF-40C5-9362-A9A0FC16F1C1}" srcOrd="0" destOrd="0" presId="urn:microsoft.com/office/officeart/2005/8/layout/orgChart1"/>
    <dgm:cxn modelId="{E8D226BB-3066-4E77-BC80-58C477EAC578}" type="presParOf" srcId="{16FD0A95-5FFF-40C5-9362-A9A0FC16F1C1}" destId="{88C0991D-CD7B-49A6-96F0-DE714A48244D}" srcOrd="0" destOrd="0" presId="urn:microsoft.com/office/officeart/2005/8/layout/orgChart1"/>
    <dgm:cxn modelId="{88AD9260-FF70-4323-B052-539CB954F0C2}" type="presParOf" srcId="{16FD0A95-5FFF-40C5-9362-A9A0FC16F1C1}" destId="{E68C08DE-597D-484F-8924-40160AB41400}" srcOrd="1" destOrd="0" presId="urn:microsoft.com/office/officeart/2005/8/layout/orgChart1"/>
    <dgm:cxn modelId="{44D10128-E9E0-4B76-808B-EFCBF3383738}" type="presParOf" srcId="{DE2FD2D7-7D50-4E5E-8832-281183BDE098}" destId="{E4683C4C-F921-45A3-85EC-8E9A7D5DBFCB}" srcOrd="1" destOrd="0" presId="urn:microsoft.com/office/officeart/2005/8/layout/orgChart1"/>
    <dgm:cxn modelId="{4E0E7246-421B-4FEE-A707-9885F42421CE}" type="presParOf" srcId="{DE2FD2D7-7D50-4E5E-8832-281183BDE098}" destId="{59622E61-11E4-4C7D-8F4C-47325711EE6D}" srcOrd="2" destOrd="0" presId="urn:microsoft.com/office/officeart/2005/8/layout/orgChart1"/>
    <dgm:cxn modelId="{2EEA85FE-56F4-4B69-819F-7E62F9010174}" type="presParOf" srcId="{FFF403C3-E290-4BDA-BF60-320862786828}" destId="{C25F06B3-9A13-44E8-A4B8-1A00D373E066}" srcOrd="4" destOrd="0" presId="urn:microsoft.com/office/officeart/2005/8/layout/orgChart1"/>
    <dgm:cxn modelId="{6B3F31D6-CC71-42C8-A76A-93774898D0C7}" type="presParOf" srcId="{FFF403C3-E290-4BDA-BF60-320862786828}" destId="{1F8C67E9-274E-4735-ADD1-22A8403D9B81}" srcOrd="5" destOrd="0" presId="urn:microsoft.com/office/officeart/2005/8/layout/orgChart1"/>
    <dgm:cxn modelId="{39DEAA8F-81EE-4054-AABE-A98EF8BE7E84}" type="presParOf" srcId="{1F8C67E9-274E-4735-ADD1-22A8403D9B81}" destId="{D5FFFD3F-CCB3-4C04-B816-2BBFE4AC34DB}" srcOrd="0" destOrd="0" presId="urn:microsoft.com/office/officeart/2005/8/layout/orgChart1"/>
    <dgm:cxn modelId="{76C7001B-F327-42C2-8386-D79F6EA4D062}" type="presParOf" srcId="{D5FFFD3F-CCB3-4C04-B816-2BBFE4AC34DB}" destId="{40575D46-280B-4666-960F-1B9B3D6374BB}" srcOrd="0" destOrd="0" presId="urn:microsoft.com/office/officeart/2005/8/layout/orgChart1"/>
    <dgm:cxn modelId="{B4AAAB68-8736-4BFA-BFD5-74EAC09227C9}" type="presParOf" srcId="{D5FFFD3F-CCB3-4C04-B816-2BBFE4AC34DB}" destId="{5ABDE8BE-4A96-4902-A7E8-93049BFBB55C}" srcOrd="1" destOrd="0" presId="urn:microsoft.com/office/officeart/2005/8/layout/orgChart1"/>
    <dgm:cxn modelId="{2517176A-94DD-48A5-AF34-99C63F918131}" type="presParOf" srcId="{1F8C67E9-274E-4735-ADD1-22A8403D9B81}" destId="{8C647B2F-EB5F-4EF6-9347-34F69293173D}" srcOrd="1" destOrd="0" presId="urn:microsoft.com/office/officeart/2005/8/layout/orgChart1"/>
    <dgm:cxn modelId="{635A6E05-8167-48EC-BADC-CC60B5741CD2}" type="presParOf" srcId="{1F8C67E9-274E-4735-ADD1-22A8403D9B81}" destId="{A83B3835-1A0F-444F-B018-96A05DE4B603}" srcOrd="2" destOrd="0" presId="urn:microsoft.com/office/officeart/2005/8/layout/orgChart1"/>
    <dgm:cxn modelId="{52054CA8-D2D3-432B-8521-0574A5378A9A}" type="presParOf" srcId="{2E923F4A-9F29-4AE6-826B-EAEB17BD5543}" destId="{50F57E50-84CD-40AC-9C07-F2BD9A42A4B1}"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E32BA-E3FB-4C2C-96CD-78A6E9DF6B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2EFD699-5C69-45F4-ABA0-D281793CCE56}">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Biodiversity Conservation</a:t>
          </a:r>
          <a:endParaRPr lang="en-US" sz="2000" b="1" dirty="0">
            <a:solidFill>
              <a:srgbClr val="C00000"/>
            </a:solidFill>
          </a:endParaRPr>
        </a:p>
      </dgm:t>
    </dgm:pt>
    <dgm:pt modelId="{623415A1-7B93-4032-BDE5-121956EA948D}" type="parTrans" cxnId="{DE954BBB-E599-46A5-802D-DFFE5043D1E8}">
      <dgm:prSet/>
      <dgm:spPr/>
      <dgm:t>
        <a:bodyPr/>
        <a:lstStyle/>
        <a:p>
          <a:endParaRPr lang="en-US"/>
        </a:p>
      </dgm:t>
    </dgm:pt>
    <dgm:pt modelId="{4D4CAF7B-B574-40FC-A58D-2E56BBF2BF9C}" type="sibTrans" cxnId="{DE954BBB-E599-46A5-802D-DFFE5043D1E8}">
      <dgm:prSet/>
      <dgm:spPr/>
      <dgm:t>
        <a:bodyPr/>
        <a:lstStyle/>
        <a:p>
          <a:endParaRPr lang="en-US"/>
        </a:p>
      </dgm:t>
    </dgm:pt>
    <dgm:pt modelId="{015F7B18-CF66-4BCF-893E-98045CC83088}">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i="1" dirty="0" smtClean="0">
              <a:solidFill>
                <a:srgbClr val="C00000"/>
              </a:solidFill>
            </a:rPr>
            <a:t>In situ </a:t>
          </a:r>
          <a:endParaRPr lang="en-US" sz="2000" b="1" i="1" dirty="0">
            <a:solidFill>
              <a:srgbClr val="C00000"/>
            </a:solidFill>
          </a:endParaRPr>
        </a:p>
      </dgm:t>
    </dgm:pt>
    <dgm:pt modelId="{2F5FBC54-C837-46A2-B5D0-EF4342D5F4EB}" type="parTrans" cxnId="{554ADE6D-6F71-49BB-A02B-87D50D0E3112}">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74A49711-78D2-4A25-8737-8A2FDB15E45E}" type="sibTrans" cxnId="{554ADE6D-6F71-49BB-A02B-87D50D0E3112}">
      <dgm:prSet/>
      <dgm:spPr/>
      <dgm:t>
        <a:bodyPr/>
        <a:lstStyle/>
        <a:p>
          <a:endParaRPr lang="en-US"/>
        </a:p>
      </dgm:t>
    </dgm:pt>
    <dgm:pt modelId="{43C8A7E1-E9F5-4634-AF9D-80B4108398B3}">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i="1" dirty="0" smtClean="0">
              <a:solidFill>
                <a:srgbClr val="C00000"/>
              </a:solidFill>
            </a:rPr>
            <a:t>Ex situ</a:t>
          </a:r>
          <a:endParaRPr lang="en-US" sz="2000" b="1" i="1" dirty="0">
            <a:solidFill>
              <a:srgbClr val="C00000"/>
            </a:solidFill>
          </a:endParaRPr>
        </a:p>
      </dgm:t>
    </dgm:pt>
    <dgm:pt modelId="{B5027908-6F56-4D03-AEE7-EA9EAB27B161}" type="parTrans" cxnId="{ECBDD14A-1D64-43CA-8D9E-EFD280F7C1A3}">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BAC28E0B-DD3D-4330-AFF1-8A511CA341AE}" type="sibTrans" cxnId="{ECBDD14A-1D64-43CA-8D9E-EFD280F7C1A3}">
      <dgm:prSet/>
      <dgm:spPr/>
      <dgm:t>
        <a:bodyPr/>
        <a:lstStyle/>
        <a:p>
          <a:endParaRPr lang="en-US"/>
        </a:p>
      </dgm:t>
    </dgm:pt>
    <dgm:pt modelId="{123439A8-EFE2-44BC-B34F-72AC85C2B20E}">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Sacred groves and lakes</a:t>
          </a:r>
          <a:endParaRPr lang="en-US" sz="2000" b="1" dirty="0">
            <a:solidFill>
              <a:srgbClr val="C00000"/>
            </a:solidFill>
          </a:endParaRPr>
        </a:p>
      </dgm:t>
    </dgm:pt>
    <dgm:pt modelId="{C7DECBDF-22F1-436F-ABB4-5B01C4FFF9AD}" type="parTrans" cxnId="{64AF67D5-CB6C-4687-B26E-002F8D80359C}">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87D69077-0409-437C-A113-27C110C92F24}" type="sibTrans" cxnId="{64AF67D5-CB6C-4687-B26E-002F8D80359C}">
      <dgm:prSet/>
      <dgm:spPr/>
      <dgm:t>
        <a:bodyPr/>
        <a:lstStyle/>
        <a:p>
          <a:endParaRPr lang="en-US"/>
        </a:p>
      </dgm:t>
    </dgm:pt>
    <dgm:pt modelId="{D19B5ED0-F8FB-4B9A-A3B3-556039205ACD}">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Biosphere Reserves</a:t>
          </a:r>
          <a:endParaRPr lang="en-US" sz="2000" b="1" dirty="0">
            <a:solidFill>
              <a:srgbClr val="C00000"/>
            </a:solidFill>
          </a:endParaRPr>
        </a:p>
      </dgm:t>
    </dgm:pt>
    <dgm:pt modelId="{6E1A5A90-CA5C-4231-91AB-CB7943CC53D4}" type="parTrans" cxnId="{DDDDEC2B-3854-4620-8867-4365DB49CB33}">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7B386110-6C02-4803-813A-B9E80AD9E628}" type="sibTrans" cxnId="{DDDDEC2B-3854-4620-8867-4365DB49CB33}">
      <dgm:prSet/>
      <dgm:spPr/>
      <dgm:t>
        <a:bodyPr/>
        <a:lstStyle/>
        <a:p>
          <a:endParaRPr lang="en-US"/>
        </a:p>
      </dgm:t>
    </dgm:pt>
    <dgm:pt modelId="{570C6A51-9C61-4921-A568-9EBC80271497}">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National parks, wildlife sanctuaries</a:t>
          </a:r>
          <a:endParaRPr lang="en-US" sz="2000" b="1" dirty="0">
            <a:solidFill>
              <a:srgbClr val="C00000"/>
            </a:solidFill>
          </a:endParaRPr>
        </a:p>
      </dgm:t>
    </dgm:pt>
    <dgm:pt modelId="{3080E46F-7151-4287-AC23-0A15947DC9ED}" type="parTrans" cxnId="{2AEA41D6-2A17-4E7D-AA7C-E29343862976}">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9BFAF3B1-0BD3-4310-A5C6-DD4A28F30250}" type="sibTrans" cxnId="{2AEA41D6-2A17-4E7D-AA7C-E29343862976}">
      <dgm:prSet/>
      <dgm:spPr/>
      <dgm:t>
        <a:bodyPr/>
        <a:lstStyle/>
        <a:p>
          <a:endParaRPr lang="en-US"/>
        </a:p>
      </dgm:t>
    </dgm:pt>
    <dgm:pt modelId="{DABEDF91-9BEA-4C06-A68F-79078CE29CC9}">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Terrestrial</a:t>
          </a:r>
          <a:endParaRPr lang="en-US" sz="2000" b="1" dirty="0">
            <a:solidFill>
              <a:srgbClr val="C00000"/>
            </a:solidFill>
          </a:endParaRPr>
        </a:p>
      </dgm:t>
    </dgm:pt>
    <dgm:pt modelId="{48D5AA1B-52E2-42A9-A392-D0568C7DCC47}" type="parTrans" cxnId="{0A52AC44-8F97-4BE8-87EA-31769F0CAE3F}">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37897F0B-D55C-401D-8C8E-96C588A84FE6}" type="sibTrans" cxnId="{0A52AC44-8F97-4BE8-87EA-31769F0CAE3F}">
      <dgm:prSet/>
      <dgm:spPr/>
      <dgm:t>
        <a:bodyPr/>
        <a:lstStyle/>
        <a:p>
          <a:endParaRPr lang="en-US"/>
        </a:p>
      </dgm:t>
    </dgm:pt>
    <dgm:pt modelId="{CA143006-EB0D-47AA-8E4F-A9949A724DDA}">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Marine</a:t>
          </a:r>
          <a:endParaRPr lang="en-US" sz="2000" b="1" dirty="0">
            <a:solidFill>
              <a:srgbClr val="C00000"/>
            </a:solidFill>
          </a:endParaRPr>
        </a:p>
      </dgm:t>
    </dgm:pt>
    <dgm:pt modelId="{A7250C95-FF1C-457B-8830-D4F7F506E275}" type="parTrans" cxnId="{BCABE69C-FE13-4B6B-8EBF-C907E4918943}">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1C1CCA29-F922-42FA-AA59-5199D3C0A188}" type="sibTrans" cxnId="{BCABE69C-FE13-4B6B-8EBF-C907E4918943}">
      <dgm:prSet/>
      <dgm:spPr/>
      <dgm:t>
        <a:bodyPr/>
        <a:lstStyle/>
        <a:p>
          <a:endParaRPr lang="en-US"/>
        </a:p>
      </dgm:t>
    </dgm:pt>
    <dgm:pt modelId="{B52803EF-85CB-40EA-80AF-763ABDD147C6}">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Sacred plant  home garden</a:t>
          </a:r>
          <a:endParaRPr lang="en-US" sz="2000" b="1" dirty="0">
            <a:solidFill>
              <a:srgbClr val="C00000"/>
            </a:solidFill>
          </a:endParaRPr>
        </a:p>
      </dgm:t>
    </dgm:pt>
    <dgm:pt modelId="{55372943-B562-436D-A8D6-0C7597DE9318}" type="parTrans" cxnId="{E04B752C-3CC3-42B1-AFBC-747CE87AA21C}">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7D74EB9D-AE81-417E-8A86-1B1366376AC3}" type="sibTrans" cxnId="{E04B752C-3CC3-42B1-AFBC-747CE87AA21C}">
      <dgm:prSet/>
      <dgm:spPr/>
      <dgm:t>
        <a:bodyPr/>
        <a:lstStyle/>
        <a:p>
          <a:endParaRPr lang="en-US"/>
        </a:p>
      </dgm:t>
    </dgm:pt>
    <dgm:pt modelId="{4B0F88BF-3FBA-49A8-A7C8-F0A58BEDE8E0}">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Seed Bank, Gene bank, Cryopreservation</a:t>
          </a:r>
          <a:endParaRPr lang="en-US" sz="2000" b="1" dirty="0">
            <a:solidFill>
              <a:srgbClr val="C00000"/>
            </a:solidFill>
          </a:endParaRPr>
        </a:p>
      </dgm:t>
    </dgm:pt>
    <dgm:pt modelId="{1BAB5535-11E2-4E43-8C28-2B4B4F9ED03A}" type="parTrans" cxnId="{8F033196-6EF7-4A38-97FA-B8969569880A}">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78E8B09C-1D78-4E87-9C89-3150B73B4B0B}" type="sibTrans" cxnId="{8F033196-6EF7-4A38-97FA-B8969569880A}">
      <dgm:prSet/>
      <dgm:spPr/>
      <dgm:t>
        <a:bodyPr/>
        <a:lstStyle/>
        <a:p>
          <a:endParaRPr lang="en-US"/>
        </a:p>
      </dgm:t>
    </dgm:pt>
    <dgm:pt modelId="{92D5CF3B-42AB-465D-97A7-707038B3C943}">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000" b="1" dirty="0" smtClean="0">
              <a:solidFill>
                <a:srgbClr val="C00000"/>
              </a:solidFill>
            </a:rPr>
            <a:t>Botanical garden, Zoological garden, Aquaria</a:t>
          </a:r>
          <a:endParaRPr lang="en-US" sz="2000" b="1" dirty="0">
            <a:solidFill>
              <a:srgbClr val="C00000"/>
            </a:solidFill>
          </a:endParaRPr>
        </a:p>
      </dgm:t>
    </dgm:pt>
    <dgm:pt modelId="{D09E18FD-2E42-4157-AD7B-D20A9D030396}" type="parTrans" cxnId="{C8CE23F7-5478-4EF3-9FA9-84AB9A755A5D}">
      <dgm:prSet>
        <dgm:style>
          <a:lnRef idx="1">
            <a:schemeClr val="accent5"/>
          </a:lnRef>
          <a:fillRef idx="2">
            <a:schemeClr val="accent5"/>
          </a:fillRef>
          <a:effectRef idx="1">
            <a:schemeClr val="accent5"/>
          </a:effectRef>
          <a:fontRef idx="minor">
            <a:schemeClr val="dk1"/>
          </a:fontRef>
        </dgm:style>
      </dgm:prSet>
      <dgm:spPr>
        <a:ln/>
      </dgm:spPr>
      <dgm:t>
        <a:bodyPr/>
        <a:lstStyle/>
        <a:p>
          <a:endParaRPr lang="en-US" b="1">
            <a:solidFill>
              <a:srgbClr val="C00000"/>
            </a:solidFill>
          </a:endParaRPr>
        </a:p>
      </dgm:t>
    </dgm:pt>
    <dgm:pt modelId="{B8198E2F-F1A2-452A-BA6D-9BE122E58675}" type="sibTrans" cxnId="{C8CE23F7-5478-4EF3-9FA9-84AB9A755A5D}">
      <dgm:prSet/>
      <dgm:spPr/>
      <dgm:t>
        <a:bodyPr/>
        <a:lstStyle/>
        <a:p>
          <a:endParaRPr lang="en-US"/>
        </a:p>
      </dgm:t>
    </dgm:pt>
    <dgm:pt modelId="{0BC6B2F7-97B5-4905-9E26-10A13881CEF6}" type="pres">
      <dgm:prSet presAssocID="{C56E32BA-E3FB-4C2C-96CD-78A6E9DF6BDA}" presName="hierChild1" presStyleCnt="0">
        <dgm:presLayoutVars>
          <dgm:orgChart val="1"/>
          <dgm:chPref val="1"/>
          <dgm:dir/>
          <dgm:animOne val="branch"/>
          <dgm:animLvl val="lvl"/>
          <dgm:resizeHandles/>
        </dgm:presLayoutVars>
      </dgm:prSet>
      <dgm:spPr/>
      <dgm:t>
        <a:bodyPr/>
        <a:lstStyle/>
        <a:p>
          <a:endParaRPr lang="en-US"/>
        </a:p>
      </dgm:t>
    </dgm:pt>
    <dgm:pt modelId="{84EFF5A3-6A13-4F89-9DC6-EE18C5BBE3F9}" type="pres">
      <dgm:prSet presAssocID="{82EFD699-5C69-45F4-ABA0-D281793CCE56}" presName="hierRoot1" presStyleCnt="0">
        <dgm:presLayoutVars>
          <dgm:hierBranch val="init"/>
        </dgm:presLayoutVars>
      </dgm:prSet>
      <dgm:spPr/>
    </dgm:pt>
    <dgm:pt modelId="{4F70D608-B311-469F-8E6D-6A96A8419AAE}" type="pres">
      <dgm:prSet presAssocID="{82EFD699-5C69-45F4-ABA0-D281793CCE56}" presName="rootComposite1" presStyleCnt="0"/>
      <dgm:spPr/>
    </dgm:pt>
    <dgm:pt modelId="{81BC7496-A9CE-404C-B4F6-1F83DBC62FF2}" type="pres">
      <dgm:prSet presAssocID="{82EFD699-5C69-45F4-ABA0-D281793CCE56}" presName="rootText1" presStyleLbl="node0" presStyleIdx="0" presStyleCnt="1" custScaleX="73704" custScaleY="34088" custLinFactNeighborX="-31760" custLinFactNeighborY="-37789">
        <dgm:presLayoutVars>
          <dgm:chPref val="3"/>
        </dgm:presLayoutVars>
      </dgm:prSet>
      <dgm:spPr/>
      <dgm:t>
        <a:bodyPr/>
        <a:lstStyle/>
        <a:p>
          <a:endParaRPr lang="en-US"/>
        </a:p>
      </dgm:t>
    </dgm:pt>
    <dgm:pt modelId="{6E45AEF2-CCD8-4E88-B444-636E94616CFF}" type="pres">
      <dgm:prSet presAssocID="{82EFD699-5C69-45F4-ABA0-D281793CCE56}" presName="rootConnector1" presStyleLbl="node1" presStyleIdx="0" presStyleCnt="0"/>
      <dgm:spPr/>
      <dgm:t>
        <a:bodyPr/>
        <a:lstStyle/>
        <a:p>
          <a:endParaRPr lang="en-US"/>
        </a:p>
      </dgm:t>
    </dgm:pt>
    <dgm:pt modelId="{A8C3FE80-87E0-4BDA-9487-889AC1D73964}" type="pres">
      <dgm:prSet presAssocID="{82EFD699-5C69-45F4-ABA0-D281793CCE56}" presName="hierChild2" presStyleCnt="0"/>
      <dgm:spPr/>
    </dgm:pt>
    <dgm:pt modelId="{48FF63CE-2376-4002-8141-44675923C373}" type="pres">
      <dgm:prSet presAssocID="{2F5FBC54-C837-46A2-B5D0-EF4342D5F4EB}" presName="Name37" presStyleLbl="parChTrans1D2" presStyleIdx="0" presStyleCnt="2"/>
      <dgm:spPr/>
      <dgm:t>
        <a:bodyPr/>
        <a:lstStyle/>
        <a:p>
          <a:endParaRPr lang="en-US"/>
        </a:p>
      </dgm:t>
    </dgm:pt>
    <dgm:pt modelId="{4EEF88C7-6440-4883-8656-7E0F0AD2052C}" type="pres">
      <dgm:prSet presAssocID="{015F7B18-CF66-4BCF-893E-98045CC83088}" presName="hierRoot2" presStyleCnt="0">
        <dgm:presLayoutVars>
          <dgm:hierBranch val="init"/>
        </dgm:presLayoutVars>
      </dgm:prSet>
      <dgm:spPr/>
    </dgm:pt>
    <dgm:pt modelId="{E209BE58-A2A6-476F-9070-02AB49B93CAE}" type="pres">
      <dgm:prSet presAssocID="{015F7B18-CF66-4BCF-893E-98045CC83088}" presName="rootComposite" presStyleCnt="0"/>
      <dgm:spPr/>
    </dgm:pt>
    <dgm:pt modelId="{290DD006-4C80-415F-95AA-303A35FC5498}" type="pres">
      <dgm:prSet presAssocID="{015F7B18-CF66-4BCF-893E-98045CC83088}" presName="rootText" presStyleLbl="node2" presStyleIdx="0" presStyleCnt="2" custScaleX="73117" custScaleY="18312" custLinFactNeighborX="-33474" custLinFactNeighborY="1847">
        <dgm:presLayoutVars>
          <dgm:chPref val="3"/>
        </dgm:presLayoutVars>
      </dgm:prSet>
      <dgm:spPr/>
      <dgm:t>
        <a:bodyPr/>
        <a:lstStyle/>
        <a:p>
          <a:endParaRPr lang="en-US"/>
        </a:p>
      </dgm:t>
    </dgm:pt>
    <dgm:pt modelId="{FEB00BB4-ACFF-47E9-98A9-FCC727A301D3}" type="pres">
      <dgm:prSet presAssocID="{015F7B18-CF66-4BCF-893E-98045CC83088}" presName="rootConnector" presStyleLbl="node2" presStyleIdx="0" presStyleCnt="2"/>
      <dgm:spPr/>
      <dgm:t>
        <a:bodyPr/>
        <a:lstStyle/>
        <a:p>
          <a:endParaRPr lang="en-US"/>
        </a:p>
      </dgm:t>
    </dgm:pt>
    <dgm:pt modelId="{8381DD26-DA9C-40B9-8666-E1ADF28163F4}" type="pres">
      <dgm:prSet presAssocID="{015F7B18-CF66-4BCF-893E-98045CC83088}" presName="hierChild4" presStyleCnt="0"/>
      <dgm:spPr/>
    </dgm:pt>
    <dgm:pt modelId="{D2E8263A-7625-4601-8EB6-2D45D866D6D2}" type="pres">
      <dgm:prSet presAssocID="{C7DECBDF-22F1-436F-ABB4-5B01C4FFF9AD}" presName="Name37" presStyleLbl="parChTrans1D3" presStyleIdx="0" presStyleCnt="6"/>
      <dgm:spPr/>
      <dgm:t>
        <a:bodyPr/>
        <a:lstStyle/>
        <a:p>
          <a:endParaRPr lang="en-US"/>
        </a:p>
      </dgm:t>
    </dgm:pt>
    <dgm:pt modelId="{1065730F-4CA5-427E-A3AA-78DD8E50418D}" type="pres">
      <dgm:prSet presAssocID="{123439A8-EFE2-44BC-B34F-72AC85C2B20E}" presName="hierRoot2" presStyleCnt="0">
        <dgm:presLayoutVars>
          <dgm:hierBranch val="init"/>
        </dgm:presLayoutVars>
      </dgm:prSet>
      <dgm:spPr/>
    </dgm:pt>
    <dgm:pt modelId="{77069849-B18E-42C9-B141-BD58119CBB05}" type="pres">
      <dgm:prSet presAssocID="{123439A8-EFE2-44BC-B34F-72AC85C2B20E}" presName="rootComposite" presStyleCnt="0"/>
      <dgm:spPr/>
    </dgm:pt>
    <dgm:pt modelId="{D64EF34C-BD53-476A-8C79-661875A54E1D}" type="pres">
      <dgm:prSet presAssocID="{123439A8-EFE2-44BC-B34F-72AC85C2B20E}" presName="rootText" presStyleLbl="node3" presStyleIdx="0" presStyleCnt="6" custAng="10800000" custFlipVert="1" custScaleX="37923" custScaleY="60639" custLinFactNeighborX="7020" custLinFactNeighborY="1857">
        <dgm:presLayoutVars>
          <dgm:chPref val="3"/>
        </dgm:presLayoutVars>
      </dgm:prSet>
      <dgm:spPr/>
      <dgm:t>
        <a:bodyPr/>
        <a:lstStyle/>
        <a:p>
          <a:endParaRPr lang="en-US"/>
        </a:p>
      </dgm:t>
    </dgm:pt>
    <dgm:pt modelId="{FE9776B5-31DA-4967-874E-C58A5B836BB7}" type="pres">
      <dgm:prSet presAssocID="{123439A8-EFE2-44BC-B34F-72AC85C2B20E}" presName="rootConnector" presStyleLbl="node3" presStyleIdx="0" presStyleCnt="6"/>
      <dgm:spPr/>
      <dgm:t>
        <a:bodyPr/>
        <a:lstStyle/>
        <a:p>
          <a:endParaRPr lang="en-US"/>
        </a:p>
      </dgm:t>
    </dgm:pt>
    <dgm:pt modelId="{6089D94D-5BD5-4343-A795-4EBF8B1C137A}" type="pres">
      <dgm:prSet presAssocID="{123439A8-EFE2-44BC-B34F-72AC85C2B20E}" presName="hierChild4" presStyleCnt="0"/>
      <dgm:spPr/>
    </dgm:pt>
    <dgm:pt modelId="{3AA33338-1F6E-4497-B188-BF89A43B5F30}" type="pres">
      <dgm:prSet presAssocID="{123439A8-EFE2-44BC-B34F-72AC85C2B20E}" presName="hierChild5" presStyleCnt="0"/>
      <dgm:spPr/>
    </dgm:pt>
    <dgm:pt modelId="{6900093F-89EB-48C7-9CE8-318F80B3CAED}" type="pres">
      <dgm:prSet presAssocID="{6E1A5A90-CA5C-4231-91AB-CB7943CC53D4}" presName="Name37" presStyleLbl="parChTrans1D3" presStyleIdx="1" presStyleCnt="6"/>
      <dgm:spPr/>
      <dgm:t>
        <a:bodyPr/>
        <a:lstStyle/>
        <a:p>
          <a:endParaRPr lang="en-US"/>
        </a:p>
      </dgm:t>
    </dgm:pt>
    <dgm:pt modelId="{E9DDBB4F-618E-436C-BC4C-88094BCC2AB3}" type="pres">
      <dgm:prSet presAssocID="{D19B5ED0-F8FB-4B9A-A3B3-556039205ACD}" presName="hierRoot2" presStyleCnt="0">
        <dgm:presLayoutVars>
          <dgm:hierBranch val="init"/>
        </dgm:presLayoutVars>
      </dgm:prSet>
      <dgm:spPr/>
    </dgm:pt>
    <dgm:pt modelId="{B1A08F41-E3F9-4087-BE40-AE100E98BCFF}" type="pres">
      <dgm:prSet presAssocID="{D19B5ED0-F8FB-4B9A-A3B3-556039205ACD}" presName="rootComposite" presStyleCnt="0"/>
      <dgm:spPr/>
    </dgm:pt>
    <dgm:pt modelId="{5C9E66F0-1F6A-43A7-A6D2-AF72BC908058}" type="pres">
      <dgm:prSet presAssocID="{D19B5ED0-F8FB-4B9A-A3B3-556039205ACD}" presName="rootText" presStyleLbl="node3" presStyleIdx="1" presStyleCnt="6" custScaleX="51483" custScaleY="33629" custLinFactNeighborX="-5450" custLinFactNeighborY="732">
        <dgm:presLayoutVars>
          <dgm:chPref val="3"/>
        </dgm:presLayoutVars>
      </dgm:prSet>
      <dgm:spPr/>
      <dgm:t>
        <a:bodyPr/>
        <a:lstStyle/>
        <a:p>
          <a:endParaRPr lang="en-US"/>
        </a:p>
      </dgm:t>
    </dgm:pt>
    <dgm:pt modelId="{433E5153-AC4F-485C-9A23-D474403BD9A9}" type="pres">
      <dgm:prSet presAssocID="{D19B5ED0-F8FB-4B9A-A3B3-556039205ACD}" presName="rootConnector" presStyleLbl="node3" presStyleIdx="1" presStyleCnt="6"/>
      <dgm:spPr/>
      <dgm:t>
        <a:bodyPr/>
        <a:lstStyle/>
        <a:p>
          <a:endParaRPr lang="en-US"/>
        </a:p>
      </dgm:t>
    </dgm:pt>
    <dgm:pt modelId="{DC0254E0-45A1-4FB4-89D0-9F554D1EF287}" type="pres">
      <dgm:prSet presAssocID="{D19B5ED0-F8FB-4B9A-A3B3-556039205ACD}" presName="hierChild4" presStyleCnt="0"/>
      <dgm:spPr/>
    </dgm:pt>
    <dgm:pt modelId="{FE24DE1B-3ED9-4199-A310-8A7B8523C62F}" type="pres">
      <dgm:prSet presAssocID="{48D5AA1B-52E2-42A9-A392-D0568C7DCC47}" presName="Name37" presStyleLbl="parChTrans1D4" presStyleIdx="0" presStyleCnt="2"/>
      <dgm:spPr/>
      <dgm:t>
        <a:bodyPr/>
        <a:lstStyle/>
        <a:p>
          <a:endParaRPr lang="en-US"/>
        </a:p>
      </dgm:t>
    </dgm:pt>
    <dgm:pt modelId="{D273DCE8-F3FF-438F-9D0E-A0E480E1F8A7}" type="pres">
      <dgm:prSet presAssocID="{DABEDF91-9BEA-4C06-A68F-79078CE29CC9}" presName="hierRoot2" presStyleCnt="0">
        <dgm:presLayoutVars>
          <dgm:hierBranch val="init"/>
        </dgm:presLayoutVars>
      </dgm:prSet>
      <dgm:spPr/>
    </dgm:pt>
    <dgm:pt modelId="{609AA60E-1491-400A-8572-62DFD45B3825}" type="pres">
      <dgm:prSet presAssocID="{DABEDF91-9BEA-4C06-A68F-79078CE29CC9}" presName="rootComposite" presStyleCnt="0"/>
      <dgm:spPr/>
    </dgm:pt>
    <dgm:pt modelId="{E519CA89-5488-4592-A884-B10448148F7F}" type="pres">
      <dgm:prSet presAssocID="{DABEDF91-9BEA-4C06-A68F-79078CE29CC9}" presName="rootText" presStyleLbl="node4" presStyleIdx="0" presStyleCnt="2" custScaleX="42013" custScaleY="23820" custLinFactNeighborX="-64774" custLinFactNeighborY="17380">
        <dgm:presLayoutVars>
          <dgm:chPref val="3"/>
        </dgm:presLayoutVars>
      </dgm:prSet>
      <dgm:spPr/>
      <dgm:t>
        <a:bodyPr/>
        <a:lstStyle/>
        <a:p>
          <a:endParaRPr lang="en-US"/>
        </a:p>
      </dgm:t>
    </dgm:pt>
    <dgm:pt modelId="{5F106A2F-A804-47A4-902C-850A9B516530}" type="pres">
      <dgm:prSet presAssocID="{DABEDF91-9BEA-4C06-A68F-79078CE29CC9}" presName="rootConnector" presStyleLbl="node4" presStyleIdx="0" presStyleCnt="2"/>
      <dgm:spPr/>
      <dgm:t>
        <a:bodyPr/>
        <a:lstStyle/>
        <a:p>
          <a:endParaRPr lang="en-US"/>
        </a:p>
      </dgm:t>
    </dgm:pt>
    <dgm:pt modelId="{3F4024CC-5DFF-47E3-A1F9-3735095F48F0}" type="pres">
      <dgm:prSet presAssocID="{DABEDF91-9BEA-4C06-A68F-79078CE29CC9}" presName="hierChild4" presStyleCnt="0"/>
      <dgm:spPr/>
    </dgm:pt>
    <dgm:pt modelId="{A446B8BB-272B-49BC-8975-3FE1CF59E45E}" type="pres">
      <dgm:prSet presAssocID="{DABEDF91-9BEA-4C06-A68F-79078CE29CC9}" presName="hierChild5" presStyleCnt="0"/>
      <dgm:spPr/>
    </dgm:pt>
    <dgm:pt modelId="{C330CD9D-6835-4C7A-841B-194AA6F13F44}" type="pres">
      <dgm:prSet presAssocID="{A7250C95-FF1C-457B-8830-D4F7F506E275}" presName="Name37" presStyleLbl="parChTrans1D4" presStyleIdx="1" presStyleCnt="2"/>
      <dgm:spPr/>
      <dgm:t>
        <a:bodyPr/>
        <a:lstStyle/>
        <a:p>
          <a:endParaRPr lang="en-US"/>
        </a:p>
      </dgm:t>
    </dgm:pt>
    <dgm:pt modelId="{FEAC99D6-6190-4399-82CE-20D0EEB855E3}" type="pres">
      <dgm:prSet presAssocID="{CA143006-EB0D-47AA-8E4F-A9949A724DDA}" presName="hierRoot2" presStyleCnt="0">
        <dgm:presLayoutVars>
          <dgm:hierBranch val="init"/>
        </dgm:presLayoutVars>
      </dgm:prSet>
      <dgm:spPr/>
    </dgm:pt>
    <dgm:pt modelId="{69B9931D-0F12-4CD9-8856-F42A0D5A3AFC}" type="pres">
      <dgm:prSet presAssocID="{CA143006-EB0D-47AA-8E4F-A9949A724DDA}" presName="rootComposite" presStyleCnt="0"/>
      <dgm:spPr/>
    </dgm:pt>
    <dgm:pt modelId="{6329FFBD-B050-4137-B152-28257DF1FFAB}" type="pres">
      <dgm:prSet presAssocID="{CA143006-EB0D-47AA-8E4F-A9949A724DDA}" presName="rootText" presStyleLbl="node4" presStyleIdx="1" presStyleCnt="2" custScaleX="42602" custScaleY="21813" custLinFactNeighborX="-64774" custLinFactNeighborY="8436">
        <dgm:presLayoutVars>
          <dgm:chPref val="3"/>
        </dgm:presLayoutVars>
      </dgm:prSet>
      <dgm:spPr/>
      <dgm:t>
        <a:bodyPr/>
        <a:lstStyle/>
        <a:p>
          <a:endParaRPr lang="en-US"/>
        </a:p>
      </dgm:t>
    </dgm:pt>
    <dgm:pt modelId="{E2AB8B78-3545-4907-85E9-C0C2E4EE4F19}" type="pres">
      <dgm:prSet presAssocID="{CA143006-EB0D-47AA-8E4F-A9949A724DDA}" presName="rootConnector" presStyleLbl="node4" presStyleIdx="1" presStyleCnt="2"/>
      <dgm:spPr/>
      <dgm:t>
        <a:bodyPr/>
        <a:lstStyle/>
        <a:p>
          <a:endParaRPr lang="en-US"/>
        </a:p>
      </dgm:t>
    </dgm:pt>
    <dgm:pt modelId="{66BCB618-B1C6-4C60-9EDC-D61609723844}" type="pres">
      <dgm:prSet presAssocID="{CA143006-EB0D-47AA-8E4F-A9949A724DDA}" presName="hierChild4" presStyleCnt="0"/>
      <dgm:spPr/>
    </dgm:pt>
    <dgm:pt modelId="{01AD4A32-1D83-49F8-BE85-03A564AA692A}" type="pres">
      <dgm:prSet presAssocID="{CA143006-EB0D-47AA-8E4F-A9949A724DDA}" presName="hierChild5" presStyleCnt="0"/>
      <dgm:spPr/>
    </dgm:pt>
    <dgm:pt modelId="{225EA8F7-1661-4433-91FD-44C9B25B799E}" type="pres">
      <dgm:prSet presAssocID="{D19B5ED0-F8FB-4B9A-A3B3-556039205ACD}" presName="hierChild5" presStyleCnt="0"/>
      <dgm:spPr/>
    </dgm:pt>
    <dgm:pt modelId="{16BD5B59-678F-40EB-9E91-CE6322CAAA3F}" type="pres">
      <dgm:prSet presAssocID="{3080E46F-7151-4287-AC23-0A15947DC9ED}" presName="Name37" presStyleLbl="parChTrans1D3" presStyleIdx="2" presStyleCnt="6"/>
      <dgm:spPr/>
      <dgm:t>
        <a:bodyPr/>
        <a:lstStyle/>
        <a:p>
          <a:endParaRPr lang="en-US"/>
        </a:p>
      </dgm:t>
    </dgm:pt>
    <dgm:pt modelId="{926D9C3F-283D-4561-B9C9-B7792735E9FE}" type="pres">
      <dgm:prSet presAssocID="{570C6A51-9C61-4921-A568-9EBC80271497}" presName="hierRoot2" presStyleCnt="0">
        <dgm:presLayoutVars>
          <dgm:hierBranch val="init"/>
        </dgm:presLayoutVars>
      </dgm:prSet>
      <dgm:spPr/>
    </dgm:pt>
    <dgm:pt modelId="{006F4C3A-11CC-40E8-8844-CA5EE53EE836}" type="pres">
      <dgm:prSet presAssocID="{570C6A51-9C61-4921-A568-9EBC80271497}" presName="rootComposite" presStyleCnt="0"/>
      <dgm:spPr/>
    </dgm:pt>
    <dgm:pt modelId="{82BE8C36-0704-4D54-8397-720347E0CDFA}" type="pres">
      <dgm:prSet presAssocID="{570C6A51-9C61-4921-A568-9EBC80271497}" presName="rootText" presStyleLbl="node3" presStyleIdx="2" presStyleCnt="6" custScaleX="46397" custScaleY="76023" custLinFactNeighborX="-17744" custLinFactNeighborY="1857">
        <dgm:presLayoutVars>
          <dgm:chPref val="3"/>
        </dgm:presLayoutVars>
      </dgm:prSet>
      <dgm:spPr/>
      <dgm:t>
        <a:bodyPr/>
        <a:lstStyle/>
        <a:p>
          <a:endParaRPr lang="en-US"/>
        </a:p>
      </dgm:t>
    </dgm:pt>
    <dgm:pt modelId="{9DCBEADA-EA42-4425-8FD3-08FA408BF0CA}" type="pres">
      <dgm:prSet presAssocID="{570C6A51-9C61-4921-A568-9EBC80271497}" presName="rootConnector" presStyleLbl="node3" presStyleIdx="2" presStyleCnt="6"/>
      <dgm:spPr/>
      <dgm:t>
        <a:bodyPr/>
        <a:lstStyle/>
        <a:p>
          <a:endParaRPr lang="en-US"/>
        </a:p>
      </dgm:t>
    </dgm:pt>
    <dgm:pt modelId="{DF1628C0-9928-4B08-AD2D-A86C0770EA80}" type="pres">
      <dgm:prSet presAssocID="{570C6A51-9C61-4921-A568-9EBC80271497}" presName="hierChild4" presStyleCnt="0"/>
      <dgm:spPr/>
    </dgm:pt>
    <dgm:pt modelId="{F6715300-7CA8-4030-92A5-C616395660BD}" type="pres">
      <dgm:prSet presAssocID="{570C6A51-9C61-4921-A568-9EBC80271497}" presName="hierChild5" presStyleCnt="0"/>
      <dgm:spPr/>
    </dgm:pt>
    <dgm:pt modelId="{09FD9DCB-2A06-4B13-A7CB-2450E602A665}" type="pres">
      <dgm:prSet presAssocID="{015F7B18-CF66-4BCF-893E-98045CC83088}" presName="hierChild5" presStyleCnt="0"/>
      <dgm:spPr/>
    </dgm:pt>
    <dgm:pt modelId="{A5076042-DABF-435C-8D3E-3E6D1BCDBBC6}" type="pres">
      <dgm:prSet presAssocID="{B5027908-6F56-4D03-AEE7-EA9EAB27B161}" presName="Name37" presStyleLbl="parChTrans1D2" presStyleIdx="1" presStyleCnt="2"/>
      <dgm:spPr/>
      <dgm:t>
        <a:bodyPr/>
        <a:lstStyle/>
        <a:p>
          <a:endParaRPr lang="en-US"/>
        </a:p>
      </dgm:t>
    </dgm:pt>
    <dgm:pt modelId="{CEF50876-A32D-441E-AC27-664A3C640FA2}" type="pres">
      <dgm:prSet presAssocID="{43C8A7E1-E9F5-4634-AF9D-80B4108398B3}" presName="hierRoot2" presStyleCnt="0">
        <dgm:presLayoutVars>
          <dgm:hierBranch val="init"/>
        </dgm:presLayoutVars>
      </dgm:prSet>
      <dgm:spPr/>
    </dgm:pt>
    <dgm:pt modelId="{7C88AD6F-162B-45E9-9D79-23E7F9623908}" type="pres">
      <dgm:prSet presAssocID="{43C8A7E1-E9F5-4634-AF9D-80B4108398B3}" presName="rootComposite" presStyleCnt="0"/>
      <dgm:spPr/>
    </dgm:pt>
    <dgm:pt modelId="{49290BBA-6598-4B27-8359-795899909865}" type="pres">
      <dgm:prSet presAssocID="{43C8A7E1-E9F5-4634-AF9D-80B4108398B3}" presName="rootText" presStyleLbl="node2" presStyleIdx="1" presStyleCnt="2" custScaleX="82569" custScaleY="22407" custLinFactNeighborX="243" custLinFactNeighborY="662">
        <dgm:presLayoutVars>
          <dgm:chPref val="3"/>
        </dgm:presLayoutVars>
      </dgm:prSet>
      <dgm:spPr/>
      <dgm:t>
        <a:bodyPr/>
        <a:lstStyle/>
        <a:p>
          <a:endParaRPr lang="en-US"/>
        </a:p>
      </dgm:t>
    </dgm:pt>
    <dgm:pt modelId="{C8FDCA1C-872C-49DD-8E67-40B33259F52F}" type="pres">
      <dgm:prSet presAssocID="{43C8A7E1-E9F5-4634-AF9D-80B4108398B3}" presName="rootConnector" presStyleLbl="node2" presStyleIdx="1" presStyleCnt="2"/>
      <dgm:spPr/>
      <dgm:t>
        <a:bodyPr/>
        <a:lstStyle/>
        <a:p>
          <a:endParaRPr lang="en-US"/>
        </a:p>
      </dgm:t>
    </dgm:pt>
    <dgm:pt modelId="{AEFA2B9C-007B-43F1-AEB1-71DE2E855F18}" type="pres">
      <dgm:prSet presAssocID="{43C8A7E1-E9F5-4634-AF9D-80B4108398B3}" presName="hierChild4" presStyleCnt="0"/>
      <dgm:spPr/>
    </dgm:pt>
    <dgm:pt modelId="{513A9ADB-1AE3-4A40-9DE2-6B4C6BC6D611}" type="pres">
      <dgm:prSet presAssocID="{55372943-B562-436D-A8D6-0C7597DE9318}" presName="Name37" presStyleLbl="parChTrans1D3" presStyleIdx="3" presStyleCnt="6"/>
      <dgm:spPr/>
      <dgm:t>
        <a:bodyPr/>
        <a:lstStyle/>
        <a:p>
          <a:endParaRPr lang="en-US"/>
        </a:p>
      </dgm:t>
    </dgm:pt>
    <dgm:pt modelId="{960BB5F6-204B-49A2-A2E7-7ED4306D6343}" type="pres">
      <dgm:prSet presAssocID="{B52803EF-85CB-40EA-80AF-763ABDD147C6}" presName="hierRoot2" presStyleCnt="0">
        <dgm:presLayoutVars>
          <dgm:hierBranch val="init"/>
        </dgm:presLayoutVars>
      </dgm:prSet>
      <dgm:spPr/>
    </dgm:pt>
    <dgm:pt modelId="{AE6B94D9-69A1-43DD-8DEE-2AD4DA180F46}" type="pres">
      <dgm:prSet presAssocID="{B52803EF-85CB-40EA-80AF-763ABDD147C6}" presName="rootComposite" presStyleCnt="0"/>
      <dgm:spPr/>
    </dgm:pt>
    <dgm:pt modelId="{3750E037-5003-47E2-8ED5-A1E8BC60CA30}" type="pres">
      <dgm:prSet presAssocID="{B52803EF-85CB-40EA-80AF-763ABDD147C6}" presName="rootText" presStyleLbl="node3" presStyleIdx="3" presStyleCnt="6" custScaleX="63823" custScaleY="40401">
        <dgm:presLayoutVars>
          <dgm:chPref val="3"/>
        </dgm:presLayoutVars>
      </dgm:prSet>
      <dgm:spPr/>
      <dgm:t>
        <a:bodyPr/>
        <a:lstStyle/>
        <a:p>
          <a:endParaRPr lang="en-US"/>
        </a:p>
      </dgm:t>
    </dgm:pt>
    <dgm:pt modelId="{F17EE767-9B40-47F9-8234-62EAC2B5E418}" type="pres">
      <dgm:prSet presAssocID="{B52803EF-85CB-40EA-80AF-763ABDD147C6}" presName="rootConnector" presStyleLbl="node3" presStyleIdx="3" presStyleCnt="6"/>
      <dgm:spPr/>
      <dgm:t>
        <a:bodyPr/>
        <a:lstStyle/>
        <a:p>
          <a:endParaRPr lang="en-US"/>
        </a:p>
      </dgm:t>
    </dgm:pt>
    <dgm:pt modelId="{80E1C613-2060-4275-9915-C09924BBED9F}" type="pres">
      <dgm:prSet presAssocID="{B52803EF-85CB-40EA-80AF-763ABDD147C6}" presName="hierChild4" presStyleCnt="0"/>
      <dgm:spPr/>
    </dgm:pt>
    <dgm:pt modelId="{34F2E95B-3831-46EB-BAE6-06A40F1A4744}" type="pres">
      <dgm:prSet presAssocID="{B52803EF-85CB-40EA-80AF-763ABDD147C6}" presName="hierChild5" presStyleCnt="0"/>
      <dgm:spPr/>
    </dgm:pt>
    <dgm:pt modelId="{7F99CE71-6935-47B9-B3CA-CDEEF7E3D8E0}" type="pres">
      <dgm:prSet presAssocID="{1BAB5535-11E2-4E43-8C28-2B4B4F9ED03A}" presName="Name37" presStyleLbl="parChTrans1D3" presStyleIdx="4" presStyleCnt="6"/>
      <dgm:spPr/>
      <dgm:t>
        <a:bodyPr/>
        <a:lstStyle/>
        <a:p>
          <a:endParaRPr lang="en-US"/>
        </a:p>
      </dgm:t>
    </dgm:pt>
    <dgm:pt modelId="{558E8A57-F7E6-49BD-B318-ECE010BC0E8E}" type="pres">
      <dgm:prSet presAssocID="{4B0F88BF-3FBA-49A8-A7C8-F0A58BEDE8E0}" presName="hierRoot2" presStyleCnt="0">
        <dgm:presLayoutVars>
          <dgm:hierBranch val="init"/>
        </dgm:presLayoutVars>
      </dgm:prSet>
      <dgm:spPr/>
    </dgm:pt>
    <dgm:pt modelId="{E3885AB1-76F7-43EE-9E5C-8535A6F5AB4A}" type="pres">
      <dgm:prSet presAssocID="{4B0F88BF-3FBA-49A8-A7C8-F0A58BEDE8E0}" presName="rootComposite" presStyleCnt="0"/>
      <dgm:spPr/>
    </dgm:pt>
    <dgm:pt modelId="{2BC8E5D2-53E4-476B-8899-B2FE0CADA938}" type="pres">
      <dgm:prSet presAssocID="{4B0F88BF-3FBA-49A8-A7C8-F0A58BEDE8E0}" presName="rootText" presStyleLbl="node3" presStyleIdx="4" presStyleCnt="6" custScaleX="61595" custScaleY="75937" custLinFactNeighborX="891" custLinFactNeighborY="-16955">
        <dgm:presLayoutVars>
          <dgm:chPref val="3"/>
        </dgm:presLayoutVars>
      </dgm:prSet>
      <dgm:spPr/>
      <dgm:t>
        <a:bodyPr/>
        <a:lstStyle/>
        <a:p>
          <a:endParaRPr lang="en-US"/>
        </a:p>
      </dgm:t>
    </dgm:pt>
    <dgm:pt modelId="{AB7B6600-8386-45EA-857D-6E34E41D18F7}" type="pres">
      <dgm:prSet presAssocID="{4B0F88BF-3FBA-49A8-A7C8-F0A58BEDE8E0}" presName="rootConnector" presStyleLbl="node3" presStyleIdx="4" presStyleCnt="6"/>
      <dgm:spPr/>
      <dgm:t>
        <a:bodyPr/>
        <a:lstStyle/>
        <a:p>
          <a:endParaRPr lang="en-US"/>
        </a:p>
      </dgm:t>
    </dgm:pt>
    <dgm:pt modelId="{04643E02-3FCE-4EB9-9C05-EF851869D6C4}" type="pres">
      <dgm:prSet presAssocID="{4B0F88BF-3FBA-49A8-A7C8-F0A58BEDE8E0}" presName="hierChild4" presStyleCnt="0"/>
      <dgm:spPr/>
    </dgm:pt>
    <dgm:pt modelId="{18324D98-B911-4AE4-B6DD-34FCB57B0E14}" type="pres">
      <dgm:prSet presAssocID="{4B0F88BF-3FBA-49A8-A7C8-F0A58BEDE8E0}" presName="hierChild5" presStyleCnt="0"/>
      <dgm:spPr/>
    </dgm:pt>
    <dgm:pt modelId="{A9D5BBB4-8DC9-4824-B8DE-21A6C1306A30}" type="pres">
      <dgm:prSet presAssocID="{D09E18FD-2E42-4157-AD7B-D20A9D030396}" presName="Name37" presStyleLbl="parChTrans1D3" presStyleIdx="5" presStyleCnt="6"/>
      <dgm:spPr/>
      <dgm:t>
        <a:bodyPr/>
        <a:lstStyle/>
        <a:p>
          <a:endParaRPr lang="en-US"/>
        </a:p>
      </dgm:t>
    </dgm:pt>
    <dgm:pt modelId="{4920EEE2-8539-4212-A37D-13EE24B655A8}" type="pres">
      <dgm:prSet presAssocID="{92D5CF3B-42AB-465D-97A7-707038B3C943}" presName="hierRoot2" presStyleCnt="0">
        <dgm:presLayoutVars>
          <dgm:hierBranch val="init"/>
        </dgm:presLayoutVars>
      </dgm:prSet>
      <dgm:spPr/>
    </dgm:pt>
    <dgm:pt modelId="{29E93153-C0EF-4E17-AFDD-A27D5AC044F5}" type="pres">
      <dgm:prSet presAssocID="{92D5CF3B-42AB-465D-97A7-707038B3C943}" presName="rootComposite" presStyleCnt="0"/>
      <dgm:spPr/>
    </dgm:pt>
    <dgm:pt modelId="{CEE0ED68-28EF-4FD7-AF83-D2C7BC486EAA}" type="pres">
      <dgm:prSet presAssocID="{92D5CF3B-42AB-465D-97A7-707038B3C943}" presName="rootText" presStyleLbl="node3" presStyleIdx="5" presStyleCnt="6" custScaleX="73158" custScaleY="57023" custLinFactNeighborX="-6085" custLinFactNeighborY="-22692">
        <dgm:presLayoutVars>
          <dgm:chPref val="3"/>
        </dgm:presLayoutVars>
      </dgm:prSet>
      <dgm:spPr/>
      <dgm:t>
        <a:bodyPr/>
        <a:lstStyle/>
        <a:p>
          <a:endParaRPr lang="en-US"/>
        </a:p>
      </dgm:t>
    </dgm:pt>
    <dgm:pt modelId="{B3A2671E-3881-4B1C-AAFA-5265A7C5D812}" type="pres">
      <dgm:prSet presAssocID="{92D5CF3B-42AB-465D-97A7-707038B3C943}" presName="rootConnector" presStyleLbl="node3" presStyleIdx="5" presStyleCnt="6"/>
      <dgm:spPr/>
      <dgm:t>
        <a:bodyPr/>
        <a:lstStyle/>
        <a:p>
          <a:endParaRPr lang="en-US"/>
        </a:p>
      </dgm:t>
    </dgm:pt>
    <dgm:pt modelId="{30FF53C4-ACF6-42BC-89EB-EE138A87520A}" type="pres">
      <dgm:prSet presAssocID="{92D5CF3B-42AB-465D-97A7-707038B3C943}" presName="hierChild4" presStyleCnt="0"/>
      <dgm:spPr/>
    </dgm:pt>
    <dgm:pt modelId="{54555AB9-861A-4871-B8D4-AF750F5C6D5E}" type="pres">
      <dgm:prSet presAssocID="{92D5CF3B-42AB-465D-97A7-707038B3C943}" presName="hierChild5" presStyleCnt="0"/>
      <dgm:spPr/>
    </dgm:pt>
    <dgm:pt modelId="{FCFF0073-1DFF-4753-ACED-5EFEAD569DE6}" type="pres">
      <dgm:prSet presAssocID="{43C8A7E1-E9F5-4634-AF9D-80B4108398B3}" presName="hierChild5" presStyleCnt="0"/>
      <dgm:spPr/>
    </dgm:pt>
    <dgm:pt modelId="{A79DB6C5-13D5-4DCD-922C-225C49601B75}" type="pres">
      <dgm:prSet presAssocID="{82EFD699-5C69-45F4-ABA0-D281793CCE56}" presName="hierChild3" presStyleCnt="0"/>
      <dgm:spPr/>
    </dgm:pt>
  </dgm:ptLst>
  <dgm:cxnLst>
    <dgm:cxn modelId="{54A5C6E5-2558-4190-80FE-CBE97940A9A9}" type="presOf" srcId="{D19B5ED0-F8FB-4B9A-A3B3-556039205ACD}" destId="{5C9E66F0-1F6A-43A7-A6D2-AF72BC908058}" srcOrd="0" destOrd="0" presId="urn:microsoft.com/office/officeart/2005/8/layout/orgChart1"/>
    <dgm:cxn modelId="{BF01EDD7-46CA-4B98-9486-85FE34DFCCCB}" type="presOf" srcId="{B5027908-6F56-4D03-AEE7-EA9EAB27B161}" destId="{A5076042-DABF-435C-8D3E-3E6D1BCDBBC6}" srcOrd="0" destOrd="0" presId="urn:microsoft.com/office/officeart/2005/8/layout/orgChart1"/>
    <dgm:cxn modelId="{E2F19866-0327-45B1-9DE9-A4036D9B2140}" type="presOf" srcId="{1BAB5535-11E2-4E43-8C28-2B4B4F9ED03A}" destId="{7F99CE71-6935-47B9-B3CA-CDEEF7E3D8E0}" srcOrd="0" destOrd="0" presId="urn:microsoft.com/office/officeart/2005/8/layout/orgChart1"/>
    <dgm:cxn modelId="{2E7EC409-CAEF-4591-9E7D-BCB9CDFD883F}" type="presOf" srcId="{2F5FBC54-C837-46A2-B5D0-EF4342D5F4EB}" destId="{48FF63CE-2376-4002-8141-44675923C373}" srcOrd="0" destOrd="0" presId="urn:microsoft.com/office/officeart/2005/8/layout/orgChart1"/>
    <dgm:cxn modelId="{0A52AC44-8F97-4BE8-87EA-31769F0CAE3F}" srcId="{D19B5ED0-F8FB-4B9A-A3B3-556039205ACD}" destId="{DABEDF91-9BEA-4C06-A68F-79078CE29CC9}" srcOrd="0" destOrd="0" parTransId="{48D5AA1B-52E2-42A9-A392-D0568C7DCC47}" sibTransId="{37897F0B-D55C-401D-8C8E-96C588A84FE6}"/>
    <dgm:cxn modelId="{DDDDEC2B-3854-4620-8867-4365DB49CB33}" srcId="{015F7B18-CF66-4BCF-893E-98045CC83088}" destId="{D19B5ED0-F8FB-4B9A-A3B3-556039205ACD}" srcOrd="1" destOrd="0" parTransId="{6E1A5A90-CA5C-4231-91AB-CB7943CC53D4}" sibTransId="{7B386110-6C02-4803-813A-B9E80AD9E628}"/>
    <dgm:cxn modelId="{554ADE6D-6F71-49BB-A02B-87D50D0E3112}" srcId="{82EFD699-5C69-45F4-ABA0-D281793CCE56}" destId="{015F7B18-CF66-4BCF-893E-98045CC83088}" srcOrd="0" destOrd="0" parTransId="{2F5FBC54-C837-46A2-B5D0-EF4342D5F4EB}" sibTransId="{74A49711-78D2-4A25-8737-8A2FDB15E45E}"/>
    <dgm:cxn modelId="{1E4111FB-CF54-464A-8EA4-D08D3CFBBEA7}" type="presOf" srcId="{570C6A51-9C61-4921-A568-9EBC80271497}" destId="{82BE8C36-0704-4D54-8397-720347E0CDFA}" srcOrd="0" destOrd="0" presId="urn:microsoft.com/office/officeart/2005/8/layout/orgChart1"/>
    <dgm:cxn modelId="{7E6F55E1-7AF5-43C6-B17B-76B55734115F}" type="presOf" srcId="{92D5CF3B-42AB-465D-97A7-707038B3C943}" destId="{CEE0ED68-28EF-4FD7-AF83-D2C7BC486EAA}" srcOrd="0" destOrd="0" presId="urn:microsoft.com/office/officeart/2005/8/layout/orgChart1"/>
    <dgm:cxn modelId="{118A6A45-09B9-4B10-988F-34A01FCE7C04}" type="presOf" srcId="{82EFD699-5C69-45F4-ABA0-D281793CCE56}" destId="{81BC7496-A9CE-404C-B4F6-1F83DBC62FF2}" srcOrd="0" destOrd="0" presId="urn:microsoft.com/office/officeart/2005/8/layout/orgChart1"/>
    <dgm:cxn modelId="{75994D16-4452-4F1D-8146-7E117E6E7974}" type="presOf" srcId="{43C8A7E1-E9F5-4634-AF9D-80B4108398B3}" destId="{C8FDCA1C-872C-49DD-8E67-40B33259F52F}" srcOrd="1" destOrd="0" presId="urn:microsoft.com/office/officeart/2005/8/layout/orgChart1"/>
    <dgm:cxn modelId="{4C889431-17E9-4051-9EA2-2BF5B78C5C6B}" type="presOf" srcId="{C56E32BA-E3FB-4C2C-96CD-78A6E9DF6BDA}" destId="{0BC6B2F7-97B5-4905-9E26-10A13881CEF6}" srcOrd="0" destOrd="0" presId="urn:microsoft.com/office/officeart/2005/8/layout/orgChart1"/>
    <dgm:cxn modelId="{EFEA1F8D-73CF-4435-ACED-CFFBCB9CD65E}" type="presOf" srcId="{CA143006-EB0D-47AA-8E4F-A9949A724DDA}" destId="{E2AB8B78-3545-4907-85E9-C0C2E4EE4F19}" srcOrd="1" destOrd="0" presId="urn:microsoft.com/office/officeart/2005/8/layout/orgChart1"/>
    <dgm:cxn modelId="{BCABE69C-FE13-4B6B-8EBF-C907E4918943}" srcId="{D19B5ED0-F8FB-4B9A-A3B3-556039205ACD}" destId="{CA143006-EB0D-47AA-8E4F-A9949A724DDA}" srcOrd="1" destOrd="0" parTransId="{A7250C95-FF1C-457B-8830-D4F7F506E275}" sibTransId="{1C1CCA29-F922-42FA-AA59-5199D3C0A188}"/>
    <dgm:cxn modelId="{9893A577-F628-4762-93B9-4C628857D6E8}" type="presOf" srcId="{CA143006-EB0D-47AA-8E4F-A9949A724DDA}" destId="{6329FFBD-B050-4137-B152-28257DF1FFAB}" srcOrd="0" destOrd="0" presId="urn:microsoft.com/office/officeart/2005/8/layout/orgChart1"/>
    <dgm:cxn modelId="{8F033196-6EF7-4A38-97FA-B8969569880A}" srcId="{43C8A7E1-E9F5-4634-AF9D-80B4108398B3}" destId="{4B0F88BF-3FBA-49A8-A7C8-F0A58BEDE8E0}" srcOrd="1" destOrd="0" parTransId="{1BAB5535-11E2-4E43-8C28-2B4B4F9ED03A}" sibTransId="{78E8B09C-1D78-4E87-9C89-3150B73B4B0B}"/>
    <dgm:cxn modelId="{50CCA2EC-A26C-4D94-94D5-B7D93307A3B5}" type="presOf" srcId="{123439A8-EFE2-44BC-B34F-72AC85C2B20E}" destId="{D64EF34C-BD53-476A-8C79-661875A54E1D}" srcOrd="0" destOrd="0" presId="urn:microsoft.com/office/officeart/2005/8/layout/orgChart1"/>
    <dgm:cxn modelId="{E0A168F5-0C50-4A5C-9F23-C6C3D6D4562E}" type="presOf" srcId="{B52803EF-85CB-40EA-80AF-763ABDD147C6}" destId="{F17EE767-9B40-47F9-8234-62EAC2B5E418}" srcOrd="1" destOrd="0" presId="urn:microsoft.com/office/officeart/2005/8/layout/orgChart1"/>
    <dgm:cxn modelId="{660FD0B7-B427-42BF-A807-1F7C3CCC003C}" type="presOf" srcId="{3080E46F-7151-4287-AC23-0A15947DC9ED}" destId="{16BD5B59-678F-40EB-9E91-CE6322CAAA3F}" srcOrd="0" destOrd="0" presId="urn:microsoft.com/office/officeart/2005/8/layout/orgChart1"/>
    <dgm:cxn modelId="{486863C9-B884-4270-8DAC-F2779035A2E1}" type="presOf" srcId="{015F7B18-CF66-4BCF-893E-98045CC83088}" destId="{FEB00BB4-ACFF-47E9-98A9-FCC727A301D3}" srcOrd="1" destOrd="0" presId="urn:microsoft.com/office/officeart/2005/8/layout/orgChart1"/>
    <dgm:cxn modelId="{B538AD6A-7882-462E-93AE-4D066D9F634F}" type="presOf" srcId="{D09E18FD-2E42-4157-AD7B-D20A9D030396}" destId="{A9D5BBB4-8DC9-4824-B8DE-21A6C1306A30}" srcOrd="0" destOrd="0" presId="urn:microsoft.com/office/officeart/2005/8/layout/orgChart1"/>
    <dgm:cxn modelId="{EE0B3B61-A20C-45BC-8E40-8EF43ED4B533}" type="presOf" srcId="{DABEDF91-9BEA-4C06-A68F-79078CE29CC9}" destId="{5F106A2F-A804-47A4-902C-850A9B516530}" srcOrd="1" destOrd="0" presId="urn:microsoft.com/office/officeart/2005/8/layout/orgChart1"/>
    <dgm:cxn modelId="{9CC6F966-4188-462D-9882-C009A29E2E93}" type="presOf" srcId="{C7DECBDF-22F1-436F-ABB4-5B01C4FFF9AD}" destId="{D2E8263A-7625-4601-8EB6-2D45D866D6D2}" srcOrd="0" destOrd="0" presId="urn:microsoft.com/office/officeart/2005/8/layout/orgChart1"/>
    <dgm:cxn modelId="{DE954BBB-E599-46A5-802D-DFFE5043D1E8}" srcId="{C56E32BA-E3FB-4C2C-96CD-78A6E9DF6BDA}" destId="{82EFD699-5C69-45F4-ABA0-D281793CCE56}" srcOrd="0" destOrd="0" parTransId="{623415A1-7B93-4032-BDE5-121956EA948D}" sibTransId="{4D4CAF7B-B574-40FC-A58D-2E56BBF2BF9C}"/>
    <dgm:cxn modelId="{A97D9894-E334-46AC-A1CD-D5703F90DC7C}" type="presOf" srcId="{DABEDF91-9BEA-4C06-A68F-79078CE29CC9}" destId="{E519CA89-5488-4592-A884-B10448148F7F}" srcOrd="0" destOrd="0" presId="urn:microsoft.com/office/officeart/2005/8/layout/orgChart1"/>
    <dgm:cxn modelId="{2AEA41D6-2A17-4E7D-AA7C-E29343862976}" srcId="{015F7B18-CF66-4BCF-893E-98045CC83088}" destId="{570C6A51-9C61-4921-A568-9EBC80271497}" srcOrd="2" destOrd="0" parTransId="{3080E46F-7151-4287-AC23-0A15947DC9ED}" sibTransId="{9BFAF3B1-0BD3-4310-A5C6-DD4A28F30250}"/>
    <dgm:cxn modelId="{6C928409-FFB6-4F58-9620-D555B81E418F}" type="presOf" srcId="{123439A8-EFE2-44BC-B34F-72AC85C2B20E}" destId="{FE9776B5-31DA-4967-874E-C58A5B836BB7}" srcOrd="1" destOrd="0" presId="urn:microsoft.com/office/officeart/2005/8/layout/orgChart1"/>
    <dgm:cxn modelId="{C8CE23F7-5478-4EF3-9FA9-84AB9A755A5D}" srcId="{43C8A7E1-E9F5-4634-AF9D-80B4108398B3}" destId="{92D5CF3B-42AB-465D-97A7-707038B3C943}" srcOrd="2" destOrd="0" parTransId="{D09E18FD-2E42-4157-AD7B-D20A9D030396}" sibTransId="{B8198E2F-F1A2-452A-BA6D-9BE122E58675}"/>
    <dgm:cxn modelId="{81CC7CFC-ECF5-4CCB-B942-69C6BE5BF186}" type="presOf" srcId="{48D5AA1B-52E2-42A9-A392-D0568C7DCC47}" destId="{FE24DE1B-3ED9-4199-A310-8A7B8523C62F}" srcOrd="0" destOrd="0" presId="urn:microsoft.com/office/officeart/2005/8/layout/orgChart1"/>
    <dgm:cxn modelId="{CD63978B-BD9A-40E5-A263-E899188A6A1C}" type="presOf" srcId="{92D5CF3B-42AB-465D-97A7-707038B3C943}" destId="{B3A2671E-3881-4B1C-AAFA-5265A7C5D812}" srcOrd="1" destOrd="0" presId="urn:microsoft.com/office/officeart/2005/8/layout/orgChart1"/>
    <dgm:cxn modelId="{76AD3196-6AFF-4A44-B7D7-AE2B59F268B5}" type="presOf" srcId="{82EFD699-5C69-45F4-ABA0-D281793CCE56}" destId="{6E45AEF2-CCD8-4E88-B444-636E94616CFF}" srcOrd="1" destOrd="0" presId="urn:microsoft.com/office/officeart/2005/8/layout/orgChart1"/>
    <dgm:cxn modelId="{8FBEC10E-2FB5-4974-8CD2-01E825EED318}" type="presOf" srcId="{4B0F88BF-3FBA-49A8-A7C8-F0A58BEDE8E0}" destId="{2BC8E5D2-53E4-476B-8899-B2FE0CADA938}" srcOrd="0" destOrd="0" presId="urn:microsoft.com/office/officeart/2005/8/layout/orgChart1"/>
    <dgm:cxn modelId="{1FD4B5EF-4F8E-4140-BC38-4EDA2AF392DC}" type="presOf" srcId="{6E1A5A90-CA5C-4231-91AB-CB7943CC53D4}" destId="{6900093F-89EB-48C7-9CE8-318F80B3CAED}" srcOrd="0" destOrd="0" presId="urn:microsoft.com/office/officeart/2005/8/layout/orgChart1"/>
    <dgm:cxn modelId="{ECBDD14A-1D64-43CA-8D9E-EFD280F7C1A3}" srcId="{82EFD699-5C69-45F4-ABA0-D281793CCE56}" destId="{43C8A7E1-E9F5-4634-AF9D-80B4108398B3}" srcOrd="1" destOrd="0" parTransId="{B5027908-6F56-4D03-AEE7-EA9EAB27B161}" sibTransId="{BAC28E0B-DD3D-4330-AFF1-8A511CA341AE}"/>
    <dgm:cxn modelId="{5BB20CA0-BA69-484C-869E-E5D2092B0FF6}" type="presOf" srcId="{A7250C95-FF1C-457B-8830-D4F7F506E275}" destId="{C330CD9D-6835-4C7A-841B-194AA6F13F44}" srcOrd="0" destOrd="0" presId="urn:microsoft.com/office/officeart/2005/8/layout/orgChart1"/>
    <dgm:cxn modelId="{E39CDD96-7FD5-4AF2-AECA-D3F7AEF55161}" type="presOf" srcId="{55372943-B562-436D-A8D6-0C7597DE9318}" destId="{513A9ADB-1AE3-4A40-9DE2-6B4C6BC6D611}" srcOrd="0" destOrd="0" presId="urn:microsoft.com/office/officeart/2005/8/layout/orgChart1"/>
    <dgm:cxn modelId="{E04B752C-3CC3-42B1-AFBC-747CE87AA21C}" srcId="{43C8A7E1-E9F5-4634-AF9D-80B4108398B3}" destId="{B52803EF-85CB-40EA-80AF-763ABDD147C6}" srcOrd="0" destOrd="0" parTransId="{55372943-B562-436D-A8D6-0C7597DE9318}" sibTransId="{7D74EB9D-AE81-417E-8A86-1B1366376AC3}"/>
    <dgm:cxn modelId="{37A37618-1585-4971-9A80-1473C1AEC017}" type="presOf" srcId="{015F7B18-CF66-4BCF-893E-98045CC83088}" destId="{290DD006-4C80-415F-95AA-303A35FC5498}" srcOrd="0" destOrd="0" presId="urn:microsoft.com/office/officeart/2005/8/layout/orgChart1"/>
    <dgm:cxn modelId="{A78017AE-A09D-4495-B8C6-F5052DF1447F}" type="presOf" srcId="{43C8A7E1-E9F5-4634-AF9D-80B4108398B3}" destId="{49290BBA-6598-4B27-8359-795899909865}" srcOrd="0" destOrd="0" presId="urn:microsoft.com/office/officeart/2005/8/layout/orgChart1"/>
    <dgm:cxn modelId="{983CFBD2-019F-478F-B91E-4AB704F8A842}" type="presOf" srcId="{D19B5ED0-F8FB-4B9A-A3B3-556039205ACD}" destId="{433E5153-AC4F-485C-9A23-D474403BD9A9}" srcOrd="1" destOrd="0" presId="urn:microsoft.com/office/officeart/2005/8/layout/orgChart1"/>
    <dgm:cxn modelId="{75565DBC-94B5-4C4D-877D-2FC388738603}" type="presOf" srcId="{4B0F88BF-3FBA-49A8-A7C8-F0A58BEDE8E0}" destId="{AB7B6600-8386-45EA-857D-6E34E41D18F7}" srcOrd="1" destOrd="0" presId="urn:microsoft.com/office/officeart/2005/8/layout/orgChart1"/>
    <dgm:cxn modelId="{64AF67D5-CB6C-4687-B26E-002F8D80359C}" srcId="{015F7B18-CF66-4BCF-893E-98045CC83088}" destId="{123439A8-EFE2-44BC-B34F-72AC85C2B20E}" srcOrd="0" destOrd="0" parTransId="{C7DECBDF-22F1-436F-ABB4-5B01C4FFF9AD}" sibTransId="{87D69077-0409-437C-A113-27C110C92F24}"/>
    <dgm:cxn modelId="{6C839FD3-6FBA-4B3A-80A1-9B501864D88B}" type="presOf" srcId="{B52803EF-85CB-40EA-80AF-763ABDD147C6}" destId="{3750E037-5003-47E2-8ED5-A1E8BC60CA30}" srcOrd="0" destOrd="0" presId="urn:microsoft.com/office/officeart/2005/8/layout/orgChart1"/>
    <dgm:cxn modelId="{CDBF6B91-2D5F-4C61-ADD7-3A6AF0C977E3}" type="presOf" srcId="{570C6A51-9C61-4921-A568-9EBC80271497}" destId="{9DCBEADA-EA42-4425-8FD3-08FA408BF0CA}" srcOrd="1" destOrd="0" presId="urn:microsoft.com/office/officeart/2005/8/layout/orgChart1"/>
    <dgm:cxn modelId="{5CF59DBA-8530-454F-AD6A-FB12F9B0F412}" type="presParOf" srcId="{0BC6B2F7-97B5-4905-9E26-10A13881CEF6}" destId="{84EFF5A3-6A13-4F89-9DC6-EE18C5BBE3F9}" srcOrd="0" destOrd="0" presId="urn:microsoft.com/office/officeart/2005/8/layout/orgChart1"/>
    <dgm:cxn modelId="{3E68BC94-EFF4-452C-A949-961BB3B239FE}" type="presParOf" srcId="{84EFF5A3-6A13-4F89-9DC6-EE18C5BBE3F9}" destId="{4F70D608-B311-469F-8E6D-6A96A8419AAE}" srcOrd="0" destOrd="0" presId="urn:microsoft.com/office/officeart/2005/8/layout/orgChart1"/>
    <dgm:cxn modelId="{2F0E47C4-8BF1-4B5E-85FF-428ED361C721}" type="presParOf" srcId="{4F70D608-B311-469F-8E6D-6A96A8419AAE}" destId="{81BC7496-A9CE-404C-B4F6-1F83DBC62FF2}" srcOrd="0" destOrd="0" presId="urn:microsoft.com/office/officeart/2005/8/layout/orgChart1"/>
    <dgm:cxn modelId="{EF0B6CB0-8896-4A5C-9E2A-E568870A1212}" type="presParOf" srcId="{4F70D608-B311-469F-8E6D-6A96A8419AAE}" destId="{6E45AEF2-CCD8-4E88-B444-636E94616CFF}" srcOrd="1" destOrd="0" presId="urn:microsoft.com/office/officeart/2005/8/layout/orgChart1"/>
    <dgm:cxn modelId="{0F572957-63FF-4D5C-9EB9-83246A8F90B5}" type="presParOf" srcId="{84EFF5A3-6A13-4F89-9DC6-EE18C5BBE3F9}" destId="{A8C3FE80-87E0-4BDA-9487-889AC1D73964}" srcOrd="1" destOrd="0" presId="urn:microsoft.com/office/officeart/2005/8/layout/orgChart1"/>
    <dgm:cxn modelId="{FC5309A8-DEA8-4BF6-9232-09B0F19A3EEB}" type="presParOf" srcId="{A8C3FE80-87E0-4BDA-9487-889AC1D73964}" destId="{48FF63CE-2376-4002-8141-44675923C373}" srcOrd="0" destOrd="0" presId="urn:microsoft.com/office/officeart/2005/8/layout/orgChart1"/>
    <dgm:cxn modelId="{EA345412-B6DE-48C9-A00B-A58969961E5E}" type="presParOf" srcId="{A8C3FE80-87E0-4BDA-9487-889AC1D73964}" destId="{4EEF88C7-6440-4883-8656-7E0F0AD2052C}" srcOrd="1" destOrd="0" presId="urn:microsoft.com/office/officeart/2005/8/layout/orgChart1"/>
    <dgm:cxn modelId="{05467E7F-56CC-46BB-968B-5A3764C1CEAC}" type="presParOf" srcId="{4EEF88C7-6440-4883-8656-7E0F0AD2052C}" destId="{E209BE58-A2A6-476F-9070-02AB49B93CAE}" srcOrd="0" destOrd="0" presId="urn:microsoft.com/office/officeart/2005/8/layout/orgChart1"/>
    <dgm:cxn modelId="{57C0C03B-37F2-4C57-BB4A-3C2D3426CC78}" type="presParOf" srcId="{E209BE58-A2A6-476F-9070-02AB49B93CAE}" destId="{290DD006-4C80-415F-95AA-303A35FC5498}" srcOrd="0" destOrd="0" presId="urn:microsoft.com/office/officeart/2005/8/layout/orgChart1"/>
    <dgm:cxn modelId="{19C7A7D7-1284-4034-BCEA-28C10652403D}" type="presParOf" srcId="{E209BE58-A2A6-476F-9070-02AB49B93CAE}" destId="{FEB00BB4-ACFF-47E9-98A9-FCC727A301D3}" srcOrd="1" destOrd="0" presId="urn:microsoft.com/office/officeart/2005/8/layout/orgChart1"/>
    <dgm:cxn modelId="{58DD2A5C-B7E6-475F-94F5-09F3B3E2B80F}" type="presParOf" srcId="{4EEF88C7-6440-4883-8656-7E0F0AD2052C}" destId="{8381DD26-DA9C-40B9-8666-E1ADF28163F4}" srcOrd="1" destOrd="0" presId="urn:microsoft.com/office/officeart/2005/8/layout/orgChart1"/>
    <dgm:cxn modelId="{15F3ADC5-C516-4DD1-B29D-24E18C618960}" type="presParOf" srcId="{8381DD26-DA9C-40B9-8666-E1ADF28163F4}" destId="{D2E8263A-7625-4601-8EB6-2D45D866D6D2}" srcOrd="0" destOrd="0" presId="urn:microsoft.com/office/officeart/2005/8/layout/orgChart1"/>
    <dgm:cxn modelId="{F4F89998-DA06-4C33-BB5D-D96F695B47FE}" type="presParOf" srcId="{8381DD26-DA9C-40B9-8666-E1ADF28163F4}" destId="{1065730F-4CA5-427E-A3AA-78DD8E50418D}" srcOrd="1" destOrd="0" presId="urn:microsoft.com/office/officeart/2005/8/layout/orgChart1"/>
    <dgm:cxn modelId="{12DA806F-68A1-4A18-89AA-95E50B020BE0}" type="presParOf" srcId="{1065730F-4CA5-427E-A3AA-78DD8E50418D}" destId="{77069849-B18E-42C9-B141-BD58119CBB05}" srcOrd="0" destOrd="0" presId="urn:microsoft.com/office/officeart/2005/8/layout/orgChart1"/>
    <dgm:cxn modelId="{210100FA-6D24-444F-AA99-05DACFEB628D}" type="presParOf" srcId="{77069849-B18E-42C9-B141-BD58119CBB05}" destId="{D64EF34C-BD53-476A-8C79-661875A54E1D}" srcOrd="0" destOrd="0" presId="urn:microsoft.com/office/officeart/2005/8/layout/orgChart1"/>
    <dgm:cxn modelId="{27FC82B1-FE5C-4F16-95AE-6C25330BFE76}" type="presParOf" srcId="{77069849-B18E-42C9-B141-BD58119CBB05}" destId="{FE9776B5-31DA-4967-874E-C58A5B836BB7}" srcOrd="1" destOrd="0" presId="urn:microsoft.com/office/officeart/2005/8/layout/orgChart1"/>
    <dgm:cxn modelId="{3F241529-CE3E-46A9-A9C1-6003AE724A49}" type="presParOf" srcId="{1065730F-4CA5-427E-A3AA-78DD8E50418D}" destId="{6089D94D-5BD5-4343-A795-4EBF8B1C137A}" srcOrd="1" destOrd="0" presId="urn:microsoft.com/office/officeart/2005/8/layout/orgChart1"/>
    <dgm:cxn modelId="{31E377D5-92E5-48E4-BC74-EB14D98EFA48}" type="presParOf" srcId="{1065730F-4CA5-427E-A3AA-78DD8E50418D}" destId="{3AA33338-1F6E-4497-B188-BF89A43B5F30}" srcOrd="2" destOrd="0" presId="urn:microsoft.com/office/officeart/2005/8/layout/orgChart1"/>
    <dgm:cxn modelId="{B484B04C-EA42-461A-905F-4EAD239E0C22}" type="presParOf" srcId="{8381DD26-DA9C-40B9-8666-E1ADF28163F4}" destId="{6900093F-89EB-48C7-9CE8-318F80B3CAED}" srcOrd="2" destOrd="0" presId="urn:microsoft.com/office/officeart/2005/8/layout/orgChart1"/>
    <dgm:cxn modelId="{A355751D-4528-4127-B9F0-7521B780169A}" type="presParOf" srcId="{8381DD26-DA9C-40B9-8666-E1ADF28163F4}" destId="{E9DDBB4F-618E-436C-BC4C-88094BCC2AB3}" srcOrd="3" destOrd="0" presId="urn:microsoft.com/office/officeart/2005/8/layout/orgChart1"/>
    <dgm:cxn modelId="{8CDC8079-BD1D-41F3-8269-655AF2DFF2B9}" type="presParOf" srcId="{E9DDBB4F-618E-436C-BC4C-88094BCC2AB3}" destId="{B1A08F41-E3F9-4087-BE40-AE100E98BCFF}" srcOrd="0" destOrd="0" presId="urn:microsoft.com/office/officeart/2005/8/layout/orgChart1"/>
    <dgm:cxn modelId="{8CE2D51A-F80C-4709-9807-1CB6D44387B7}" type="presParOf" srcId="{B1A08F41-E3F9-4087-BE40-AE100E98BCFF}" destId="{5C9E66F0-1F6A-43A7-A6D2-AF72BC908058}" srcOrd="0" destOrd="0" presId="urn:microsoft.com/office/officeart/2005/8/layout/orgChart1"/>
    <dgm:cxn modelId="{B8DA4EBE-5B02-446F-ACEA-A1F919D60EDA}" type="presParOf" srcId="{B1A08F41-E3F9-4087-BE40-AE100E98BCFF}" destId="{433E5153-AC4F-485C-9A23-D474403BD9A9}" srcOrd="1" destOrd="0" presId="urn:microsoft.com/office/officeart/2005/8/layout/orgChart1"/>
    <dgm:cxn modelId="{64DE3C27-CE30-49BE-B211-3D4A76D4B8D9}" type="presParOf" srcId="{E9DDBB4F-618E-436C-BC4C-88094BCC2AB3}" destId="{DC0254E0-45A1-4FB4-89D0-9F554D1EF287}" srcOrd="1" destOrd="0" presId="urn:microsoft.com/office/officeart/2005/8/layout/orgChart1"/>
    <dgm:cxn modelId="{96E0944D-CE22-4F93-B4B6-68D3B84A8AE8}" type="presParOf" srcId="{DC0254E0-45A1-4FB4-89D0-9F554D1EF287}" destId="{FE24DE1B-3ED9-4199-A310-8A7B8523C62F}" srcOrd="0" destOrd="0" presId="urn:microsoft.com/office/officeart/2005/8/layout/orgChart1"/>
    <dgm:cxn modelId="{B21CC5F7-28C6-4C69-B530-0FFE456D10B8}" type="presParOf" srcId="{DC0254E0-45A1-4FB4-89D0-9F554D1EF287}" destId="{D273DCE8-F3FF-438F-9D0E-A0E480E1F8A7}" srcOrd="1" destOrd="0" presId="urn:microsoft.com/office/officeart/2005/8/layout/orgChart1"/>
    <dgm:cxn modelId="{5D0F6BBD-1699-4D59-8DDE-DD47D17B5BFE}" type="presParOf" srcId="{D273DCE8-F3FF-438F-9D0E-A0E480E1F8A7}" destId="{609AA60E-1491-400A-8572-62DFD45B3825}" srcOrd="0" destOrd="0" presId="urn:microsoft.com/office/officeart/2005/8/layout/orgChart1"/>
    <dgm:cxn modelId="{2BD03273-D997-46BF-AA3E-C82070D52A25}" type="presParOf" srcId="{609AA60E-1491-400A-8572-62DFD45B3825}" destId="{E519CA89-5488-4592-A884-B10448148F7F}" srcOrd="0" destOrd="0" presId="urn:microsoft.com/office/officeart/2005/8/layout/orgChart1"/>
    <dgm:cxn modelId="{681B7CDD-7C75-4225-A728-9F3D4FFE2774}" type="presParOf" srcId="{609AA60E-1491-400A-8572-62DFD45B3825}" destId="{5F106A2F-A804-47A4-902C-850A9B516530}" srcOrd="1" destOrd="0" presId="urn:microsoft.com/office/officeart/2005/8/layout/orgChart1"/>
    <dgm:cxn modelId="{38EAAC77-EB52-4F6D-937C-8E0D7F56A239}" type="presParOf" srcId="{D273DCE8-F3FF-438F-9D0E-A0E480E1F8A7}" destId="{3F4024CC-5DFF-47E3-A1F9-3735095F48F0}" srcOrd="1" destOrd="0" presId="urn:microsoft.com/office/officeart/2005/8/layout/orgChart1"/>
    <dgm:cxn modelId="{019D3797-DF31-48C3-BB98-B848BCAA5633}" type="presParOf" srcId="{D273DCE8-F3FF-438F-9D0E-A0E480E1F8A7}" destId="{A446B8BB-272B-49BC-8975-3FE1CF59E45E}" srcOrd="2" destOrd="0" presId="urn:microsoft.com/office/officeart/2005/8/layout/orgChart1"/>
    <dgm:cxn modelId="{7D36DE60-B083-4A9F-AFDA-63AC69B01404}" type="presParOf" srcId="{DC0254E0-45A1-4FB4-89D0-9F554D1EF287}" destId="{C330CD9D-6835-4C7A-841B-194AA6F13F44}" srcOrd="2" destOrd="0" presId="urn:microsoft.com/office/officeart/2005/8/layout/orgChart1"/>
    <dgm:cxn modelId="{F3C692C3-EAD8-4C43-8B55-D9E5941D2C6D}" type="presParOf" srcId="{DC0254E0-45A1-4FB4-89D0-9F554D1EF287}" destId="{FEAC99D6-6190-4399-82CE-20D0EEB855E3}" srcOrd="3" destOrd="0" presId="urn:microsoft.com/office/officeart/2005/8/layout/orgChart1"/>
    <dgm:cxn modelId="{4B9FD9B8-45AC-48DF-8B27-9E07B24CA30D}" type="presParOf" srcId="{FEAC99D6-6190-4399-82CE-20D0EEB855E3}" destId="{69B9931D-0F12-4CD9-8856-F42A0D5A3AFC}" srcOrd="0" destOrd="0" presId="urn:microsoft.com/office/officeart/2005/8/layout/orgChart1"/>
    <dgm:cxn modelId="{FF1369FD-9E1A-4BA0-B752-01F507FBAD73}" type="presParOf" srcId="{69B9931D-0F12-4CD9-8856-F42A0D5A3AFC}" destId="{6329FFBD-B050-4137-B152-28257DF1FFAB}" srcOrd="0" destOrd="0" presId="urn:microsoft.com/office/officeart/2005/8/layout/orgChart1"/>
    <dgm:cxn modelId="{D6B46E84-2EE7-470F-88AB-9E0CC5F0163C}" type="presParOf" srcId="{69B9931D-0F12-4CD9-8856-F42A0D5A3AFC}" destId="{E2AB8B78-3545-4907-85E9-C0C2E4EE4F19}" srcOrd="1" destOrd="0" presId="urn:microsoft.com/office/officeart/2005/8/layout/orgChart1"/>
    <dgm:cxn modelId="{399F40EC-A7DF-4820-836E-EB9C1F225B91}" type="presParOf" srcId="{FEAC99D6-6190-4399-82CE-20D0EEB855E3}" destId="{66BCB618-B1C6-4C60-9EDC-D61609723844}" srcOrd="1" destOrd="0" presId="urn:microsoft.com/office/officeart/2005/8/layout/orgChart1"/>
    <dgm:cxn modelId="{84CED36F-C9A5-4D43-ACEF-B5F8DAA350DE}" type="presParOf" srcId="{FEAC99D6-6190-4399-82CE-20D0EEB855E3}" destId="{01AD4A32-1D83-49F8-BE85-03A564AA692A}" srcOrd="2" destOrd="0" presId="urn:microsoft.com/office/officeart/2005/8/layout/orgChart1"/>
    <dgm:cxn modelId="{AE3822CF-0A81-453D-ABE7-CF0F1902757E}" type="presParOf" srcId="{E9DDBB4F-618E-436C-BC4C-88094BCC2AB3}" destId="{225EA8F7-1661-4433-91FD-44C9B25B799E}" srcOrd="2" destOrd="0" presId="urn:microsoft.com/office/officeart/2005/8/layout/orgChart1"/>
    <dgm:cxn modelId="{547D0A03-0A0B-4D23-8F8C-71D6E0DC60CB}" type="presParOf" srcId="{8381DD26-DA9C-40B9-8666-E1ADF28163F4}" destId="{16BD5B59-678F-40EB-9E91-CE6322CAAA3F}" srcOrd="4" destOrd="0" presId="urn:microsoft.com/office/officeart/2005/8/layout/orgChart1"/>
    <dgm:cxn modelId="{629F1637-D76C-4548-ADD4-9C0CBA20E265}" type="presParOf" srcId="{8381DD26-DA9C-40B9-8666-E1ADF28163F4}" destId="{926D9C3F-283D-4561-B9C9-B7792735E9FE}" srcOrd="5" destOrd="0" presId="urn:microsoft.com/office/officeart/2005/8/layout/orgChart1"/>
    <dgm:cxn modelId="{FD7BBEC3-CA6C-466D-B6B9-6FCBB8E789A1}" type="presParOf" srcId="{926D9C3F-283D-4561-B9C9-B7792735E9FE}" destId="{006F4C3A-11CC-40E8-8844-CA5EE53EE836}" srcOrd="0" destOrd="0" presId="urn:microsoft.com/office/officeart/2005/8/layout/orgChart1"/>
    <dgm:cxn modelId="{51CAF031-08EA-4BDB-939B-2C45BEC2F30F}" type="presParOf" srcId="{006F4C3A-11CC-40E8-8844-CA5EE53EE836}" destId="{82BE8C36-0704-4D54-8397-720347E0CDFA}" srcOrd="0" destOrd="0" presId="urn:microsoft.com/office/officeart/2005/8/layout/orgChart1"/>
    <dgm:cxn modelId="{C3D580B3-0234-4803-AADC-98E4EE828E8D}" type="presParOf" srcId="{006F4C3A-11CC-40E8-8844-CA5EE53EE836}" destId="{9DCBEADA-EA42-4425-8FD3-08FA408BF0CA}" srcOrd="1" destOrd="0" presId="urn:microsoft.com/office/officeart/2005/8/layout/orgChart1"/>
    <dgm:cxn modelId="{615E2900-7608-4CBB-88F5-38467CABB91A}" type="presParOf" srcId="{926D9C3F-283D-4561-B9C9-B7792735E9FE}" destId="{DF1628C0-9928-4B08-AD2D-A86C0770EA80}" srcOrd="1" destOrd="0" presId="urn:microsoft.com/office/officeart/2005/8/layout/orgChart1"/>
    <dgm:cxn modelId="{73965AC1-04E0-45A3-8DE0-F443CBBB3BB7}" type="presParOf" srcId="{926D9C3F-283D-4561-B9C9-B7792735E9FE}" destId="{F6715300-7CA8-4030-92A5-C616395660BD}" srcOrd="2" destOrd="0" presId="urn:microsoft.com/office/officeart/2005/8/layout/orgChart1"/>
    <dgm:cxn modelId="{65E828D6-F9DE-4E76-8CF3-39BB11D014F9}" type="presParOf" srcId="{4EEF88C7-6440-4883-8656-7E0F0AD2052C}" destId="{09FD9DCB-2A06-4B13-A7CB-2450E602A665}" srcOrd="2" destOrd="0" presId="urn:microsoft.com/office/officeart/2005/8/layout/orgChart1"/>
    <dgm:cxn modelId="{2E7CE294-834B-4EE3-8E0A-0809BA6AC827}" type="presParOf" srcId="{A8C3FE80-87E0-4BDA-9487-889AC1D73964}" destId="{A5076042-DABF-435C-8D3E-3E6D1BCDBBC6}" srcOrd="2" destOrd="0" presId="urn:microsoft.com/office/officeart/2005/8/layout/orgChart1"/>
    <dgm:cxn modelId="{E3306469-061B-42A3-A48C-32B6B42C8316}" type="presParOf" srcId="{A8C3FE80-87E0-4BDA-9487-889AC1D73964}" destId="{CEF50876-A32D-441E-AC27-664A3C640FA2}" srcOrd="3" destOrd="0" presId="urn:microsoft.com/office/officeart/2005/8/layout/orgChart1"/>
    <dgm:cxn modelId="{1881CD71-2523-4F39-AFEF-59506717C38A}" type="presParOf" srcId="{CEF50876-A32D-441E-AC27-664A3C640FA2}" destId="{7C88AD6F-162B-45E9-9D79-23E7F9623908}" srcOrd="0" destOrd="0" presId="urn:microsoft.com/office/officeart/2005/8/layout/orgChart1"/>
    <dgm:cxn modelId="{14DDA387-C97B-4F3B-B97F-DDE7EB808912}" type="presParOf" srcId="{7C88AD6F-162B-45E9-9D79-23E7F9623908}" destId="{49290BBA-6598-4B27-8359-795899909865}" srcOrd="0" destOrd="0" presId="urn:microsoft.com/office/officeart/2005/8/layout/orgChart1"/>
    <dgm:cxn modelId="{ED76AF61-2E36-45D5-8ACE-AB942A78674E}" type="presParOf" srcId="{7C88AD6F-162B-45E9-9D79-23E7F9623908}" destId="{C8FDCA1C-872C-49DD-8E67-40B33259F52F}" srcOrd="1" destOrd="0" presId="urn:microsoft.com/office/officeart/2005/8/layout/orgChart1"/>
    <dgm:cxn modelId="{BA70FA74-2B33-4A88-925C-42ACDB1BC08C}" type="presParOf" srcId="{CEF50876-A32D-441E-AC27-664A3C640FA2}" destId="{AEFA2B9C-007B-43F1-AEB1-71DE2E855F18}" srcOrd="1" destOrd="0" presId="urn:microsoft.com/office/officeart/2005/8/layout/orgChart1"/>
    <dgm:cxn modelId="{92340850-1CB2-45B2-8F28-76A11782CD4C}" type="presParOf" srcId="{AEFA2B9C-007B-43F1-AEB1-71DE2E855F18}" destId="{513A9ADB-1AE3-4A40-9DE2-6B4C6BC6D611}" srcOrd="0" destOrd="0" presId="urn:microsoft.com/office/officeart/2005/8/layout/orgChart1"/>
    <dgm:cxn modelId="{520190DB-C9A3-4C19-90F4-A9C75E6409B4}" type="presParOf" srcId="{AEFA2B9C-007B-43F1-AEB1-71DE2E855F18}" destId="{960BB5F6-204B-49A2-A2E7-7ED4306D6343}" srcOrd="1" destOrd="0" presId="urn:microsoft.com/office/officeart/2005/8/layout/orgChart1"/>
    <dgm:cxn modelId="{0ADCF17C-0DAD-4143-9EB6-BD20E013D849}" type="presParOf" srcId="{960BB5F6-204B-49A2-A2E7-7ED4306D6343}" destId="{AE6B94D9-69A1-43DD-8DEE-2AD4DA180F46}" srcOrd="0" destOrd="0" presId="urn:microsoft.com/office/officeart/2005/8/layout/orgChart1"/>
    <dgm:cxn modelId="{B9ECA8E3-C076-4ACD-B24D-5107063F4E84}" type="presParOf" srcId="{AE6B94D9-69A1-43DD-8DEE-2AD4DA180F46}" destId="{3750E037-5003-47E2-8ED5-A1E8BC60CA30}" srcOrd="0" destOrd="0" presId="urn:microsoft.com/office/officeart/2005/8/layout/orgChart1"/>
    <dgm:cxn modelId="{10C0FDF4-E683-4284-B64C-DCE8DF9D175D}" type="presParOf" srcId="{AE6B94D9-69A1-43DD-8DEE-2AD4DA180F46}" destId="{F17EE767-9B40-47F9-8234-62EAC2B5E418}" srcOrd="1" destOrd="0" presId="urn:microsoft.com/office/officeart/2005/8/layout/orgChart1"/>
    <dgm:cxn modelId="{37AFB1D5-25C9-4539-A4C9-0150965A2CC0}" type="presParOf" srcId="{960BB5F6-204B-49A2-A2E7-7ED4306D6343}" destId="{80E1C613-2060-4275-9915-C09924BBED9F}" srcOrd="1" destOrd="0" presId="urn:microsoft.com/office/officeart/2005/8/layout/orgChart1"/>
    <dgm:cxn modelId="{8F270C50-F675-43BB-99C1-04A947D726D0}" type="presParOf" srcId="{960BB5F6-204B-49A2-A2E7-7ED4306D6343}" destId="{34F2E95B-3831-46EB-BAE6-06A40F1A4744}" srcOrd="2" destOrd="0" presId="urn:microsoft.com/office/officeart/2005/8/layout/orgChart1"/>
    <dgm:cxn modelId="{DCCF7457-5F2F-491E-B91C-D8918BB576D3}" type="presParOf" srcId="{AEFA2B9C-007B-43F1-AEB1-71DE2E855F18}" destId="{7F99CE71-6935-47B9-B3CA-CDEEF7E3D8E0}" srcOrd="2" destOrd="0" presId="urn:microsoft.com/office/officeart/2005/8/layout/orgChart1"/>
    <dgm:cxn modelId="{2BAE5A2D-9EB3-433B-8D8C-988B3FDAB4CF}" type="presParOf" srcId="{AEFA2B9C-007B-43F1-AEB1-71DE2E855F18}" destId="{558E8A57-F7E6-49BD-B318-ECE010BC0E8E}" srcOrd="3" destOrd="0" presId="urn:microsoft.com/office/officeart/2005/8/layout/orgChart1"/>
    <dgm:cxn modelId="{26A4BE64-1C7A-4081-9F8F-E45C0A1A1135}" type="presParOf" srcId="{558E8A57-F7E6-49BD-B318-ECE010BC0E8E}" destId="{E3885AB1-76F7-43EE-9E5C-8535A6F5AB4A}" srcOrd="0" destOrd="0" presId="urn:microsoft.com/office/officeart/2005/8/layout/orgChart1"/>
    <dgm:cxn modelId="{2DEB92DF-C0BB-4D6B-88DA-E1BC287C8EE3}" type="presParOf" srcId="{E3885AB1-76F7-43EE-9E5C-8535A6F5AB4A}" destId="{2BC8E5D2-53E4-476B-8899-B2FE0CADA938}" srcOrd="0" destOrd="0" presId="urn:microsoft.com/office/officeart/2005/8/layout/orgChart1"/>
    <dgm:cxn modelId="{1B89C6B0-C240-4CDB-8E75-9D84C96E8F65}" type="presParOf" srcId="{E3885AB1-76F7-43EE-9E5C-8535A6F5AB4A}" destId="{AB7B6600-8386-45EA-857D-6E34E41D18F7}" srcOrd="1" destOrd="0" presId="urn:microsoft.com/office/officeart/2005/8/layout/orgChart1"/>
    <dgm:cxn modelId="{56DFB160-F5D0-418D-AACB-4C052FE04FC8}" type="presParOf" srcId="{558E8A57-F7E6-49BD-B318-ECE010BC0E8E}" destId="{04643E02-3FCE-4EB9-9C05-EF851869D6C4}" srcOrd="1" destOrd="0" presId="urn:microsoft.com/office/officeart/2005/8/layout/orgChart1"/>
    <dgm:cxn modelId="{7FAAA0F2-B95B-45C1-B0A9-F966856A150E}" type="presParOf" srcId="{558E8A57-F7E6-49BD-B318-ECE010BC0E8E}" destId="{18324D98-B911-4AE4-B6DD-34FCB57B0E14}" srcOrd="2" destOrd="0" presId="urn:microsoft.com/office/officeart/2005/8/layout/orgChart1"/>
    <dgm:cxn modelId="{494C0688-AEF0-48C5-9FE0-C852F485324F}" type="presParOf" srcId="{AEFA2B9C-007B-43F1-AEB1-71DE2E855F18}" destId="{A9D5BBB4-8DC9-4824-B8DE-21A6C1306A30}" srcOrd="4" destOrd="0" presId="urn:microsoft.com/office/officeart/2005/8/layout/orgChart1"/>
    <dgm:cxn modelId="{B3020DC6-A6D9-4B73-A8AF-1AB0410CBA14}" type="presParOf" srcId="{AEFA2B9C-007B-43F1-AEB1-71DE2E855F18}" destId="{4920EEE2-8539-4212-A37D-13EE24B655A8}" srcOrd="5" destOrd="0" presId="urn:microsoft.com/office/officeart/2005/8/layout/orgChart1"/>
    <dgm:cxn modelId="{4D0C0681-7BB0-47C4-BD0A-98D1627496AC}" type="presParOf" srcId="{4920EEE2-8539-4212-A37D-13EE24B655A8}" destId="{29E93153-C0EF-4E17-AFDD-A27D5AC044F5}" srcOrd="0" destOrd="0" presId="urn:microsoft.com/office/officeart/2005/8/layout/orgChart1"/>
    <dgm:cxn modelId="{CB9DFEF0-793F-4745-8357-E2CE57982F53}" type="presParOf" srcId="{29E93153-C0EF-4E17-AFDD-A27D5AC044F5}" destId="{CEE0ED68-28EF-4FD7-AF83-D2C7BC486EAA}" srcOrd="0" destOrd="0" presId="urn:microsoft.com/office/officeart/2005/8/layout/orgChart1"/>
    <dgm:cxn modelId="{674C0BB6-6B64-48B4-B373-2D7B4BC601B8}" type="presParOf" srcId="{29E93153-C0EF-4E17-AFDD-A27D5AC044F5}" destId="{B3A2671E-3881-4B1C-AAFA-5265A7C5D812}" srcOrd="1" destOrd="0" presId="urn:microsoft.com/office/officeart/2005/8/layout/orgChart1"/>
    <dgm:cxn modelId="{D4B75CE6-0956-44E2-8435-1A4A8DB719C1}" type="presParOf" srcId="{4920EEE2-8539-4212-A37D-13EE24B655A8}" destId="{30FF53C4-ACF6-42BC-89EB-EE138A87520A}" srcOrd="1" destOrd="0" presId="urn:microsoft.com/office/officeart/2005/8/layout/orgChart1"/>
    <dgm:cxn modelId="{4C45BC94-96FC-4AED-946B-1939AD47A3FD}" type="presParOf" srcId="{4920EEE2-8539-4212-A37D-13EE24B655A8}" destId="{54555AB9-861A-4871-B8D4-AF750F5C6D5E}" srcOrd="2" destOrd="0" presId="urn:microsoft.com/office/officeart/2005/8/layout/orgChart1"/>
    <dgm:cxn modelId="{70825ED8-330B-40A3-8892-477579FDC346}" type="presParOf" srcId="{CEF50876-A32D-441E-AC27-664A3C640FA2}" destId="{FCFF0073-1DFF-4753-ACED-5EFEAD569DE6}" srcOrd="2" destOrd="0" presId="urn:microsoft.com/office/officeart/2005/8/layout/orgChart1"/>
    <dgm:cxn modelId="{AC386D9A-117C-43BD-A605-C1E13ABEF338}" type="presParOf" srcId="{84EFF5A3-6A13-4F89-9DC6-EE18C5BBE3F9}" destId="{A79DB6C5-13D5-4DCD-922C-225C49601B75}" srcOrd="2" destOrd="0" presId="urn:microsoft.com/office/officeart/2005/8/layout/orgChart1"/>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5F06B3-9A13-44E8-A4B8-1A00D373E066}">
      <dsp:nvSpPr>
        <dsp:cNvPr id="0" name=""/>
        <dsp:cNvSpPr/>
      </dsp:nvSpPr>
      <dsp:spPr>
        <a:xfrm>
          <a:off x="3192540" y="1125596"/>
          <a:ext cx="2258745" cy="392013"/>
        </a:xfrm>
        <a:custGeom>
          <a:avLst/>
          <a:gdLst/>
          <a:ahLst/>
          <a:cxnLst/>
          <a:rect l="0" t="0" r="0" b="0"/>
          <a:pathLst>
            <a:path>
              <a:moveTo>
                <a:pt x="0" y="0"/>
              </a:moveTo>
              <a:lnTo>
                <a:pt x="0" y="196006"/>
              </a:lnTo>
              <a:lnTo>
                <a:pt x="2258745" y="196006"/>
              </a:lnTo>
              <a:lnTo>
                <a:pt x="2258745" y="39201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116A8-56BC-40EE-BE97-EE49B4762F87}">
      <dsp:nvSpPr>
        <dsp:cNvPr id="0" name=""/>
        <dsp:cNvSpPr/>
      </dsp:nvSpPr>
      <dsp:spPr>
        <a:xfrm>
          <a:off x="3146820" y="1125596"/>
          <a:ext cx="91440" cy="392013"/>
        </a:xfrm>
        <a:custGeom>
          <a:avLst/>
          <a:gdLst/>
          <a:ahLst/>
          <a:cxnLst/>
          <a:rect l="0" t="0" r="0" b="0"/>
          <a:pathLst>
            <a:path>
              <a:moveTo>
                <a:pt x="45720" y="0"/>
              </a:moveTo>
              <a:lnTo>
                <a:pt x="45720" y="39201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B46F3-9A0E-433E-AF29-0C7D4BC4CF45}">
      <dsp:nvSpPr>
        <dsp:cNvPr id="0" name=""/>
        <dsp:cNvSpPr/>
      </dsp:nvSpPr>
      <dsp:spPr>
        <a:xfrm>
          <a:off x="933794" y="1125596"/>
          <a:ext cx="2258745" cy="392013"/>
        </a:xfrm>
        <a:custGeom>
          <a:avLst/>
          <a:gdLst/>
          <a:ahLst/>
          <a:cxnLst/>
          <a:rect l="0" t="0" r="0" b="0"/>
          <a:pathLst>
            <a:path>
              <a:moveTo>
                <a:pt x="2258745" y="0"/>
              </a:moveTo>
              <a:lnTo>
                <a:pt x="2258745" y="196006"/>
              </a:lnTo>
              <a:lnTo>
                <a:pt x="0" y="196006"/>
              </a:lnTo>
              <a:lnTo>
                <a:pt x="0" y="39201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68BEC-59EF-42F9-97A0-F83641A6D8BA}">
      <dsp:nvSpPr>
        <dsp:cNvPr id="0" name=""/>
        <dsp:cNvSpPr/>
      </dsp:nvSpPr>
      <dsp:spPr>
        <a:xfrm>
          <a:off x="2259174" y="192230"/>
          <a:ext cx="1866732" cy="9333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smtClean="0"/>
            <a:t>An ecosystem is the combined group of:</a:t>
          </a:r>
          <a:endParaRPr lang="es-ES" sz="1800" kern="1200"/>
        </a:p>
      </dsp:txBody>
      <dsp:txXfrm>
        <a:off x="2259174" y="192230"/>
        <a:ext cx="1866732" cy="933366"/>
      </dsp:txXfrm>
    </dsp:sp>
    <dsp:sp modelId="{4250B427-5AD7-4853-8763-299D98E6A9F1}">
      <dsp:nvSpPr>
        <dsp:cNvPr id="0" name=""/>
        <dsp:cNvSpPr/>
      </dsp:nvSpPr>
      <dsp:spPr>
        <a:xfrm>
          <a:off x="428" y="1517609"/>
          <a:ext cx="1866732" cy="9333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living beings </a:t>
          </a:r>
          <a:r>
            <a:rPr lang="es-ES" sz="1500" b="1" kern="1200" smtClean="0">
              <a:solidFill>
                <a:srgbClr val="0070C0"/>
              </a:solidFill>
              <a:sym typeface="Wingdings" pitchFamily="2" charset="2"/>
            </a:rPr>
            <a:t>COMMNUNITY</a:t>
          </a:r>
          <a:endParaRPr lang="es-ES" sz="1500" b="1" kern="1200">
            <a:solidFill>
              <a:srgbClr val="0070C0"/>
            </a:solidFill>
          </a:endParaRPr>
        </a:p>
      </dsp:txBody>
      <dsp:txXfrm>
        <a:off x="428" y="1517609"/>
        <a:ext cx="1866732" cy="933366"/>
      </dsp:txXfrm>
    </dsp:sp>
    <dsp:sp modelId="{88C0991D-CD7B-49A6-96F0-DE714A48244D}">
      <dsp:nvSpPr>
        <dsp:cNvPr id="0" name=""/>
        <dsp:cNvSpPr/>
      </dsp:nvSpPr>
      <dsp:spPr>
        <a:xfrm>
          <a:off x="2259174" y="1517609"/>
          <a:ext cx="1866732" cy="9333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physical factors of the environment where they live  </a:t>
          </a:r>
          <a:r>
            <a:rPr lang="es-ES" sz="1500" b="1" kern="1200" smtClean="0">
              <a:solidFill>
                <a:srgbClr val="0070C0"/>
              </a:solidFill>
            </a:rPr>
            <a:t>BIOTOPE</a:t>
          </a:r>
          <a:endParaRPr lang="es-ES" sz="1500" b="1" kern="1200">
            <a:solidFill>
              <a:srgbClr val="0070C0"/>
            </a:solidFill>
          </a:endParaRPr>
        </a:p>
      </dsp:txBody>
      <dsp:txXfrm>
        <a:off x="2259174" y="1517609"/>
        <a:ext cx="1866732" cy="933366"/>
      </dsp:txXfrm>
    </dsp:sp>
    <dsp:sp modelId="{40575D46-280B-4666-960F-1B9B3D6374BB}">
      <dsp:nvSpPr>
        <dsp:cNvPr id="0" name=""/>
        <dsp:cNvSpPr/>
      </dsp:nvSpPr>
      <dsp:spPr>
        <a:xfrm>
          <a:off x="4517920" y="1517609"/>
          <a:ext cx="1866732" cy="9333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relationships between them</a:t>
          </a:r>
          <a:endParaRPr lang="es-ES" sz="1500" kern="1200"/>
        </a:p>
      </dsp:txBody>
      <dsp:txXfrm>
        <a:off x="4517920" y="1517609"/>
        <a:ext cx="1866732" cy="9333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A2F41-46D3-40CA-B086-FF639962C904}" type="datetimeFigureOut">
              <a:rPr lang="es-ES" smtClean="0"/>
              <a:pPr/>
              <a:t>31/01/2020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3456C-3297-4B9B-95F2-11D16E7BE8FA}" type="slidenum">
              <a:rPr lang="es-ES" smtClean="0"/>
              <a:pPr/>
              <a:t>‹#›</a:t>
            </a:fld>
            <a:endParaRPr lang="es-ES"/>
          </a:p>
        </p:txBody>
      </p:sp>
    </p:spTree>
    <p:extLst>
      <p:ext uri="{BB962C8B-B14F-4D97-AF65-F5344CB8AC3E}">
        <p14:creationId xmlns="" xmlns:p14="http://schemas.microsoft.com/office/powerpoint/2010/main" val="124644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07FFB1-5614-4BB1-B781-28E2B81FFF5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3456C-3297-4B9B-95F2-11D16E7BE8FA}"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BDCCB1A-2D2B-47D5-8F2B-321E48ECADC2}" type="datetimeFigureOut">
              <a:rPr lang="es-ES" smtClean="0"/>
              <a:pPr/>
              <a:t>31/01/2020</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C407C5F-DBD8-4C6B-8AC3-C9F03B26C689}" type="slidenum">
              <a:rPr lang="es-ES" smtClean="0"/>
              <a:pPr/>
              <a:t>‹#›</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346075" marR="5080" indent="-334010">
              <a:lnSpc>
                <a:spcPts val="1440"/>
              </a:lnSpc>
              <a:spcBef>
                <a:spcPts val="35"/>
              </a:spcBef>
            </a:pP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507FFEA-88DC-4F90-9136-019485717717}" type="datetime1">
              <a:rPr lang="en-US" smtClean="0"/>
              <a:pPr/>
              <a:t>1/31/2020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346075" marR="5080" indent="-334010">
              <a:lnSpc>
                <a:spcPts val="1440"/>
              </a:lnSpc>
              <a:spcBef>
                <a:spcPts val="35"/>
              </a:spcBef>
            </a:pP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CADCCC6-54C5-4AD1-98C6-CCC8F87C8EFB}" type="datetime1">
              <a:rPr lang="en-US" smtClean="0"/>
              <a:pPr/>
              <a:t>1/31/2020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407C5F-DBD8-4C6B-8AC3-C9F03B26C689}" type="slidenum">
              <a:rPr lang="es-ES" smtClean="0"/>
              <a:pPr/>
              <a:t>‹#›</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7" name="Slide Number Placeholder 6"/>
          <p:cNvSpPr>
            <a:spLocks noGrp="1"/>
          </p:cNvSpPr>
          <p:nvPr>
            <p:ph type="sldNum" sz="quarter" idx="12"/>
          </p:nvPr>
        </p:nvSpPr>
        <p:spPr/>
        <p:txBody>
          <a:bodyPr/>
          <a:lstStyle/>
          <a:p>
            <a:fld id="{EC407C5F-DBD8-4C6B-8AC3-C9F03B26C689}" type="slidenum">
              <a:rPr lang="es-ES" smtClean="0"/>
              <a:pPr/>
              <a:t>‹#›</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DCCB1A-2D2B-47D5-8F2B-321E48ECADC2}" type="datetimeFigureOut">
              <a:rPr lang="es-ES" smtClean="0"/>
              <a:pPr/>
              <a:t>31/01/2020</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EC407C5F-DBD8-4C6B-8AC3-C9F03B26C689}"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BDCCB1A-2D2B-47D5-8F2B-321E48ECADC2}" type="datetimeFigureOut">
              <a:rPr lang="es-ES" smtClean="0"/>
              <a:pPr/>
              <a:t>31/01/2020</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C407C5F-DBD8-4C6B-8AC3-C9F03B26C689}"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 Id="rId5" Type="http://schemas.openxmlformats.org/officeDocument/2006/relationships/image" Target="../media/image71.jpeg"/><Relationship Id="rId4" Type="http://schemas.openxmlformats.org/officeDocument/2006/relationships/image" Target="../media/image70.jpeg"/></Relationships>
</file>

<file path=ppt/slides/_rels/slide1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1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png"/></Relationships>
</file>

<file path=ppt/slides/_rels/slide141.xml.rels><?xml version="1.0" encoding="UTF-8" standalone="yes"?>
<Relationships xmlns="http://schemas.openxmlformats.org/package/2006/relationships"><Relationship Id="rId3" Type="http://schemas.openxmlformats.org/officeDocument/2006/relationships/hyperlink" Target="http://en.wikipedia.org/wiki/Harvesting" TargetMode="External"/><Relationship Id="rId2" Type="http://schemas.openxmlformats.org/officeDocument/2006/relationships/hyperlink" Target="http://en.wikipedia.org/wiki/Hunting" TargetMode="External"/><Relationship Id="rId1" Type="http://schemas.openxmlformats.org/officeDocument/2006/relationships/slideLayout" Target="../slideLayouts/slideLayout2.xml"/><Relationship Id="rId5" Type="http://schemas.openxmlformats.org/officeDocument/2006/relationships/hyperlink" Target="http://en.wikipedia.org/wiki/Trapping" TargetMode="External"/><Relationship Id="rId4" Type="http://schemas.openxmlformats.org/officeDocument/2006/relationships/hyperlink" Target="http://en.wikipedia.org/wiki/Fishing"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14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00.jpeg"/><Relationship Id="rId4" Type="http://schemas.openxmlformats.org/officeDocument/2006/relationships/image" Target="../media/image99.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US" dirty="0" smtClean="0"/>
              <a:t>Environment  and its segments</a:t>
            </a:r>
            <a:endParaRPr lang="es-ES" dirty="0"/>
          </a:p>
        </p:txBody>
      </p:sp>
      <p:pic>
        <p:nvPicPr>
          <p:cNvPr id="19458" name="Picture 2" descr="https://upload.wikimedia.org/wikipedia/commons/3/3d/%D0%95%D0%BA%D0%BE%D0%BB%D0%BE%D0%B3%D0%B8%D1%87%D0%BD%D0%BE_%D1%80%D0%B0%D0%B2%D0%BD%D0%BE%D0%B2%D0%B5%D1%81%D0%B8%D0%B53.jpg"/>
          <p:cNvPicPr>
            <a:picLocks noChangeAspect="1" noChangeArrowheads="1"/>
          </p:cNvPicPr>
          <p:nvPr/>
        </p:nvPicPr>
        <p:blipFill>
          <a:blip r:embed="rId2" cstate="print"/>
          <a:srcRect/>
          <a:stretch>
            <a:fillRect/>
          </a:stretch>
        </p:blipFill>
        <p:spPr bwMode="auto">
          <a:xfrm>
            <a:off x="323528" y="2564904"/>
            <a:ext cx="3973232" cy="3384376"/>
          </a:xfrm>
          <a:prstGeom prst="rect">
            <a:avLst/>
          </a:prstGeom>
          <a:noFill/>
        </p:spPr>
      </p:pic>
    </p:spTree>
    <p:extLst>
      <p:ext uri="{BB962C8B-B14F-4D97-AF65-F5344CB8AC3E}">
        <p14:creationId xmlns="" xmlns:p14="http://schemas.microsoft.com/office/powerpoint/2010/main" val="57156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RituGaur\Desktop\Untitled.png"/>
          <p:cNvPicPr>
            <a:picLocks noChangeAspect="1" noChangeArrowheads="1"/>
          </p:cNvPicPr>
          <p:nvPr/>
        </p:nvPicPr>
        <p:blipFill>
          <a:blip r:embed="rId3"/>
          <a:srcRect/>
          <a:stretch>
            <a:fillRect/>
          </a:stretch>
        </p:blipFill>
        <p:spPr bwMode="auto">
          <a:xfrm>
            <a:off x="785786" y="1285860"/>
            <a:ext cx="4075989" cy="4857784"/>
          </a:xfrm>
          <a:prstGeom prst="rect">
            <a:avLst/>
          </a:prstGeom>
          <a:noFill/>
        </p:spPr>
      </p:pic>
      <p:pic>
        <p:nvPicPr>
          <p:cNvPr id="3" name="Picture 2" descr="File:Earth-cutaway-schematic-english.svg"/>
          <p:cNvPicPr>
            <a:picLocks noChangeAspect="1" noChangeArrowheads="1"/>
          </p:cNvPicPr>
          <p:nvPr/>
        </p:nvPicPr>
        <p:blipFill>
          <a:blip r:embed="rId4" cstate="print"/>
          <a:srcRect/>
          <a:stretch>
            <a:fillRect/>
          </a:stretch>
        </p:blipFill>
        <p:spPr bwMode="auto">
          <a:xfrm>
            <a:off x="4655325" y="714356"/>
            <a:ext cx="3917203" cy="535785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244" y="427736"/>
            <a:ext cx="4154170" cy="330835"/>
          </a:xfrm>
          <a:prstGeom prst="rect">
            <a:avLst/>
          </a:prstGeom>
        </p:spPr>
        <p:txBody>
          <a:bodyPr vert="horz" wrap="square" lIns="0" tIns="13335" rIns="0" bIns="0" rtlCol="0">
            <a:spAutoFit/>
          </a:bodyPr>
          <a:lstStyle/>
          <a:p>
            <a:pPr marL="12700">
              <a:lnSpc>
                <a:spcPct val="100000"/>
              </a:lnSpc>
              <a:spcBef>
                <a:spcPts val="105"/>
              </a:spcBef>
            </a:pPr>
            <a:r>
              <a:rPr dirty="0"/>
              <a:t>RIVER (or) STREAM</a:t>
            </a:r>
            <a:r>
              <a:rPr spc="-130" dirty="0"/>
              <a:t> </a:t>
            </a:r>
            <a:r>
              <a:rPr dirty="0"/>
              <a:t>ECOSYSTEM</a:t>
            </a:r>
          </a:p>
        </p:txBody>
      </p:sp>
      <p:sp>
        <p:nvSpPr>
          <p:cNvPr id="3" name="object 3"/>
          <p:cNvSpPr txBox="1"/>
          <p:nvPr/>
        </p:nvSpPr>
        <p:spPr>
          <a:xfrm>
            <a:off x="459740" y="1190599"/>
            <a:ext cx="7654925" cy="4141470"/>
          </a:xfrm>
          <a:prstGeom prst="rect">
            <a:avLst/>
          </a:prstGeom>
        </p:spPr>
        <p:txBody>
          <a:bodyPr vert="horz" wrap="square" lIns="0" tIns="165100" rIns="0" bIns="0" rtlCol="0">
            <a:spAutoFit/>
          </a:bodyPr>
          <a:lstStyle/>
          <a:p>
            <a:pPr marL="469900">
              <a:lnSpc>
                <a:spcPct val="100000"/>
              </a:lnSpc>
              <a:spcBef>
                <a:spcPts val="1300"/>
              </a:spcBef>
            </a:pPr>
            <a:r>
              <a:rPr sz="2000" b="1" spc="-5" dirty="0">
                <a:latin typeface="Palatino Linotype"/>
                <a:cs typeface="Palatino Linotype"/>
              </a:rPr>
              <a:t>Introduction</a:t>
            </a:r>
            <a:endParaRPr sz="2000">
              <a:latin typeface="Palatino Linotype"/>
              <a:cs typeface="Palatino Linotype"/>
            </a:endParaRPr>
          </a:p>
          <a:p>
            <a:pPr marL="469900">
              <a:lnSpc>
                <a:spcPct val="100000"/>
              </a:lnSpc>
              <a:spcBef>
                <a:spcPts val="1200"/>
              </a:spcBef>
            </a:pPr>
            <a:r>
              <a:rPr sz="2000" spc="-5" dirty="0">
                <a:latin typeface="Palatino Linotype"/>
                <a:cs typeface="Palatino Linotype"/>
              </a:rPr>
              <a:t>The running </a:t>
            </a:r>
            <a:r>
              <a:rPr sz="2000" spc="-10" dirty="0">
                <a:latin typeface="Palatino Linotype"/>
                <a:cs typeface="Palatino Linotype"/>
              </a:rPr>
              <a:t>water </a:t>
            </a:r>
            <a:r>
              <a:rPr sz="2000" dirty="0">
                <a:latin typeface="Palatino Linotype"/>
                <a:cs typeface="Palatino Linotype"/>
              </a:rPr>
              <a:t>of a stream or a </a:t>
            </a:r>
            <a:r>
              <a:rPr sz="2000" spc="-10" dirty="0">
                <a:latin typeface="Palatino Linotype"/>
                <a:cs typeface="Palatino Linotype"/>
              </a:rPr>
              <a:t>river </a:t>
            </a:r>
            <a:r>
              <a:rPr sz="2000" dirty="0">
                <a:latin typeface="Palatino Linotype"/>
                <a:cs typeface="Palatino Linotype"/>
              </a:rPr>
              <a:t>is usually</a:t>
            </a:r>
            <a:r>
              <a:rPr sz="2000" spc="-100" dirty="0">
                <a:latin typeface="Palatino Linotype"/>
                <a:cs typeface="Palatino Linotype"/>
              </a:rPr>
              <a:t> </a:t>
            </a:r>
            <a:r>
              <a:rPr sz="2000" spc="-10" dirty="0">
                <a:latin typeface="Palatino Linotype"/>
                <a:cs typeface="Palatino Linotype"/>
              </a:rPr>
              <a:t>well</a:t>
            </a:r>
            <a:endParaRPr sz="2000">
              <a:latin typeface="Palatino Linotype"/>
              <a:cs typeface="Palatino Linotype"/>
            </a:endParaRPr>
          </a:p>
          <a:p>
            <a:pPr marL="12700">
              <a:lnSpc>
                <a:spcPct val="100000"/>
              </a:lnSpc>
              <a:spcBef>
                <a:spcPts val="1200"/>
              </a:spcBef>
            </a:pPr>
            <a:r>
              <a:rPr sz="2000" spc="-5" dirty="0">
                <a:latin typeface="Palatino Linotype"/>
                <a:cs typeface="Palatino Linotype"/>
              </a:rPr>
              <a:t>oxygenated, </a:t>
            </a:r>
            <a:r>
              <a:rPr sz="2000" dirty="0">
                <a:latin typeface="Palatino Linotype"/>
                <a:cs typeface="Palatino Linotype"/>
              </a:rPr>
              <a:t>because it </a:t>
            </a:r>
            <a:r>
              <a:rPr sz="2000" spc="-30" dirty="0">
                <a:latin typeface="Palatino Linotype"/>
                <a:cs typeface="Palatino Linotype"/>
              </a:rPr>
              <a:t>absorb’s </a:t>
            </a:r>
            <a:r>
              <a:rPr sz="2000" spc="-5" dirty="0">
                <a:latin typeface="Palatino Linotype"/>
                <a:cs typeface="Palatino Linotype"/>
              </a:rPr>
              <a:t>oxygen </a:t>
            </a:r>
            <a:r>
              <a:rPr sz="2000" dirty="0">
                <a:latin typeface="Palatino Linotype"/>
                <a:cs typeface="Palatino Linotype"/>
              </a:rPr>
              <a:t>from </a:t>
            </a:r>
            <a:r>
              <a:rPr sz="2000" spc="-5" dirty="0">
                <a:latin typeface="Palatino Linotype"/>
                <a:cs typeface="Palatino Linotype"/>
              </a:rPr>
              <a:t>the </a:t>
            </a:r>
            <a:r>
              <a:rPr sz="2000" spc="-30" dirty="0">
                <a:latin typeface="Palatino Linotype"/>
                <a:cs typeface="Palatino Linotype"/>
              </a:rPr>
              <a:t>air. </a:t>
            </a:r>
            <a:r>
              <a:rPr sz="2000" dirty="0">
                <a:latin typeface="Palatino Linotype"/>
                <a:cs typeface="Palatino Linotype"/>
              </a:rPr>
              <a:t>The </a:t>
            </a:r>
            <a:r>
              <a:rPr sz="2000" spc="-5" dirty="0">
                <a:latin typeface="Palatino Linotype"/>
                <a:cs typeface="Palatino Linotype"/>
              </a:rPr>
              <a:t>number</a:t>
            </a:r>
            <a:r>
              <a:rPr sz="2000" spc="65" dirty="0">
                <a:latin typeface="Palatino Linotype"/>
                <a:cs typeface="Palatino Linotype"/>
              </a:rPr>
              <a:t> </a:t>
            </a:r>
            <a:r>
              <a:rPr sz="2000" dirty="0">
                <a:latin typeface="Palatino Linotype"/>
                <a:cs typeface="Palatino Linotype"/>
              </a:rPr>
              <a:t>of</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animals are </a:t>
            </a:r>
            <a:r>
              <a:rPr sz="2000" spc="-5" dirty="0">
                <a:latin typeface="Palatino Linotype"/>
                <a:cs typeface="Palatino Linotype"/>
              </a:rPr>
              <a:t>low in </a:t>
            </a:r>
            <a:r>
              <a:rPr sz="2000" spc="-10" dirty="0">
                <a:latin typeface="Palatino Linotype"/>
                <a:cs typeface="Palatino Linotype"/>
              </a:rPr>
              <a:t>river </a:t>
            </a:r>
            <a:r>
              <a:rPr sz="2000" dirty="0">
                <a:latin typeface="Palatino Linotype"/>
                <a:cs typeface="Palatino Linotype"/>
              </a:rPr>
              <a:t>or</a:t>
            </a:r>
            <a:r>
              <a:rPr sz="2000" spc="-45" dirty="0">
                <a:latin typeface="Palatino Linotype"/>
                <a:cs typeface="Palatino Linotype"/>
              </a:rPr>
              <a:t> </a:t>
            </a:r>
            <a:r>
              <a:rPr sz="2000" dirty="0">
                <a:latin typeface="Palatino Linotype"/>
                <a:cs typeface="Palatino Linotype"/>
              </a:rPr>
              <a:t>stream.</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469900">
              <a:lnSpc>
                <a:spcPct val="100000"/>
              </a:lnSpc>
            </a:pPr>
            <a:r>
              <a:rPr sz="2000" b="1" spc="-5" dirty="0">
                <a:latin typeface="Palatino Linotype"/>
                <a:cs typeface="Palatino Linotype"/>
              </a:rPr>
              <a:t>Characteristics </a:t>
            </a:r>
            <a:r>
              <a:rPr sz="2000" b="1" dirty="0">
                <a:latin typeface="Palatino Linotype"/>
                <a:cs typeface="Palatino Linotype"/>
              </a:rPr>
              <a:t>of River or</a:t>
            </a:r>
            <a:r>
              <a:rPr sz="2000" b="1" spc="-85" dirty="0">
                <a:latin typeface="Palatino Linotype"/>
                <a:cs typeface="Palatino Linotype"/>
              </a:rPr>
              <a:t> </a:t>
            </a:r>
            <a:r>
              <a:rPr sz="2000" b="1" dirty="0">
                <a:latin typeface="Palatino Linotype"/>
                <a:cs typeface="Palatino Linotype"/>
              </a:rPr>
              <a:t>Stream.</a:t>
            </a:r>
            <a:endParaRPr sz="2000">
              <a:latin typeface="Palatino Linotype"/>
              <a:cs typeface="Palatino Linotype"/>
            </a:endParaRPr>
          </a:p>
          <a:p>
            <a:pPr marL="469900" indent="-457834">
              <a:lnSpc>
                <a:spcPct val="100000"/>
              </a:lnSpc>
              <a:spcBef>
                <a:spcPts val="1200"/>
              </a:spcBef>
              <a:buFont typeface="Arial"/>
              <a:buChar char="•"/>
              <a:tabLst>
                <a:tab pos="469900" algn="l"/>
                <a:tab pos="470534" algn="l"/>
              </a:tabLst>
            </a:pPr>
            <a:r>
              <a:rPr sz="2000" dirty="0">
                <a:latin typeface="Palatino Linotype"/>
                <a:cs typeface="Palatino Linotype"/>
              </a:rPr>
              <a:t>It is a fresh </a:t>
            </a:r>
            <a:r>
              <a:rPr sz="2000" spc="-20" dirty="0">
                <a:latin typeface="Palatino Linotype"/>
                <a:cs typeface="Palatino Linotype"/>
              </a:rPr>
              <a:t>water, </a:t>
            </a:r>
            <a:r>
              <a:rPr sz="2000" dirty="0">
                <a:latin typeface="Palatino Linotype"/>
                <a:cs typeface="Palatino Linotype"/>
              </a:rPr>
              <a:t>and free flowing </a:t>
            </a:r>
            <a:r>
              <a:rPr sz="2000" spc="-10" dirty="0">
                <a:latin typeface="Palatino Linotype"/>
                <a:cs typeface="Palatino Linotype"/>
              </a:rPr>
              <a:t>water</a:t>
            </a:r>
            <a:r>
              <a:rPr sz="2000" spc="-100" dirty="0">
                <a:latin typeface="Palatino Linotype"/>
                <a:cs typeface="Palatino Linotype"/>
              </a:rPr>
              <a:t> </a:t>
            </a:r>
            <a:r>
              <a:rPr sz="2000" spc="-5" dirty="0">
                <a:latin typeface="Palatino Linotype"/>
                <a:cs typeface="Palatino Linotype"/>
              </a:rPr>
              <a:t>systems.</a:t>
            </a:r>
            <a:endParaRPr sz="2000">
              <a:latin typeface="Palatino Linotype"/>
              <a:cs typeface="Palatino Linotype"/>
            </a:endParaRPr>
          </a:p>
          <a:p>
            <a:pPr marL="469900" indent="-457834">
              <a:lnSpc>
                <a:spcPct val="100000"/>
              </a:lnSpc>
              <a:spcBef>
                <a:spcPts val="1200"/>
              </a:spcBef>
              <a:buFont typeface="Arial"/>
              <a:buChar char="•"/>
              <a:tabLst>
                <a:tab pos="469900" algn="l"/>
                <a:tab pos="470534" algn="l"/>
              </a:tabLst>
            </a:pPr>
            <a:r>
              <a:rPr sz="2000" dirty="0">
                <a:latin typeface="Palatino Linotype"/>
                <a:cs typeface="Palatino Linotype"/>
              </a:rPr>
              <a:t>Due </a:t>
            </a:r>
            <a:r>
              <a:rPr sz="2000" spc="-5" dirty="0">
                <a:latin typeface="Palatino Linotype"/>
                <a:cs typeface="Palatino Linotype"/>
              </a:rPr>
              <a:t>to </a:t>
            </a:r>
            <a:r>
              <a:rPr sz="2000" dirty="0">
                <a:latin typeface="Palatino Linotype"/>
                <a:cs typeface="Palatino Linotype"/>
              </a:rPr>
              <a:t>mixing of </a:t>
            </a:r>
            <a:r>
              <a:rPr sz="2000" spc="-20" dirty="0">
                <a:latin typeface="Palatino Linotype"/>
                <a:cs typeface="Palatino Linotype"/>
              </a:rPr>
              <a:t>water, </a:t>
            </a:r>
            <a:r>
              <a:rPr sz="2000" spc="-5" dirty="0">
                <a:latin typeface="Palatino Linotype"/>
                <a:cs typeface="Palatino Linotype"/>
              </a:rPr>
              <a:t>dissolved </a:t>
            </a:r>
            <a:r>
              <a:rPr sz="2000" dirty="0">
                <a:latin typeface="Palatino Linotype"/>
                <a:cs typeface="Palatino Linotype"/>
              </a:rPr>
              <a:t>oxygen </a:t>
            </a:r>
            <a:r>
              <a:rPr sz="2000" spc="-5" dirty="0">
                <a:latin typeface="Palatino Linotype"/>
                <a:cs typeface="Palatino Linotype"/>
              </a:rPr>
              <a:t>content </a:t>
            </a:r>
            <a:r>
              <a:rPr sz="2000" dirty="0">
                <a:latin typeface="Palatino Linotype"/>
                <a:cs typeface="Palatino Linotype"/>
              </a:rPr>
              <a:t>is.</a:t>
            </a:r>
            <a:r>
              <a:rPr sz="2000" spc="-65" dirty="0">
                <a:latin typeface="Palatino Linotype"/>
                <a:cs typeface="Palatino Linotype"/>
              </a:rPr>
              <a:t> </a:t>
            </a:r>
            <a:r>
              <a:rPr sz="2000" dirty="0">
                <a:latin typeface="Palatino Linotype"/>
                <a:cs typeface="Palatino Linotype"/>
              </a:rPr>
              <a:t>more.</a:t>
            </a:r>
            <a:endParaRPr sz="2000">
              <a:latin typeface="Palatino Linotype"/>
              <a:cs typeface="Palatino Linotype"/>
            </a:endParaRPr>
          </a:p>
          <a:p>
            <a:pPr marL="469900" indent="-457834">
              <a:lnSpc>
                <a:spcPct val="100000"/>
              </a:lnSpc>
              <a:spcBef>
                <a:spcPts val="1200"/>
              </a:spcBef>
              <a:buFont typeface="Arial"/>
              <a:buChar char="•"/>
              <a:tabLst>
                <a:tab pos="469900" algn="l"/>
                <a:tab pos="470534" algn="l"/>
              </a:tabLst>
            </a:pPr>
            <a:r>
              <a:rPr sz="2000" spc="-5" dirty="0">
                <a:latin typeface="Palatino Linotype"/>
                <a:cs typeface="Palatino Linotype"/>
              </a:rPr>
              <a:t>River </a:t>
            </a:r>
            <a:r>
              <a:rPr sz="2000" dirty="0">
                <a:latin typeface="Palatino Linotype"/>
                <a:cs typeface="Palatino Linotype"/>
              </a:rPr>
              <a:t>deposits large amount of</a:t>
            </a:r>
            <a:r>
              <a:rPr sz="2000" spc="-85" dirty="0">
                <a:latin typeface="Palatino Linotype"/>
                <a:cs typeface="Palatino Linotype"/>
              </a:rPr>
              <a:t> </a:t>
            </a:r>
            <a:r>
              <a:rPr sz="2000" spc="-5" dirty="0">
                <a:latin typeface="Palatino Linotype"/>
                <a:cs typeface="Palatino Linotype"/>
              </a:rPr>
              <a:t>nutrients.</a:t>
            </a:r>
            <a:endParaRPr sz="2000">
              <a:latin typeface="Palatino Linotype"/>
              <a:cs typeface="Palatino Linotype"/>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26212"/>
            <a:ext cx="7608570" cy="5818505"/>
          </a:xfrm>
          <a:prstGeom prst="rect">
            <a:avLst/>
          </a:prstGeom>
        </p:spPr>
        <p:txBody>
          <a:bodyPr vert="horz" wrap="square" lIns="0" tIns="13335" rIns="0" bIns="0" rtlCol="0">
            <a:spAutoFit/>
          </a:bodyPr>
          <a:lstStyle/>
          <a:p>
            <a:pPr marL="469900">
              <a:lnSpc>
                <a:spcPct val="100000"/>
              </a:lnSpc>
              <a:spcBef>
                <a:spcPts val="105"/>
              </a:spcBef>
            </a:pPr>
            <a:r>
              <a:rPr sz="2000" b="1" dirty="0">
                <a:latin typeface="Palatino Linotype"/>
                <a:cs typeface="Palatino Linotype"/>
              </a:rPr>
              <a:t>Structure and </a:t>
            </a:r>
            <a:r>
              <a:rPr sz="2000" b="1" spc="-5" dirty="0">
                <a:latin typeface="Palatino Linotype"/>
                <a:cs typeface="Palatino Linotype"/>
              </a:rPr>
              <a:t>function of </a:t>
            </a:r>
            <a:r>
              <a:rPr sz="2000" b="1" dirty="0">
                <a:latin typeface="Palatino Linotype"/>
                <a:cs typeface="Palatino Linotype"/>
              </a:rPr>
              <a:t>River </a:t>
            </a:r>
            <a:r>
              <a:rPr sz="2000" b="1" spc="-5" dirty="0">
                <a:latin typeface="Palatino Linotype"/>
                <a:cs typeface="Palatino Linotype"/>
              </a:rPr>
              <a:t>or </a:t>
            </a:r>
            <a:r>
              <a:rPr sz="2000" b="1" dirty="0">
                <a:latin typeface="Palatino Linotype"/>
                <a:cs typeface="Palatino Linotype"/>
              </a:rPr>
              <a:t>Stream</a:t>
            </a:r>
            <a:r>
              <a:rPr sz="2000" b="1" spc="-10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a:lnSpc>
                <a:spcPct val="100000"/>
              </a:lnSpc>
              <a:spcBef>
                <a:spcPts val="40"/>
              </a:spcBef>
            </a:pPr>
            <a:endParaRPr sz="2050">
              <a:latin typeface="Times New Roman"/>
              <a:cs typeface="Times New Roman"/>
            </a:endParaRPr>
          </a:p>
          <a:p>
            <a:pPr marL="695960" indent="-226695">
              <a:lnSpc>
                <a:spcPct val="100000"/>
              </a:lnSpc>
              <a:buAutoNum type="romanUcPeriod"/>
              <a:tabLst>
                <a:tab pos="696595" algn="l"/>
              </a:tabLst>
            </a:pPr>
            <a:r>
              <a:rPr sz="2000" b="1" dirty="0">
                <a:latin typeface="Palatino Linotype"/>
                <a:cs typeface="Palatino Linotype"/>
              </a:rPr>
              <a:t>Abiotic</a:t>
            </a:r>
            <a:r>
              <a:rPr sz="2000" b="1" spc="-40" dirty="0">
                <a:latin typeface="Palatino Linotype"/>
                <a:cs typeface="Palatino Linotype"/>
              </a:rPr>
              <a:t> </a:t>
            </a:r>
            <a:r>
              <a:rPr sz="2000" b="1" dirty="0">
                <a:latin typeface="Palatino Linotype"/>
                <a:cs typeface="Palatino Linotype"/>
              </a:rPr>
              <a:t>components</a:t>
            </a:r>
            <a:endParaRPr sz="2000">
              <a:latin typeface="Palatino Linotype"/>
              <a:cs typeface="Palatino Linotype"/>
            </a:endParaRPr>
          </a:p>
          <a:p>
            <a:pPr marL="927100">
              <a:lnSpc>
                <a:spcPct val="100000"/>
              </a:lnSpc>
            </a:pPr>
            <a:r>
              <a:rPr sz="2000" dirty="0">
                <a:latin typeface="Palatino Linotype"/>
                <a:cs typeface="Palatino Linotype"/>
              </a:rPr>
              <a:t>Examples : </a:t>
            </a:r>
            <a:r>
              <a:rPr sz="2000" spc="-20" dirty="0">
                <a:latin typeface="Palatino Linotype"/>
                <a:cs typeface="Palatino Linotype"/>
              </a:rPr>
              <a:t>River, </a:t>
            </a:r>
            <a:r>
              <a:rPr sz="2000" dirty="0">
                <a:latin typeface="Palatino Linotype"/>
                <a:cs typeface="Palatino Linotype"/>
              </a:rPr>
              <a:t>Light, </a:t>
            </a:r>
            <a:r>
              <a:rPr sz="2000" spc="-15" dirty="0">
                <a:latin typeface="Palatino Linotype"/>
                <a:cs typeface="Palatino Linotype"/>
              </a:rPr>
              <a:t>Temperature, </a:t>
            </a:r>
            <a:r>
              <a:rPr sz="2000" spc="-25" dirty="0">
                <a:latin typeface="Palatino Linotype"/>
                <a:cs typeface="Palatino Linotype"/>
              </a:rPr>
              <a:t>Chemistry,</a:t>
            </a:r>
            <a:r>
              <a:rPr sz="2000" spc="-55" dirty="0">
                <a:latin typeface="Palatino Linotype"/>
                <a:cs typeface="Palatino Linotype"/>
              </a:rPr>
              <a:t> </a:t>
            </a:r>
            <a:r>
              <a:rPr sz="2000" dirty="0">
                <a:latin typeface="Palatino Linotype"/>
                <a:cs typeface="Palatino Linotype"/>
              </a:rPr>
              <a:t>Substrate</a:t>
            </a:r>
            <a:endParaRPr sz="2000">
              <a:latin typeface="Palatino Linotype"/>
              <a:cs typeface="Palatino Linotype"/>
            </a:endParaRPr>
          </a:p>
          <a:p>
            <a:pPr>
              <a:lnSpc>
                <a:spcPct val="100000"/>
              </a:lnSpc>
              <a:spcBef>
                <a:spcPts val="45"/>
              </a:spcBef>
            </a:pPr>
            <a:endParaRPr sz="2050">
              <a:latin typeface="Times New Roman"/>
              <a:cs typeface="Times New Roman"/>
            </a:endParaRPr>
          </a:p>
          <a:p>
            <a:pPr marL="793115" indent="-323850">
              <a:lnSpc>
                <a:spcPct val="100000"/>
              </a:lnSpc>
              <a:buAutoNum type="romanUcPeriod" startAt="2"/>
              <a:tabLst>
                <a:tab pos="793750" algn="l"/>
              </a:tabLst>
            </a:pPr>
            <a:r>
              <a:rPr sz="2000" b="1" dirty="0">
                <a:latin typeface="Palatino Linotype"/>
                <a:cs typeface="Palatino Linotype"/>
              </a:rPr>
              <a:t>Biotic</a:t>
            </a:r>
            <a:r>
              <a:rPr sz="2000" b="1" spc="-25" dirty="0">
                <a:latin typeface="Palatino Linotype"/>
                <a:cs typeface="Palatino Linotype"/>
              </a:rPr>
              <a:t> </a:t>
            </a:r>
            <a:r>
              <a:rPr sz="2000" b="1" spc="-5" dirty="0">
                <a:latin typeface="Palatino Linotype"/>
                <a:cs typeface="Palatino Linotype"/>
              </a:rPr>
              <a:t>Components</a:t>
            </a:r>
            <a:endParaRPr sz="2000">
              <a:latin typeface="Palatino Linotype"/>
              <a:cs typeface="Palatino Linotype"/>
            </a:endParaRPr>
          </a:p>
          <a:p>
            <a:pPr>
              <a:lnSpc>
                <a:spcPct val="100000"/>
              </a:lnSpc>
              <a:spcBef>
                <a:spcPts val="40"/>
              </a:spcBef>
              <a:buFont typeface="Palatino Linotype"/>
              <a:buAutoNum type="romanUcPeriod" startAt="2"/>
            </a:pPr>
            <a:endParaRPr sz="2050">
              <a:latin typeface="Times New Roman"/>
              <a:cs typeface="Times New Roman"/>
            </a:endParaRPr>
          </a:p>
          <a:p>
            <a:pPr marL="469900">
              <a:lnSpc>
                <a:spcPct val="100000"/>
              </a:lnSpc>
              <a:spcBef>
                <a:spcPts val="5"/>
              </a:spcBef>
            </a:pPr>
            <a:r>
              <a:rPr sz="2000" b="1" spc="-5" dirty="0">
                <a:latin typeface="Palatino Linotype"/>
                <a:cs typeface="Palatino Linotype"/>
              </a:rPr>
              <a:t>Producers: </a:t>
            </a:r>
            <a:r>
              <a:rPr sz="2000" spc="-5" dirty="0">
                <a:latin typeface="Palatino Linotype"/>
                <a:cs typeface="Palatino Linotype"/>
              </a:rPr>
              <a:t>Phytoplankton, </a:t>
            </a:r>
            <a:r>
              <a:rPr sz="2000" dirty="0">
                <a:latin typeface="Palatino Linotype"/>
                <a:cs typeface="Palatino Linotype"/>
              </a:rPr>
              <a:t>algae, </a:t>
            </a:r>
            <a:r>
              <a:rPr sz="2000" spc="-10" dirty="0">
                <a:latin typeface="Palatino Linotype"/>
                <a:cs typeface="Palatino Linotype"/>
              </a:rPr>
              <a:t>water </a:t>
            </a:r>
            <a:r>
              <a:rPr sz="2000" dirty="0">
                <a:latin typeface="Palatino Linotype"/>
                <a:cs typeface="Palatino Linotype"/>
              </a:rPr>
              <a:t>grasses, aquatic</a:t>
            </a:r>
            <a:r>
              <a:rPr sz="2000" spc="-90" dirty="0">
                <a:latin typeface="Palatino Linotype"/>
                <a:cs typeface="Palatino Linotype"/>
              </a:rPr>
              <a:t> </a:t>
            </a:r>
            <a:r>
              <a:rPr sz="2000" dirty="0">
                <a:latin typeface="Palatino Linotype"/>
                <a:cs typeface="Palatino Linotype"/>
              </a:rPr>
              <a:t>masses</a:t>
            </a:r>
            <a:endParaRPr sz="2000">
              <a:latin typeface="Palatino Linotype"/>
              <a:cs typeface="Palatino Linotype"/>
            </a:endParaRPr>
          </a:p>
          <a:p>
            <a:pPr marL="12700">
              <a:lnSpc>
                <a:spcPct val="100000"/>
              </a:lnSpc>
            </a:pPr>
            <a:r>
              <a:rPr sz="2000" spc="-5" dirty="0">
                <a:latin typeface="Palatino Linotype"/>
                <a:cs typeface="Palatino Linotype"/>
              </a:rPr>
              <a:t>other amphibious</a:t>
            </a:r>
            <a:r>
              <a:rPr sz="2000" spc="-35" dirty="0">
                <a:latin typeface="Palatino Linotype"/>
                <a:cs typeface="Palatino Linotype"/>
              </a:rPr>
              <a:t> </a:t>
            </a:r>
            <a:r>
              <a:rPr sz="2000" spc="-5" dirty="0">
                <a:latin typeface="Palatino Linotype"/>
                <a:cs typeface="Palatino Linotype"/>
              </a:rPr>
              <a:t>plants.</a:t>
            </a:r>
            <a:endParaRPr sz="2000">
              <a:latin typeface="Palatino Linotype"/>
              <a:cs typeface="Palatino Linotype"/>
            </a:endParaRPr>
          </a:p>
          <a:p>
            <a:pPr>
              <a:lnSpc>
                <a:spcPct val="100000"/>
              </a:lnSpc>
              <a:spcBef>
                <a:spcPts val="40"/>
              </a:spcBef>
            </a:pPr>
            <a:endParaRPr sz="2050">
              <a:latin typeface="Times New Roman"/>
              <a:cs typeface="Times New Roman"/>
            </a:endParaRPr>
          </a:p>
          <a:p>
            <a:pPr marL="469900">
              <a:lnSpc>
                <a:spcPct val="100000"/>
              </a:lnSpc>
              <a:spcBef>
                <a:spcPts val="5"/>
              </a:spcBef>
            </a:pPr>
            <a:r>
              <a:rPr sz="2000" b="1" dirty="0">
                <a:latin typeface="Palatino Linotype"/>
                <a:cs typeface="Palatino Linotype"/>
              </a:rPr>
              <a:t>Consumers</a:t>
            </a:r>
            <a:endParaRPr sz="2000">
              <a:latin typeface="Palatino Linotype"/>
              <a:cs typeface="Palatino Linotype"/>
            </a:endParaRPr>
          </a:p>
          <a:p>
            <a:pPr marL="469900" marR="1168400" lvl="1" indent="63500">
              <a:lnSpc>
                <a:spcPct val="100000"/>
              </a:lnSpc>
              <a:buAutoNum type="romanLcParenBoth"/>
              <a:tabLst>
                <a:tab pos="840740" algn="l"/>
              </a:tabLst>
            </a:pPr>
            <a:r>
              <a:rPr sz="2000" dirty="0">
                <a:latin typeface="Palatino Linotype"/>
                <a:cs typeface="Palatino Linotype"/>
              </a:rPr>
              <a:t>Primary consumers: </a:t>
            </a:r>
            <a:r>
              <a:rPr sz="2000" spc="-5" dirty="0">
                <a:latin typeface="Palatino Linotype"/>
                <a:cs typeface="Palatino Linotype"/>
              </a:rPr>
              <a:t>They </a:t>
            </a:r>
            <a:r>
              <a:rPr sz="2000" dirty="0">
                <a:latin typeface="Palatino Linotype"/>
                <a:cs typeface="Palatino Linotype"/>
              </a:rPr>
              <a:t>feed on </a:t>
            </a:r>
            <a:r>
              <a:rPr sz="2000" spc="-5" dirty="0">
                <a:latin typeface="Palatino Linotype"/>
                <a:cs typeface="Palatino Linotype"/>
              </a:rPr>
              <a:t>phytoplankton.  </a:t>
            </a:r>
            <a:r>
              <a:rPr sz="2000" dirty="0">
                <a:latin typeface="Palatino Linotype"/>
                <a:cs typeface="Palatino Linotype"/>
              </a:rPr>
              <a:t>Examples : </a:t>
            </a:r>
            <a:r>
              <a:rPr sz="2000" spc="-30" dirty="0">
                <a:latin typeface="Palatino Linotype"/>
                <a:cs typeface="Palatino Linotype"/>
              </a:rPr>
              <a:t>Water </a:t>
            </a:r>
            <a:r>
              <a:rPr sz="2000" spc="-5" dirty="0">
                <a:latin typeface="Palatino Linotype"/>
                <a:cs typeface="Palatino Linotype"/>
              </a:rPr>
              <a:t>insects, </a:t>
            </a:r>
            <a:r>
              <a:rPr sz="2000" dirty="0">
                <a:latin typeface="Palatino Linotype"/>
                <a:cs typeface="Palatino Linotype"/>
              </a:rPr>
              <a:t>snails, fishes:</a:t>
            </a:r>
            <a:endParaRPr sz="2000">
              <a:latin typeface="Palatino Linotype"/>
              <a:cs typeface="Palatino Linotype"/>
            </a:endParaRPr>
          </a:p>
          <a:p>
            <a:pPr lvl="1">
              <a:lnSpc>
                <a:spcPct val="100000"/>
              </a:lnSpc>
              <a:spcBef>
                <a:spcPts val="40"/>
              </a:spcBef>
              <a:buFont typeface="Palatino Linotype"/>
              <a:buAutoNum type="romanLcParenBoth"/>
            </a:pPr>
            <a:endParaRPr sz="2050">
              <a:latin typeface="Times New Roman"/>
              <a:cs typeface="Times New Roman"/>
            </a:endParaRPr>
          </a:p>
          <a:p>
            <a:pPr marL="469900" marR="441325" lvl="1">
              <a:lnSpc>
                <a:spcPct val="100000"/>
              </a:lnSpc>
              <a:spcBef>
                <a:spcPts val="5"/>
              </a:spcBef>
              <a:buAutoNum type="romanLcParenBoth"/>
              <a:tabLst>
                <a:tab pos="851535" algn="l"/>
              </a:tabLst>
            </a:pPr>
            <a:r>
              <a:rPr sz="2000" dirty="0">
                <a:latin typeface="Palatino Linotype"/>
                <a:cs typeface="Palatino Linotype"/>
              </a:rPr>
              <a:t>Secondary consumers: </a:t>
            </a:r>
            <a:r>
              <a:rPr sz="2000" spc="-5" dirty="0">
                <a:latin typeface="Palatino Linotype"/>
                <a:cs typeface="Palatino Linotype"/>
              </a:rPr>
              <a:t>They </a:t>
            </a:r>
            <a:r>
              <a:rPr sz="2000" dirty="0">
                <a:latin typeface="Palatino Linotype"/>
                <a:cs typeface="Palatino Linotype"/>
              </a:rPr>
              <a:t>feed on </a:t>
            </a:r>
            <a:r>
              <a:rPr sz="2000" spc="-5" dirty="0">
                <a:latin typeface="Palatino Linotype"/>
                <a:cs typeface="Palatino Linotype"/>
              </a:rPr>
              <a:t>primary</a:t>
            </a:r>
            <a:r>
              <a:rPr sz="2000" spc="-95" dirty="0">
                <a:latin typeface="Palatino Linotype"/>
                <a:cs typeface="Palatino Linotype"/>
              </a:rPr>
              <a:t> </a:t>
            </a:r>
            <a:r>
              <a:rPr sz="2000" dirty="0">
                <a:latin typeface="Palatino Linotype"/>
                <a:cs typeface="Palatino Linotype"/>
              </a:rPr>
              <a:t>consumers  Examples :</a:t>
            </a:r>
            <a:r>
              <a:rPr sz="2000" spc="-10" dirty="0">
                <a:latin typeface="Palatino Linotype"/>
                <a:cs typeface="Palatino Linotype"/>
              </a:rPr>
              <a:t> </a:t>
            </a:r>
            <a:r>
              <a:rPr sz="2000" dirty="0">
                <a:latin typeface="Palatino Linotype"/>
                <a:cs typeface="Palatino Linotype"/>
              </a:rPr>
              <a:t>Birds</a:t>
            </a:r>
            <a:endParaRPr sz="2000">
              <a:latin typeface="Palatino Linotype"/>
              <a:cs typeface="Palatino Linotype"/>
            </a:endParaRPr>
          </a:p>
          <a:p>
            <a:pPr>
              <a:lnSpc>
                <a:spcPct val="100000"/>
              </a:lnSpc>
              <a:spcBef>
                <a:spcPts val="40"/>
              </a:spcBef>
            </a:pPr>
            <a:endParaRPr sz="2050">
              <a:latin typeface="Times New Roman"/>
              <a:cs typeface="Times New Roman"/>
            </a:endParaRPr>
          </a:p>
          <a:p>
            <a:pPr marL="469900" marR="126364">
              <a:lnSpc>
                <a:spcPct val="100000"/>
              </a:lnSpc>
              <a:tabLst>
                <a:tab pos="1841500" algn="l"/>
              </a:tabLst>
            </a:pPr>
            <a:r>
              <a:rPr sz="2000" b="1" dirty="0">
                <a:latin typeface="Palatino Linotype"/>
                <a:cs typeface="Palatino Linotype"/>
              </a:rPr>
              <a:t>Decomposers: </a:t>
            </a:r>
            <a:r>
              <a:rPr sz="2000" spc="-5" dirty="0">
                <a:latin typeface="Palatino Linotype"/>
                <a:cs typeface="Palatino Linotype"/>
              </a:rPr>
              <a:t>They </a:t>
            </a:r>
            <a:r>
              <a:rPr sz="2000" dirty="0">
                <a:latin typeface="Palatino Linotype"/>
                <a:cs typeface="Palatino Linotype"/>
              </a:rPr>
              <a:t>decomposes </a:t>
            </a:r>
            <a:r>
              <a:rPr sz="2000" spc="-5" dirty="0">
                <a:latin typeface="Palatino Linotype"/>
                <a:cs typeface="Palatino Linotype"/>
              </a:rPr>
              <a:t>the </a:t>
            </a:r>
            <a:r>
              <a:rPr sz="2000" dirty="0">
                <a:latin typeface="Palatino Linotype"/>
                <a:cs typeface="Palatino Linotype"/>
              </a:rPr>
              <a:t>dead animals and </a:t>
            </a:r>
            <a:r>
              <a:rPr sz="2000" spc="-5" dirty="0">
                <a:latin typeface="Palatino Linotype"/>
                <a:cs typeface="Palatino Linotype"/>
              </a:rPr>
              <a:t>plants.  </a:t>
            </a:r>
            <a:r>
              <a:rPr sz="2000" dirty="0">
                <a:latin typeface="Palatino Linotype"/>
                <a:cs typeface="Palatino Linotype"/>
              </a:rPr>
              <a:t>Examples</a:t>
            </a:r>
            <a:r>
              <a:rPr sz="2000" spc="-5" dirty="0">
                <a:latin typeface="Palatino Linotype"/>
                <a:cs typeface="Palatino Linotype"/>
              </a:rPr>
              <a:t> </a:t>
            </a:r>
            <a:r>
              <a:rPr sz="2000" dirty="0">
                <a:latin typeface="Palatino Linotype"/>
                <a:cs typeface="Palatino Linotype"/>
              </a:rPr>
              <a:t>:	Bacteria and</a:t>
            </a:r>
            <a:r>
              <a:rPr sz="2000" spc="-15" dirty="0">
                <a:latin typeface="Palatino Linotype"/>
                <a:cs typeface="Palatino Linotype"/>
              </a:rPr>
              <a:t> </a:t>
            </a:r>
            <a:r>
              <a:rPr sz="2000" dirty="0">
                <a:latin typeface="Palatino Linotype"/>
                <a:cs typeface="Palatino Linotype"/>
              </a:rPr>
              <a:t>fungi.</a:t>
            </a:r>
            <a:endParaRPr sz="2000">
              <a:latin typeface="Palatino Linotype"/>
              <a:cs typeface="Palatino Linotype"/>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75258"/>
            <a:ext cx="8641080" cy="662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304800"/>
            <a:ext cx="8010144" cy="624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275996"/>
            <a:ext cx="4308475" cy="1489075"/>
          </a:xfrm>
          <a:prstGeom prst="rect">
            <a:avLst/>
          </a:prstGeom>
        </p:spPr>
        <p:txBody>
          <a:bodyPr vert="horz" wrap="square" lIns="0" tIns="12700" rIns="0" bIns="0" rtlCol="0">
            <a:spAutoFit/>
          </a:bodyPr>
          <a:lstStyle/>
          <a:p>
            <a:pPr marL="12700" marR="378460">
              <a:lnSpc>
                <a:spcPct val="126299"/>
              </a:lnSpc>
              <a:spcBef>
                <a:spcPts val="100"/>
              </a:spcBef>
            </a:pPr>
            <a:r>
              <a:rPr sz="1900" b="1" spc="-40" dirty="0">
                <a:latin typeface="Palatino Linotype"/>
                <a:cs typeface="Palatino Linotype"/>
              </a:rPr>
              <a:t>SALT </a:t>
            </a:r>
            <a:r>
              <a:rPr sz="1900" b="1" spc="-80" dirty="0">
                <a:latin typeface="Palatino Linotype"/>
                <a:cs typeface="Palatino Linotype"/>
              </a:rPr>
              <a:t>WATER </a:t>
            </a:r>
            <a:r>
              <a:rPr sz="1900" b="1" spc="-5" dirty="0">
                <a:latin typeface="Palatino Linotype"/>
                <a:cs typeface="Palatino Linotype"/>
              </a:rPr>
              <a:t>ECOSYSTEMS.  OCEAN (MARINE)</a:t>
            </a:r>
            <a:r>
              <a:rPr sz="1900" b="1" dirty="0">
                <a:latin typeface="Palatino Linotype"/>
                <a:cs typeface="Palatino Linotype"/>
              </a:rPr>
              <a:t> </a:t>
            </a:r>
            <a:r>
              <a:rPr sz="1900" b="1" spc="-5" dirty="0">
                <a:latin typeface="Palatino Linotype"/>
                <a:cs typeface="Palatino Linotype"/>
              </a:rPr>
              <a:t>ECOSYSTEMS</a:t>
            </a:r>
            <a:endParaRPr sz="1900">
              <a:latin typeface="Palatino Linotype"/>
              <a:cs typeface="Palatino Linotype"/>
            </a:endParaRPr>
          </a:p>
          <a:p>
            <a:pPr marL="12700">
              <a:lnSpc>
                <a:spcPct val="100000"/>
              </a:lnSpc>
              <a:spcBef>
                <a:spcPts val="600"/>
              </a:spcBef>
            </a:pPr>
            <a:r>
              <a:rPr sz="1900" b="1" spc="-5" dirty="0">
                <a:latin typeface="Palatino Linotype"/>
                <a:cs typeface="Palatino Linotype"/>
              </a:rPr>
              <a:t>Introduction</a:t>
            </a:r>
            <a:endParaRPr sz="1900">
              <a:latin typeface="Palatino Linotype"/>
              <a:cs typeface="Palatino Linotype"/>
            </a:endParaRPr>
          </a:p>
          <a:p>
            <a:pPr marL="12700">
              <a:lnSpc>
                <a:spcPct val="100000"/>
              </a:lnSpc>
              <a:spcBef>
                <a:spcPts val="600"/>
              </a:spcBef>
              <a:tabLst>
                <a:tab pos="957580" algn="l"/>
                <a:tab pos="1708785" algn="l"/>
                <a:tab pos="2433320" algn="l"/>
                <a:tab pos="3083560" algn="l"/>
                <a:tab pos="3661410" algn="l"/>
              </a:tabLst>
            </a:pPr>
            <a:r>
              <a:rPr sz="1900" spc="-5" dirty="0">
                <a:latin typeface="Palatino Linotype"/>
                <a:cs typeface="Palatino Linotype"/>
              </a:rPr>
              <a:t>Oceans	</a:t>
            </a:r>
            <a:r>
              <a:rPr sz="1900" spc="-15" dirty="0">
                <a:latin typeface="Palatino Linotype"/>
                <a:cs typeface="Palatino Linotype"/>
              </a:rPr>
              <a:t>cover	</a:t>
            </a:r>
            <a:r>
              <a:rPr sz="1900" spc="-5" dirty="0">
                <a:latin typeface="Palatino Linotype"/>
                <a:cs typeface="Palatino Linotype"/>
              </a:rPr>
              <a:t>more	than	</a:t>
            </a:r>
            <a:r>
              <a:rPr sz="1900" spc="-15" dirty="0">
                <a:latin typeface="Palatino Linotype"/>
                <a:cs typeface="Palatino Linotype"/>
              </a:rPr>
              <a:t>two	</a:t>
            </a:r>
            <a:r>
              <a:rPr sz="1900" spc="-10" dirty="0">
                <a:latin typeface="Palatino Linotype"/>
                <a:cs typeface="Palatino Linotype"/>
              </a:rPr>
              <a:t>thirds</a:t>
            </a:r>
            <a:endParaRPr sz="1900">
              <a:latin typeface="Palatino Linotype"/>
              <a:cs typeface="Palatino Linotype"/>
            </a:endParaRPr>
          </a:p>
        </p:txBody>
      </p:sp>
      <p:sp>
        <p:nvSpPr>
          <p:cNvPr id="3" name="object 3"/>
          <p:cNvSpPr txBox="1"/>
          <p:nvPr/>
        </p:nvSpPr>
        <p:spPr>
          <a:xfrm>
            <a:off x="5218557" y="1450340"/>
            <a:ext cx="3390265" cy="314960"/>
          </a:xfrm>
          <a:prstGeom prst="rect">
            <a:avLst/>
          </a:prstGeom>
        </p:spPr>
        <p:txBody>
          <a:bodyPr vert="horz" wrap="square" lIns="0" tIns="12065" rIns="0" bIns="0" rtlCol="0">
            <a:spAutoFit/>
          </a:bodyPr>
          <a:lstStyle/>
          <a:p>
            <a:pPr marL="12700">
              <a:lnSpc>
                <a:spcPct val="100000"/>
              </a:lnSpc>
              <a:spcBef>
                <a:spcPts val="95"/>
              </a:spcBef>
              <a:tabLst>
                <a:tab pos="396240" algn="l"/>
                <a:tab pos="902969" algn="l"/>
                <a:tab pos="1765300" algn="l"/>
                <a:tab pos="2762250" algn="l"/>
              </a:tabLst>
            </a:pPr>
            <a:r>
              <a:rPr sz="1900" dirty="0">
                <a:latin typeface="Palatino Linotype"/>
                <a:cs typeface="Palatino Linotype"/>
              </a:rPr>
              <a:t>o</a:t>
            </a:r>
            <a:r>
              <a:rPr sz="1900" spc="-5" dirty="0">
                <a:latin typeface="Palatino Linotype"/>
                <a:cs typeface="Palatino Linotype"/>
              </a:rPr>
              <a:t>f</a:t>
            </a:r>
            <a:r>
              <a:rPr sz="1900" dirty="0">
                <a:latin typeface="Palatino Linotype"/>
                <a:cs typeface="Palatino Linotype"/>
              </a:rPr>
              <a:t>	</a:t>
            </a:r>
            <a:r>
              <a:rPr sz="1900" spc="-5" dirty="0">
                <a:latin typeface="Palatino Linotype"/>
                <a:cs typeface="Palatino Linotype"/>
              </a:rPr>
              <a:t>t</a:t>
            </a:r>
            <a:r>
              <a:rPr sz="1900" spc="-10" dirty="0">
                <a:latin typeface="Palatino Linotype"/>
                <a:cs typeface="Palatino Linotype"/>
              </a:rPr>
              <a:t>h</a:t>
            </a:r>
            <a:r>
              <a:rPr sz="1900" spc="-5" dirty="0">
                <a:latin typeface="Palatino Linotype"/>
                <a:cs typeface="Palatino Linotype"/>
              </a:rPr>
              <a:t>e</a:t>
            </a:r>
            <a:r>
              <a:rPr sz="1900" dirty="0">
                <a:latin typeface="Palatino Linotype"/>
                <a:cs typeface="Palatino Linotype"/>
              </a:rPr>
              <a:t>	</a:t>
            </a:r>
            <a:r>
              <a:rPr sz="1900" spc="-5" dirty="0">
                <a:latin typeface="Palatino Linotype"/>
                <a:cs typeface="Palatino Linotype"/>
              </a:rPr>
              <a:t>earth</a:t>
            </a:r>
            <a:r>
              <a:rPr sz="1900" spc="-204" dirty="0">
                <a:latin typeface="Palatino Linotype"/>
                <a:cs typeface="Palatino Linotype"/>
              </a:rPr>
              <a:t>’</a:t>
            </a:r>
            <a:r>
              <a:rPr sz="1900" spc="-5" dirty="0">
                <a:latin typeface="Palatino Linotype"/>
                <a:cs typeface="Palatino Linotype"/>
              </a:rPr>
              <a:t>s</a:t>
            </a:r>
            <a:r>
              <a:rPr sz="1900" dirty="0">
                <a:latin typeface="Palatino Linotype"/>
                <a:cs typeface="Palatino Linotype"/>
              </a:rPr>
              <a:t>	</a:t>
            </a:r>
            <a:r>
              <a:rPr sz="1900" spc="-5" dirty="0">
                <a:latin typeface="Palatino Linotype"/>
                <a:cs typeface="Palatino Linotype"/>
              </a:rPr>
              <a:t>su</a:t>
            </a:r>
            <a:r>
              <a:rPr sz="1900" spc="-15" dirty="0">
                <a:latin typeface="Palatino Linotype"/>
                <a:cs typeface="Palatino Linotype"/>
              </a:rPr>
              <a:t>r</a:t>
            </a:r>
            <a:r>
              <a:rPr sz="1900" spc="-5" dirty="0">
                <a:latin typeface="Palatino Linotype"/>
                <a:cs typeface="Palatino Linotype"/>
              </a:rPr>
              <a:t>fac</a:t>
            </a:r>
            <a:r>
              <a:rPr sz="1900" dirty="0">
                <a:latin typeface="Palatino Linotype"/>
                <a:cs typeface="Palatino Linotype"/>
              </a:rPr>
              <a:t>e</a:t>
            </a:r>
            <a:r>
              <a:rPr sz="1900" spc="-5" dirty="0">
                <a:latin typeface="Palatino Linotype"/>
                <a:cs typeface="Palatino Linotype"/>
              </a:rPr>
              <a:t>.</a:t>
            </a:r>
            <a:r>
              <a:rPr sz="1900" dirty="0">
                <a:latin typeface="Palatino Linotype"/>
                <a:cs typeface="Palatino Linotype"/>
              </a:rPr>
              <a:t>	</a:t>
            </a:r>
            <a:r>
              <a:rPr sz="1900" spc="-5" dirty="0">
                <a:latin typeface="Palatino Linotype"/>
                <a:cs typeface="Palatino Linotype"/>
              </a:rPr>
              <a:t>ocean</a:t>
            </a:r>
            <a:endParaRPr sz="1900">
              <a:latin typeface="Palatino Linotype"/>
              <a:cs typeface="Palatino Linotype"/>
            </a:endParaRPr>
          </a:p>
        </p:txBody>
      </p:sp>
      <p:sp>
        <p:nvSpPr>
          <p:cNvPr id="4" name="object 4"/>
          <p:cNvSpPr txBox="1"/>
          <p:nvPr/>
        </p:nvSpPr>
        <p:spPr>
          <a:xfrm>
            <a:off x="307340" y="1739899"/>
            <a:ext cx="8301990" cy="4323715"/>
          </a:xfrm>
          <a:prstGeom prst="rect">
            <a:avLst/>
          </a:prstGeom>
        </p:spPr>
        <p:txBody>
          <a:bodyPr vert="horz" wrap="square" lIns="0" tIns="12065" rIns="0" bIns="0" rtlCol="0">
            <a:spAutoFit/>
          </a:bodyPr>
          <a:lstStyle/>
          <a:p>
            <a:pPr marL="12700" marR="5080" algn="just">
              <a:lnSpc>
                <a:spcPct val="100000"/>
              </a:lnSpc>
              <a:spcBef>
                <a:spcPts val="95"/>
              </a:spcBef>
            </a:pPr>
            <a:r>
              <a:rPr sz="1900" spc="-5" dirty="0">
                <a:latin typeface="Palatino Linotype"/>
                <a:cs typeface="Palatino Linotype"/>
              </a:rPr>
              <a:t>environment is characterized by its high concentration of salts </a:t>
            </a:r>
            <a:r>
              <a:rPr sz="1900" spc="-10" dirty="0">
                <a:latin typeface="Palatino Linotype"/>
                <a:cs typeface="Palatino Linotype"/>
              </a:rPr>
              <a:t>and minerals.  </a:t>
            </a:r>
            <a:r>
              <a:rPr sz="1900" spc="-5" dirty="0">
                <a:latin typeface="Palatino Linotype"/>
                <a:cs typeface="Palatino Linotype"/>
              </a:rPr>
              <a:t>It supplies </a:t>
            </a:r>
            <a:r>
              <a:rPr sz="1900" spc="-10" dirty="0">
                <a:latin typeface="Palatino Linotype"/>
                <a:cs typeface="Palatino Linotype"/>
              </a:rPr>
              <a:t>huge variety </a:t>
            </a:r>
            <a:r>
              <a:rPr sz="1900" spc="-5" dirty="0">
                <a:latin typeface="Palatino Linotype"/>
                <a:cs typeface="Palatino Linotype"/>
              </a:rPr>
              <a:t>of products </a:t>
            </a:r>
            <a:r>
              <a:rPr sz="1900" dirty="0">
                <a:latin typeface="Palatino Linotype"/>
                <a:cs typeface="Palatino Linotype"/>
              </a:rPr>
              <a:t>and </a:t>
            </a:r>
            <a:r>
              <a:rPr sz="1900" spc="-5" dirty="0">
                <a:latin typeface="Palatino Linotype"/>
                <a:cs typeface="Palatino Linotype"/>
              </a:rPr>
              <a:t>drugs. It also provides </a:t>
            </a:r>
            <a:r>
              <a:rPr sz="1900" dirty="0">
                <a:latin typeface="Palatino Linotype"/>
                <a:cs typeface="Palatino Linotype"/>
              </a:rPr>
              <a:t>us </a:t>
            </a:r>
            <a:r>
              <a:rPr sz="1900" spc="-10" dirty="0">
                <a:latin typeface="Palatino Linotype"/>
                <a:cs typeface="Palatino Linotype"/>
              </a:rPr>
              <a:t>iron,  </a:t>
            </a:r>
            <a:r>
              <a:rPr sz="1900" spc="-5" dirty="0">
                <a:latin typeface="Palatino Linotype"/>
                <a:cs typeface="Palatino Linotype"/>
              </a:rPr>
              <a:t>magnesium, iron, </a:t>
            </a:r>
            <a:r>
              <a:rPr sz="1900" spc="-10" dirty="0">
                <a:latin typeface="Palatino Linotype"/>
                <a:cs typeface="Palatino Linotype"/>
              </a:rPr>
              <a:t>natural</a:t>
            </a:r>
            <a:r>
              <a:rPr sz="1900" spc="60" dirty="0">
                <a:latin typeface="Palatino Linotype"/>
                <a:cs typeface="Palatino Linotype"/>
              </a:rPr>
              <a:t> </a:t>
            </a:r>
            <a:r>
              <a:rPr sz="1900" spc="-5" dirty="0">
                <a:latin typeface="Palatino Linotype"/>
                <a:cs typeface="Palatino Linotype"/>
              </a:rPr>
              <a:t>gas.</a:t>
            </a:r>
            <a:endParaRPr sz="1900">
              <a:latin typeface="Palatino Linotype"/>
              <a:cs typeface="Palatino Linotype"/>
            </a:endParaRPr>
          </a:p>
          <a:p>
            <a:pPr marL="469900" algn="just">
              <a:lnSpc>
                <a:spcPct val="100000"/>
              </a:lnSpc>
              <a:spcBef>
                <a:spcPts val="600"/>
              </a:spcBef>
            </a:pPr>
            <a:r>
              <a:rPr sz="1900" b="1" dirty="0">
                <a:latin typeface="Palatino Linotype"/>
                <a:cs typeface="Palatino Linotype"/>
              </a:rPr>
              <a:t>Zones </a:t>
            </a:r>
            <a:r>
              <a:rPr sz="1900" b="1" spc="-5" dirty="0">
                <a:latin typeface="Palatino Linotype"/>
                <a:cs typeface="Palatino Linotype"/>
              </a:rPr>
              <a:t>of</a:t>
            </a:r>
            <a:r>
              <a:rPr sz="1900" b="1" dirty="0">
                <a:latin typeface="Palatino Linotype"/>
                <a:cs typeface="Palatino Linotype"/>
              </a:rPr>
              <a:t> </a:t>
            </a:r>
            <a:r>
              <a:rPr sz="1900" b="1" spc="-5" dirty="0">
                <a:latin typeface="Palatino Linotype"/>
                <a:cs typeface="Palatino Linotype"/>
              </a:rPr>
              <a:t>Oceans</a:t>
            </a:r>
            <a:endParaRPr sz="1900">
              <a:latin typeface="Palatino Linotype"/>
              <a:cs typeface="Palatino Linotype"/>
            </a:endParaRPr>
          </a:p>
          <a:p>
            <a:pPr marL="469900" algn="just">
              <a:lnSpc>
                <a:spcPct val="100000"/>
              </a:lnSpc>
              <a:spcBef>
                <a:spcPts val="600"/>
              </a:spcBef>
            </a:pPr>
            <a:r>
              <a:rPr sz="1900" spc="-5" dirty="0">
                <a:latin typeface="Palatino Linotype"/>
                <a:cs typeface="Palatino Linotype"/>
              </a:rPr>
              <a:t>The oceans </a:t>
            </a:r>
            <a:r>
              <a:rPr sz="1900" spc="-15" dirty="0">
                <a:latin typeface="Palatino Linotype"/>
                <a:cs typeface="Palatino Linotype"/>
              </a:rPr>
              <a:t>have two </a:t>
            </a:r>
            <a:r>
              <a:rPr sz="1900" spc="-5" dirty="0">
                <a:latin typeface="Palatino Linotype"/>
                <a:cs typeface="Palatino Linotype"/>
              </a:rPr>
              <a:t>major life</a:t>
            </a:r>
            <a:r>
              <a:rPr sz="1900" spc="75" dirty="0">
                <a:latin typeface="Palatino Linotype"/>
                <a:cs typeface="Palatino Linotype"/>
              </a:rPr>
              <a:t> </a:t>
            </a:r>
            <a:r>
              <a:rPr sz="1900" spc="-5" dirty="0">
                <a:latin typeface="Palatino Linotype"/>
                <a:cs typeface="Palatino Linotype"/>
              </a:rPr>
              <a:t>zones.</a:t>
            </a:r>
            <a:endParaRPr sz="1900">
              <a:latin typeface="Palatino Linotype"/>
              <a:cs typeface="Palatino Linotype"/>
            </a:endParaRPr>
          </a:p>
          <a:p>
            <a:pPr marL="12700" marR="6350">
              <a:lnSpc>
                <a:spcPct val="100000"/>
              </a:lnSpc>
              <a:spcBef>
                <a:spcPts val="600"/>
              </a:spcBef>
              <a:buAutoNum type="alphaLcParenBoth"/>
              <a:tabLst>
                <a:tab pos="469265" algn="l"/>
                <a:tab pos="469900" algn="l"/>
              </a:tabLst>
            </a:pPr>
            <a:r>
              <a:rPr sz="1900" b="1" spc="-5" dirty="0">
                <a:latin typeface="Palatino Linotype"/>
                <a:cs typeface="Palatino Linotype"/>
              </a:rPr>
              <a:t>Coastal zone</a:t>
            </a:r>
            <a:r>
              <a:rPr sz="1900" spc="-5" dirty="0">
                <a:latin typeface="Palatino Linotype"/>
                <a:cs typeface="Palatino Linotype"/>
              </a:rPr>
              <a:t>: It is relatively </a:t>
            </a:r>
            <a:r>
              <a:rPr sz="1900" spc="-15" dirty="0">
                <a:latin typeface="Palatino Linotype"/>
                <a:cs typeface="Palatino Linotype"/>
              </a:rPr>
              <a:t>warm, </a:t>
            </a:r>
            <a:r>
              <a:rPr sz="1900" spc="-5" dirty="0">
                <a:latin typeface="Palatino Linotype"/>
                <a:cs typeface="Palatino Linotype"/>
              </a:rPr>
              <a:t>nutrient rich shallow </a:t>
            </a:r>
            <a:r>
              <a:rPr sz="1900" spc="-30" dirty="0">
                <a:latin typeface="Palatino Linotype"/>
                <a:cs typeface="Palatino Linotype"/>
              </a:rPr>
              <a:t>water. </a:t>
            </a:r>
            <a:r>
              <a:rPr sz="1900" spc="-5" dirty="0">
                <a:latin typeface="Palatino Linotype"/>
                <a:cs typeface="Palatino Linotype"/>
              </a:rPr>
              <a:t>It has  </a:t>
            </a:r>
            <a:r>
              <a:rPr sz="1900" spc="-10" dirty="0">
                <a:latin typeface="Palatino Linotype"/>
                <a:cs typeface="Palatino Linotype"/>
              </a:rPr>
              <a:t>high primary </a:t>
            </a:r>
            <a:r>
              <a:rPr sz="1900" spc="-5" dirty="0">
                <a:latin typeface="Palatino Linotype"/>
                <a:cs typeface="Palatino Linotype"/>
              </a:rPr>
              <a:t>productivity </a:t>
            </a:r>
            <a:r>
              <a:rPr sz="1900" spc="-10" dirty="0">
                <a:latin typeface="Palatino Linotype"/>
                <a:cs typeface="Palatino Linotype"/>
              </a:rPr>
              <a:t>because </a:t>
            </a:r>
            <a:r>
              <a:rPr sz="1900" spc="-5" dirty="0">
                <a:latin typeface="Palatino Linotype"/>
                <a:cs typeface="Palatino Linotype"/>
              </a:rPr>
              <a:t>of </a:t>
            </a:r>
            <a:r>
              <a:rPr sz="1900" spc="-10" dirty="0">
                <a:latin typeface="Palatino Linotype"/>
                <a:cs typeface="Palatino Linotype"/>
              </a:rPr>
              <a:t>high nutrients </a:t>
            </a:r>
            <a:r>
              <a:rPr sz="1900" spc="-5" dirty="0">
                <a:latin typeface="Palatino Linotype"/>
                <a:cs typeface="Palatino Linotype"/>
              </a:rPr>
              <a:t>and</a:t>
            </a:r>
            <a:r>
              <a:rPr sz="1900" spc="185" dirty="0">
                <a:latin typeface="Palatino Linotype"/>
                <a:cs typeface="Palatino Linotype"/>
              </a:rPr>
              <a:t> </a:t>
            </a:r>
            <a:r>
              <a:rPr sz="1900" spc="-5" dirty="0">
                <a:latin typeface="Palatino Linotype"/>
                <a:cs typeface="Palatino Linotype"/>
              </a:rPr>
              <a:t>sunlight.</a:t>
            </a:r>
            <a:endParaRPr sz="1900">
              <a:latin typeface="Palatino Linotype"/>
              <a:cs typeface="Palatino Linotype"/>
            </a:endParaRPr>
          </a:p>
          <a:p>
            <a:pPr marL="469900" indent="-457200">
              <a:lnSpc>
                <a:spcPct val="100000"/>
              </a:lnSpc>
              <a:spcBef>
                <a:spcPts val="600"/>
              </a:spcBef>
              <a:buAutoNum type="alphaLcParenBoth"/>
              <a:tabLst>
                <a:tab pos="469265" algn="l"/>
                <a:tab pos="469900" algn="l"/>
              </a:tabLst>
            </a:pPr>
            <a:r>
              <a:rPr sz="1900" b="1" dirty="0">
                <a:latin typeface="Palatino Linotype"/>
                <a:cs typeface="Palatino Linotype"/>
              </a:rPr>
              <a:t>Open</a:t>
            </a:r>
            <a:r>
              <a:rPr sz="1900" b="1" spc="175" dirty="0">
                <a:latin typeface="Palatino Linotype"/>
                <a:cs typeface="Palatino Linotype"/>
              </a:rPr>
              <a:t> </a:t>
            </a:r>
            <a:r>
              <a:rPr sz="1900" b="1" spc="-5" dirty="0">
                <a:latin typeface="Palatino Linotype"/>
                <a:cs typeface="Palatino Linotype"/>
              </a:rPr>
              <a:t>sea</a:t>
            </a:r>
            <a:r>
              <a:rPr sz="1900" spc="-5" dirty="0">
                <a:latin typeface="Palatino Linotype"/>
                <a:cs typeface="Palatino Linotype"/>
              </a:rPr>
              <a:t>:</a:t>
            </a:r>
            <a:r>
              <a:rPr sz="1900" spc="180" dirty="0">
                <a:latin typeface="Palatino Linotype"/>
                <a:cs typeface="Palatino Linotype"/>
              </a:rPr>
              <a:t> </a:t>
            </a:r>
            <a:r>
              <a:rPr sz="1900" spc="-5" dirty="0">
                <a:latin typeface="Palatino Linotype"/>
                <a:cs typeface="Palatino Linotype"/>
              </a:rPr>
              <a:t>It</a:t>
            </a:r>
            <a:r>
              <a:rPr sz="1900" spc="175" dirty="0">
                <a:latin typeface="Palatino Linotype"/>
                <a:cs typeface="Palatino Linotype"/>
              </a:rPr>
              <a:t> </a:t>
            </a:r>
            <a:r>
              <a:rPr sz="1900" spc="-10" dirty="0">
                <a:latin typeface="Palatino Linotype"/>
                <a:cs typeface="Palatino Linotype"/>
              </a:rPr>
              <a:t>is</a:t>
            </a:r>
            <a:r>
              <a:rPr sz="1900" spc="175" dirty="0">
                <a:latin typeface="Palatino Linotype"/>
                <a:cs typeface="Palatino Linotype"/>
              </a:rPr>
              <a:t> </a:t>
            </a:r>
            <a:r>
              <a:rPr sz="1900" spc="-5" dirty="0">
                <a:latin typeface="Palatino Linotype"/>
                <a:cs typeface="Palatino Linotype"/>
              </a:rPr>
              <a:t>the</a:t>
            </a:r>
            <a:r>
              <a:rPr sz="1900" spc="175" dirty="0">
                <a:latin typeface="Palatino Linotype"/>
                <a:cs typeface="Palatino Linotype"/>
              </a:rPr>
              <a:t> </a:t>
            </a:r>
            <a:r>
              <a:rPr sz="1900" dirty="0">
                <a:latin typeface="Palatino Linotype"/>
                <a:cs typeface="Palatino Linotype"/>
              </a:rPr>
              <a:t>deeper</a:t>
            </a:r>
            <a:r>
              <a:rPr sz="1900" spc="165" dirty="0">
                <a:latin typeface="Palatino Linotype"/>
                <a:cs typeface="Palatino Linotype"/>
              </a:rPr>
              <a:t> </a:t>
            </a:r>
            <a:r>
              <a:rPr sz="1900" spc="-10" dirty="0">
                <a:latin typeface="Palatino Linotype"/>
                <a:cs typeface="Palatino Linotype"/>
              </a:rPr>
              <a:t>part</a:t>
            </a:r>
            <a:r>
              <a:rPr sz="1900" spc="180" dirty="0">
                <a:latin typeface="Palatino Linotype"/>
                <a:cs typeface="Palatino Linotype"/>
              </a:rPr>
              <a:t> </a:t>
            </a:r>
            <a:r>
              <a:rPr sz="1900" spc="-5" dirty="0">
                <a:latin typeface="Palatino Linotype"/>
                <a:cs typeface="Palatino Linotype"/>
              </a:rPr>
              <a:t>of</a:t>
            </a:r>
            <a:r>
              <a:rPr sz="1900" spc="175" dirty="0">
                <a:latin typeface="Palatino Linotype"/>
                <a:cs typeface="Palatino Linotype"/>
              </a:rPr>
              <a:t> </a:t>
            </a:r>
            <a:r>
              <a:rPr sz="1900" spc="-5" dirty="0">
                <a:latin typeface="Palatino Linotype"/>
                <a:cs typeface="Palatino Linotype"/>
              </a:rPr>
              <a:t>the</a:t>
            </a:r>
            <a:r>
              <a:rPr sz="1900" spc="185" dirty="0">
                <a:latin typeface="Palatino Linotype"/>
                <a:cs typeface="Palatino Linotype"/>
              </a:rPr>
              <a:t> </a:t>
            </a:r>
            <a:r>
              <a:rPr sz="1900" spc="-5" dirty="0">
                <a:latin typeface="Palatino Linotype"/>
                <a:cs typeface="Palatino Linotype"/>
              </a:rPr>
              <a:t>ocean.</a:t>
            </a:r>
            <a:r>
              <a:rPr sz="1900" spc="175" dirty="0">
                <a:latin typeface="Palatino Linotype"/>
                <a:cs typeface="Palatino Linotype"/>
              </a:rPr>
              <a:t> </a:t>
            </a:r>
            <a:r>
              <a:rPr sz="1900" spc="-5" dirty="0">
                <a:latin typeface="Palatino Linotype"/>
                <a:cs typeface="Palatino Linotype"/>
              </a:rPr>
              <a:t>It</a:t>
            </a:r>
            <a:r>
              <a:rPr sz="1900" spc="180" dirty="0">
                <a:latin typeface="Palatino Linotype"/>
                <a:cs typeface="Palatino Linotype"/>
              </a:rPr>
              <a:t> </a:t>
            </a:r>
            <a:r>
              <a:rPr sz="1900" spc="-5" dirty="0">
                <a:latin typeface="Palatino Linotype"/>
                <a:cs typeface="Palatino Linotype"/>
              </a:rPr>
              <a:t>is</a:t>
            </a:r>
            <a:r>
              <a:rPr sz="1900" spc="160" dirty="0">
                <a:latin typeface="Palatino Linotype"/>
                <a:cs typeface="Palatino Linotype"/>
              </a:rPr>
              <a:t> </a:t>
            </a:r>
            <a:r>
              <a:rPr sz="1900" spc="-5" dirty="0">
                <a:latin typeface="Palatino Linotype"/>
                <a:cs typeface="Palatino Linotype"/>
              </a:rPr>
              <a:t>vertically</a:t>
            </a:r>
            <a:r>
              <a:rPr sz="1900" spc="170" dirty="0">
                <a:latin typeface="Palatino Linotype"/>
                <a:cs typeface="Palatino Linotype"/>
              </a:rPr>
              <a:t> </a:t>
            </a:r>
            <a:r>
              <a:rPr sz="1900" spc="-5" dirty="0">
                <a:latin typeface="Palatino Linotype"/>
                <a:cs typeface="Palatino Linotype"/>
              </a:rPr>
              <a:t>divided</a:t>
            </a:r>
            <a:r>
              <a:rPr sz="1900" spc="175" dirty="0">
                <a:latin typeface="Palatino Linotype"/>
                <a:cs typeface="Palatino Linotype"/>
              </a:rPr>
              <a:t> </a:t>
            </a:r>
            <a:r>
              <a:rPr sz="1900" spc="-5" dirty="0">
                <a:latin typeface="Palatino Linotype"/>
                <a:cs typeface="Palatino Linotype"/>
              </a:rPr>
              <a:t>into</a:t>
            </a:r>
            <a:endParaRPr sz="1900">
              <a:latin typeface="Palatino Linotype"/>
              <a:cs typeface="Palatino Linotype"/>
            </a:endParaRPr>
          </a:p>
          <a:p>
            <a:pPr marL="12700">
              <a:lnSpc>
                <a:spcPct val="100000"/>
              </a:lnSpc>
              <a:spcBef>
                <a:spcPts val="5"/>
              </a:spcBef>
            </a:pPr>
            <a:r>
              <a:rPr sz="1900" spc="-5" dirty="0">
                <a:latin typeface="Palatino Linotype"/>
                <a:cs typeface="Palatino Linotype"/>
              </a:rPr>
              <a:t>three</a:t>
            </a:r>
            <a:r>
              <a:rPr sz="1900" spc="5" dirty="0">
                <a:latin typeface="Palatino Linotype"/>
                <a:cs typeface="Palatino Linotype"/>
              </a:rPr>
              <a:t> </a:t>
            </a:r>
            <a:r>
              <a:rPr sz="1900" spc="-5" dirty="0">
                <a:latin typeface="Palatino Linotype"/>
                <a:cs typeface="Palatino Linotype"/>
              </a:rPr>
              <a:t>regions.</a:t>
            </a:r>
            <a:endParaRPr sz="1900">
              <a:latin typeface="Palatino Linotype"/>
              <a:cs typeface="Palatino Linotype"/>
            </a:endParaRPr>
          </a:p>
          <a:p>
            <a:pPr marL="12700" marR="5715" lvl="1" indent="457200">
              <a:lnSpc>
                <a:spcPct val="100000"/>
              </a:lnSpc>
              <a:spcBef>
                <a:spcPts val="600"/>
              </a:spcBef>
              <a:buAutoNum type="romanLcParenBoth"/>
              <a:tabLst>
                <a:tab pos="917575" algn="l"/>
                <a:tab pos="918844" algn="l"/>
                <a:tab pos="2098675" algn="l"/>
                <a:tab pos="2884170" algn="l"/>
                <a:tab pos="3260725" algn="l"/>
                <a:tab pos="4330700" algn="l"/>
                <a:tab pos="5575935" algn="l"/>
                <a:tab pos="6286500" algn="l"/>
                <a:tab pos="6911340" algn="l"/>
                <a:tab pos="7804784" algn="l"/>
              </a:tabLst>
            </a:pPr>
            <a:r>
              <a:rPr sz="1900" spc="-5" dirty="0">
                <a:latin typeface="Palatino Linotype"/>
                <a:cs typeface="Palatino Linotype"/>
              </a:rPr>
              <a:t>Euphotic	zone:	</a:t>
            </a:r>
            <a:r>
              <a:rPr sz="1900" spc="-10" dirty="0">
                <a:latin typeface="Palatino Linotype"/>
                <a:cs typeface="Palatino Linotype"/>
              </a:rPr>
              <a:t>I</a:t>
            </a:r>
            <a:r>
              <a:rPr sz="1900" spc="-5" dirty="0">
                <a:latin typeface="Palatino Linotype"/>
                <a:cs typeface="Palatino Linotype"/>
              </a:rPr>
              <a:t>t</a:t>
            </a:r>
            <a:r>
              <a:rPr sz="1900" dirty="0">
                <a:latin typeface="Palatino Linotype"/>
                <a:cs typeface="Palatino Linotype"/>
              </a:rPr>
              <a:t>	r</a:t>
            </a:r>
            <a:r>
              <a:rPr sz="1900" spc="-5" dirty="0">
                <a:latin typeface="Palatino Linotype"/>
                <a:cs typeface="Palatino Linotype"/>
              </a:rPr>
              <a:t>ecei</a:t>
            </a:r>
            <a:r>
              <a:rPr sz="1900" spc="-45" dirty="0">
                <a:latin typeface="Palatino Linotype"/>
                <a:cs typeface="Palatino Linotype"/>
              </a:rPr>
              <a:t>v</a:t>
            </a:r>
            <a:r>
              <a:rPr sz="1900" spc="-5" dirty="0">
                <a:latin typeface="Palatino Linotype"/>
                <a:cs typeface="Palatino Linotype"/>
              </a:rPr>
              <a:t>es</a:t>
            </a:r>
            <a:r>
              <a:rPr sz="1900" dirty="0">
                <a:latin typeface="Palatino Linotype"/>
                <a:cs typeface="Palatino Linotype"/>
              </a:rPr>
              <a:t>	</a:t>
            </a:r>
            <a:r>
              <a:rPr sz="1900" spc="-5" dirty="0">
                <a:latin typeface="Palatino Linotype"/>
                <a:cs typeface="Palatino Linotype"/>
              </a:rPr>
              <a:t>a</a:t>
            </a:r>
            <a:r>
              <a:rPr sz="1900" dirty="0">
                <a:latin typeface="Palatino Linotype"/>
                <a:cs typeface="Palatino Linotype"/>
              </a:rPr>
              <a:t>b</a:t>
            </a:r>
            <a:r>
              <a:rPr sz="1900" spc="-10" dirty="0">
                <a:latin typeface="Palatino Linotype"/>
                <a:cs typeface="Palatino Linotype"/>
              </a:rPr>
              <a:t>u</a:t>
            </a:r>
            <a:r>
              <a:rPr sz="1900" dirty="0">
                <a:latin typeface="Palatino Linotype"/>
                <a:cs typeface="Palatino Linotype"/>
              </a:rPr>
              <a:t>n</a:t>
            </a:r>
            <a:r>
              <a:rPr sz="1900" spc="-5" dirty="0">
                <a:latin typeface="Palatino Linotype"/>
                <a:cs typeface="Palatino Linotype"/>
              </a:rPr>
              <a:t>dant</a:t>
            </a:r>
            <a:r>
              <a:rPr sz="1900" dirty="0">
                <a:latin typeface="Palatino Linotype"/>
                <a:cs typeface="Palatino Linotype"/>
              </a:rPr>
              <a:t>	</a:t>
            </a:r>
            <a:r>
              <a:rPr sz="1900" spc="-5" dirty="0">
                <a:latin typeface="Palatino Linotype"/>
                <a:cs typeface="Palatino Linotype"/>
              </a:rPr>
              <a:t>light</a:t>
            </a:r>
            <a:r>
              <a:rPr sz="1900" dirty="0">
                <a:latin typeface="Palatino Linotype"/>
                <a:cs typeface="Palatino Linotype"/>
              </a:rPr>
              <a:t>	</a:t>
            </a:r>
            <a:r>
              <a:rPr sz="1900" spc="-5" dirty="0">
                <a:latin typeface="Palatino Linotype"/>
                <a:cs typeface="Palatino Linotype"/>
              </a:rPr>
              <a:t>and</a:t>
            </a:r>
            <a:r>
              <a:rPr sz="1900" dirty="0">
                <a:latin typeface="Palatino Linotype"/>
                <a:cs typeface="Palatino Linotype"/>
              </a:rPr>
              <a:t>	</a:t>
            </a:r>
            <a:r>
              <a:rPr sz="1900" spc="-5" dirty="0">
                <a:latin typeface="Palatino Linotype"/>
                <a:cs typeface="Palatino Linotype"/>
              </a:rPr>
              <a:t>shows</a:t>
            </a:r>
            <a:r>
              <a:rPr sz="1900" dirty="0">
                <a:latin typeface="Palatino Linotype"/>
                <a:cs typeface="Palatino Linotype"/>
              </a:rPr>
              <a:t>	</a:t>
            </a:r>
            <a:r>
              <a:rPr sz="1900" spc="-20" dirty="0">
                <a:latin typeface="Palatino Linotype"/>
                <a:cs typeface="Palatino Linotype"/>
              </a:rPr>
              <a:t>h</a:t>
            </a:r>
            <a:r>
              <a:rPr sz="1900" spc="-5" dirty="0">
                <a:latin typeface="Palatino Linotype"/>
                <a:cs typeface="Palatino Linotype"/>
              </a:rPr>
              <a:t>igh  photosynthetic</a:t>
            </a:r>
            <a:endParaRPr sz="1900">
              <a:latin typeface="Palatino Linotype"/>
              <a:cs typeface="Palatino Linotype"/>
            </a:endParaRPr>
          </a:p>
          <a:p>
            <a:pPr marL="892175" lvl="1" indent="-422909">
              <a:lnSpc>
                <a:spcPct val="100000"/>
              </a:lnSpc>
              <a:spcBef>
                <a:spcPts val="600"/>
              </a:spcBef>
              <a:buAutoNum type="romanLcParenBoth"/>
              <a:tabLst>
                <a:tab pos="892810" algn="l"/>
              </a:tabLst>
            </a:pPr>
            <a:r>
              <a:rPr sz="1900" spc="-10" dirty="0">
                <a:latin typeface="Palatino Linotype"/>
                <a:cs typeface="Palatino Linotype"/>
              </a:rPr>
              <a:t>Bathyal </a:t>
            </a:r>
            <a:r>
              <a:rPr sz="1900" spc="-5" dirty="0">
                <a:latin typeface="Palatino Linotype"/>
                <a:cs typeface="Palatino Linotype"/>
              </a:rPr>
              <a:t>zone: It </a:t>
            </a:r>
            <a:r>
              <a:rPr sz="1900" spc="-10" dirty="0">
                <a:latin typeface="Palatino Linotype"/>
                <a:cs typeface="Palatino Linotype"/>
              </a:rPr>
              <a:t>receives </a:t>
            </a:r>
            <a:r>
              <a:rPr sz="1900" spc="-5" dirty="0">
                <a:latin typeface="Palatino Linotype"/>
                <a:cs typeface="Palatino Linotype"/>
              </a:rPr>
              <a:t>dim light and is usually </a:t>
            </a:r>
            <a:r>
              <a:rPr sz="1900" spc="-10" dirty="0">
                <a:latin typeface="Palatino Linotype"/>
                <a:cs typeface="Palatino Linotype"/>
              </a:rPr>
              <a:t>geologically</a:t>
            </a:r>
            <a:r>
              <a:rPr sz="1900" spc="185" dirty="0">
                <a:latin typeface="Palatino Linotype"/>
                <a:cs typeface="Palatino Linotype"/>
              </a:rPr>
              <a:t> </a:t>
            </a:r>
            <a:r>
              <a:rPr sz="1900" spc="-10" dirty="0">
                <a:latin typeface="Palatino Linotype"/>
                <a:cs typeface="Palatino Linotype"/>
              </a:rPr>
              <a:t>active.</a:t>
            </a:r>
            <a:endParaRPr sz="1900">
              <a:latin typeface="Palatino Linotype"/>
              <a:cs typeface="Palatino Linotype"/>
            </a:endParaRPr>
          </a:p>
          <a:p>
            <a:pPr marL="953135" lvl="1" indent="-483870">
              <a:lnSpc>
                <a:spcPct val="100000"/>
              </a:lnSpc>
              <a:spcBef>
                <a:spcPts val="600"/>
              </a:spcBef>
              <a:buAutoNum type="romanLcParenBoth"/>
              <a:tabLst>
                <a:tab pos="953769" algn="l"/>
              </a:tabLst>
            </a:pPr>
            <a:r>
              <a:rPr sz="1900" spc="-5" dirty="0">
                <a:latin typeface="Palatino Linotype"/>
                <a:cs typeface="Palatino Linotype"/>
              </a:rPr>
              <a:t>Abyssal zone: It is the dark zone and is </a:t>
            </a:r>
            <a:r>
              <a:rPr sz="1900" spc="-15" dirty="0">
                <a:latin typeface="Palatino Linotype"/>
                <a:cs typeface="Palatino Linotype"/>
              </a:rPr>
              <a:t>very </a:t>
            </a:r>
            <a:r>
              <a:rPr sz="1900" spc="-5" dirty="0">
                <a:latin typeface="Palatino Linotype"/>
                <a:cs typeface="Palatino Linotype"/>
              </a:rPr>
              <a:t>deep (2000 </a:t>
            </a:r>
            <a:r>
              <a:rPr sz="1900" dirty="0">
                <a:latin typeface="Palatino Linotype"/>
                <a:cs typeface="Palatino Linotype"/>
              </a:rPr>
              <a:t>to</a:t>
            </a:r>
            <a:r>
              <a:rPr sz="1900" spc="160" dirty="0">
                <a:latin typeface="Palatino Linotype"/>
                <a:cs typeface="Palatino Linotype"/>
              </a:rPr>
              <a:t> </a:t>
            </a:r>
            <a:r>
              <a:rPr sz="1900" spc="-5" dirty="0">
                <a:latin typeface="Palatino Linotype"/>
                <a:cs typeface="Palatino Linotype"/>
              </a:rPr>
              <a:t>metres).</a:t>
            </a:r>
            <a:endParaRPr sz="1900">
              <a:latin typeface="Palatino Linotype"/>
              <a:cs typeface="Palatino Linotype"/>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47242"/>
            <a:ext cx="8610600" cy="67833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366369"/>
            <a:ext cx="7449820" cy="2769870"/>
          </a:xfrm>
          <a:prstGeom prst="rect">
            <a:avLst/>
          </a:prstGeom>
        </p:spPr>
        <p:txBody>
          <a:bodyPr vert="horz" wrap="square" lIns="0" tIns="165100" rIns="0" bIns="0" rtlCol="0">
            <a:spAutoFit/>
          </a:bodyPr>
          <a:lstStyle/>
          <a:p>
            <a:pPr marL="469900">
              <a:lnSpc>
                <a:spcPct val="100000"/>
              </a:lnSpc>
              <a:spcBef>
                <a:spcPts val="1300"/>
              </a:spcBef>
            </a:pPr>
            <a:r>
              <a:rPr sz="2000" b="1" spc="-5" dirty="0">
                <a:latin typeface="Palatino Linotype"/>
                <a:cs typeface="Palatino Linotype"/>
              </a:rPr>
              <a:t>Characteristics of </a:t>
            </a:r>
            <a:r>
              <a:rPr sz="2000" b="1" dirty="0">
                <a:latin typeface="Palatino Linotype"/>
                <a:cs typeface="Palatino Linotype"/>
              </a:rPr>
              <a:t>Ocean</a:t>
            </a:r>
            <a:r>
              <a:rPr sz="2000" b="1" spc="-60"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469900" indent="-457834">
              <a:lnSpc>
                <a:spcPct val="100000"/>
              </a:lnSpc>
              <a:spcBef>
                <a:spcPts val="1205"/>
              </a:spcBef>
              <a:buAutoNum type="arabicPeriod"/>
              <a:tabLst>
                <a:tab pos="469900" algn="l"/>
                <a:tab pos="470534" algn="l"/>
              </a:tabLst>
            </a:pPr>
            <a:r>
              <a:rPr sz="2000" dirty="0">
                <a:latin typeface="Palatino Linotype"/>
                <a:cs typeface="Palatino Linotype"/>
              </a:rPr>
              <a:t>It occupies a large surface area with saline</a:t>
            </a:r>
            <a:r>
              <a:rPr sz="2000" spc="-125" dirty="0">
                <a:latin typeface="Palatino Linotype"/>
                <a:cs typeface="Palatino Linotype"/>
              </a:rPr>
              <a:t> </a:t>
            </a:r>
            <a:r>
              <a:rPr sz="2000" spc="-30" dirty="0">
                <a:latin typeface="Palatino Linotype"/>
                <a:cs typeface="Palatino Linotype"/>
              </a:rPr>
              <a:t>water.</a:t>
            </a:r>
            <a:endParaRPr sz="2000">
              <a:latin typeface="Palatino Linotype"/>
              <a:cs typeface="Palatino Linotype"/>
            </a:endParaRPr>
          </a:p>
          <a:p>
            <a:pPr marL="12700" marR="5080">
              <a:lnSpc>
                <a:spcPct val="150000"/>
              </a:lnSpc>
              <a:buAutoNum type="arabicPeriod"/>
              <a:tabLst>
                <a:tab pos="469900" algn="l"/>
                <a:tab pos="470534" algn="l"/>
              </a:tabLst>
            </a:pPr>
            <a:r>
              <a:rPr sz="2000" dirty="0">
                <a:latin typeface="Palatino Linotype"/>
                <a:cs typeface="Palatino Linotype"/>
              </a:rPr>
              <a:t>Since ship, </a:t>
            </a:r>
            <a:r>
              <a:rPr sz="2000" spc="-5" dirty="0">
                <a:latin typeface="Palatino Linotype"/>
                <a:cs typeface="Palatino Linotype"/>
              </a:rPr>
              <a:t>submarines </a:t>
            </a:r>
            <a:r>
              <a:rPr sz="2000" dirty="0">
                <a:latin typeface="Palatino Linotype"/>
                <a:cs typeface="Palatino Linotype"/>
              </a:rPr>
              <a:t>can sail </a:t>
            </a:r>
            <a:r>
              <a:rPr sz="2000" spc="-5" dirty="0">
                <a:latin typeface="Palatino Linotype"/>
                <a:cs typeface="Palatino Linotype"/>
              </a:rPr>
              <a:t>in </a:t>
            </a:r>
            <a:r>
              <a:rPr sz="2000" dirty="0">
                <a:latin typeface="Palatino Linotype"/>
                <a:cs typeface="Palatino Linotype"/>
              </a:rPr>
              <a:t>ocean, commercial activities  may </a:t>
            </a:r>
            <a:r>
              <a:rPr sz="2000" spc="-5" dirty="0">
                <a:latin typeface="Palatino Linotype"/>
                <a:cs typeface="Palatino Linotype"/>
              </a:rPr>
              <a:t>be </a:t>
            </a:r>
            <a:r>
              <a:rPr sz="2000" dirty="0">
                <a:latin typeface="Palatino Linotype"/>
                <a:cs typeface="Palatino Linotype"/>
              </a:rPr>
              <a:t>earned</a:t>
            </a:r>
            <a:r>
              <a:rPr sz="2000" spc="-15" dirty="0">
                <a:latin typeface="Palatino Linotype"/>
                <a:cs typeface="Palatino Linotype"/>
              </a:rPr>
              <a:t> </a:t>
            </a:r>
            <a:r>
              <a:rPr sz="2000" dirty="0">
                <a:latin typeface="Palatino Linotype"/>
                <a:cs typeface="Palatino Linotype"/>
              </a:rPr>
              <a:t>out.</a:t>
            </a:r>
            <a:endParaRPr sz="2000">
              <a:latin typeface="Palatino Linotype"/>
              <a:cs typeface="Palatino Linotype"/>
            </a:endParaRPr>
          </a:p>
          <a:p>
            <a:pPr marL="469900" indent="-457834">
              <a:lnSpc>
                <a:spcPct val="100000"/>
              </a:lnSpc>
              <a:spcBef>
                <a:spcPts val="1200"/>
              </a:spcBef>
              <a:buAutoNum type="arabicPeriod"/>
              <a:tabLst>
                <a:tab pos="469900" algn="l"/>
                <a:tab pos="470534" algn="l"/>
              </a:tabLst>
            </a:pPr>
            <a:r>
              <a:rPr sz="2000" dirty="0">
                <a:latin typeface="Palatino Linotype"/>
                <a:cs typeface="Palatino Linotype"/>
              </a:rPr>
              <a:t>It is rich </a:t>
            </a:r>
            <a:r>
              <a:rPr sz="2000" spc="-5" dirty="0">
                <a:latin typeface="Palatino Linotype"/>
                <a:cs typeface="Palatino Linotype"/>
              </a:rPr>
              <a:t>in</a:t>
            </a:r>
            <a:r>
              <a:rPr sz="2000" spc="-30" dirty="0">
                <a:latin typeface="Palatino Linotype"/>
                <a:cs typeface="Palatino Linotype"/>
              </a:rPr>
              <a:t> </a:t>
            </a:r>
            <a:r>
              <a:rPr sz="2000" spc="-25" dirty="0">
                <a:latin typeface="Palatino Linotype"/>
                <a:cs typeface="Palatino Linotype"/>
              </a:rPr>
              <a:t>biodiversity.</a:t>
            </a:r>
            <a:endParaRPr sz="2000">
              <a:latin typeface="Palatino Linotype"/>
              <a:cs typeface="Palatino Linotype"/>
            </a:endParaRPr>
          </a:p>
          <a:p>
            <a:pPr marL="469900" indent="-457834">
              <a:lnSpc>
                <a:spcPct val="100000"/>
              </a:lnSpc>
              <a:spcBef>
                <a:spcPts val="1200"/>
              </a:spcBef>
              <a:buAutoNum type="arabicPeriod"/>
              <a:tabLst>
                <a:tab pos="469900" algn="l"/>
                <a:tab pos="470534" algn="l"/>
              </a:tabLst>
            </a:pPr>
            <a:r>
              <a:rPr sz="2000" dirty="0">
                <a:latin typeface="Palatino Linotype"/>
                <a:cs typeface="Palatino Linotype"/>
              </a:rPr>
              <a:t>It </a:t>
            </a:r>
            <a:r>
              <a:rPr sz="2000" spc="-5" dirty="0">
                <a:latin typeface="Palatino Linotype"/>
                <a:cs typeface="Palatino Linotype"/>
              </a:rPr>
              <a:t>moderates the-</a:t>
            </a:r>
            <a:r>
              <a:rPr sz="2000" spc="-30" dirty="0">
                <a:latin typeface="Palatino Linotype"/>
                <a:cs typeface="Palatino Linotype"/>
              </a:rPr>
              <a:t> </a:t>
            </a:r>
            <a:r>
              <a:rPr sz="2000" spc="-5" dirty="0">
                <a:latin typeface="Palatino Linotype"/>
                <a:cs typeface="Palatino Linotype"/>
              </a:rPr>
              <a:t>temperature</a:t>
            </a:r>
            <a:endParaRPr sz="2000">
              <a:latin typeface="Palatino Linotype"/>
              <a:cs typeface="Palatino Linotype"/>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506349"/>
            <a:ext cx="7846059" cy="4446905"/>
          </a:xfrm>
          <a:prstGeom prst="rect">
            <a:avLst/>
          </a:prstGeom>
        </p:spPr>
        <p:txBody>
          <a:bodyPr vert="horz" wrap="square" lIns="0" tIns="13335" rIns="0" bIns="0" rtlCol="0">
            <a:spAutoFit/>
          </a:bodyPr>
          <a:lstStyle/>
          <a:p>
            <a:pPr marL="241300">
              <a:lnSpc>
                <a:spcPct val="100000"/>
              </a:lnSpc>
              <a:spcBef>
                <a:spcPts val="105"/>
              </a:spcBef>
            </a:pPr>
            <a:r>
              <a:rPr sz="2000" b="1" dirty="0">
                <a:latin typeface="Palatino Linotype"/>
                <a:cs typeface="Palatino Linotype"/>
              </a:rPr>
              <a:t>Structure and </a:t>
            </a:r>
            <a:r>
              <a:rPr sz="2000" b="1" spc="-5" dirty="0">
                <a:latin typeface="Palatino Linotype"/>
                <a:cs typeface="Palatino Linotype"/>
              </a:rPr>
              <a:t>function</a:t>
            </a:r>
            <a:r>
              <a:rPr sz="2000" b="1" spc="-50"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a:lnSpc>
                <a:spcPct val="100000"/>
              </a:lnSpc>
            </a:pPr>
            <a:endParaRPr sz="2000">
              <a:latin typeface="Times New Roman"/>
              <a:cs typeface="Times New Roman"/>
            </a:endParaRPr>
          </a:p>
          <a:p>
            <a:pPr marL="241300" marR="5034915">
              <a:lnSpc>
                <a:spcPct val="150100"/>
              </a:lnSpc>
              <a:spcBef>
                <a:spcPts val="1295"/>
              </a:spcBef>
              <a:buAutoNum type="romanUcPeriod"/>
              <a:tabLst>
                <a:tab pos="467995" algn="l"/>
              </a:tabLst>
            </a:pPr>
            <a:r>
              <a:rPr sz="2000" b="1" dirty="0">
                <a:latin typeface="Palatino Linotype"/>
                <a:cs typeface="Palatino Linotype"/>
              </a:rPr>
              <a:t>Abiotic</a:t>
            </a:r>
            <a:r>
              <a:rPr sz="2000" b="1" spc="-100" dirty="0">
                <a:latin typeface="Palatino Linotype"/>
                <a:cs typeface="Palatino Linotype"/>
              </a:rPr>
              <a:t> </a:t>
            </a:r>
            <a:r>
              <a:rPr sz="2000" b="1" dirty="0">
                <a:latin typeface="Palatino Linotype"/>
                <a:cs typeface="Palatino Linotype"/>
              </a:rPr>
              <a:t>components  </a:t>
            </a:r>
            <a:r>
              <a:rPr sz="2000" b="1" spc="-5" dirty="0">
                <a:latin typeface="Palatino Linotype"/>
                <a:cs typeface="Palatino Linotype"/>
              </a:rPr>
              <a:t>Examples</a:t>
            </a:r>
            <a:endParaRPr sz="2000">
              <a:latin typeface="Palatino Linotype"/>
              <a:cs typeface="Palatino Linotype"/>
            </a:endParaRPr>
          </a:p>
          <a:p>
            <a:pPr marL="927100">
              <a:lnSpc>
                <a:spcPct val="100000"/>
              </a:lnSpc>
              <a:spcBef>
                <a:spcPts val="1200"/>
              </a:spcBef>
            </a:pPr>
            <a:r>
              <a:rPr sz="2000" spc="-15" dirty="0">
                <a:latin typeface="Palatino Linotype"/>
                <a:cs typeface="Palatino Linotype"/>
              </a:rPr>
              <a:t>Temperature, </a:t>
            </a:r>
            <a:r>
              <a:rPr sz="2000" spc="-5" dirty="0">
                <a:latin typeface="Palatino Linotype"/>
                <a:cs typeface="Palatino Linotype"/>
              </a:rPr>
              <a:t>light, </a:t>
            </a:r>
            <a:r>
              <a:rPr sz="2000" dirty="0">
                <a:latin typeface="Palatino Linotype"/>
                <a:cs typeface="Palatino Linotype"/>
              </a:rPr>
              <a:t>NaCl, </a:t>
            </a:r>
            <a:r>
              <a:rPr sz="2000" spc="-5" dirty="0">
                <a:latin typeface="Palatino Linotype"/>
                <a:cs typeface="Palatino Linotype"/>
              </a:rPr>
              <a:t>K, </a:t>
            </a:r>
            <a:r>
              <a:rPr sz="2000" dirty="0">
                <a:latin typeface="Palatino Linotype"/>
                <a:cs typeface="Palatino Linotype"/>
              </a:rPr>
              <a:t>Ca, and Mg Salts</a:t>
            </a:r>
            <a:r>
              <a:rPr sz="2000" spc="-75" dirty="0">
                <a:latin typeface="Palatino Linotype"/>
                <a:cs typeface="Palatino Linotype"/>
              </a:rPr>
              <a:t> </a:t>
            </a:r>
            <a:r>
              <a:rPr sz="2000" dirty="0">
                <a:latin typeface="Palatino Linotype"/>
                <a:cs typeface="Palatino Linotype"/>
              </a:rPr>
              <a:t>alkalinity</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25"/>
              </a:spcBef>
            </a:pPr>
            <a:endParaRPr sz="2150">
              <a:latin typeface="Times New Roman"/>
              <a:cs typeface="Times New Roman"/>
            </a:endParaRPr>
          </a:p>
          <a:p>
            <a:pPr marL="563880" indent="-323215">
              <a:lnSpc>
                <a:spcPct val="100000"/>
              </a:lnSpc>
              <a:spcBef>
                <a:spcPts val="5"/>
              </a:spcBef>
              <a:buAutoNum type="romanUcPeriod" startAt="2"/>
              <a:tabLst>
                <a:tab pos="564515" algn="l"/>
              </a:tabLst>
            </a:pPr>
            <a:r>
              <a:rPr sz="2000" b="1" dirty="0">
                <a:latin typeface="Palatino Linotype"/>
                <a:cs typeface="Palatino Linotype"/>
              </a:rPr>
              <a:t>Biotic</a:t>
            </a:r>
            <a:r>
              <a:rPr sz="2000" b="1" spc="-25" dirty="0">
                <a:latin typeface="Palatino Linotype"/>
                <a:cs typeface="Palatino Linotype"/>
              </a:rPr>
              <a:t> </a:t>
            </a:r>
            <a:r>
              <a:rPr sz="2000" b="1" dirty="0">
                <a:latin typeface="Palatino Linotype"/>
                <a:cs typeface="Palatino Linotype"/>
              </a:rPr>
              <a:t>components</a:t>
            </a:r>
            <a:endParaRPr sz="2000">
              <a:latin typeface="Palatino Linotype"/>
              <a:cs typeface="Palatino Linotype"/>
            </a:endParaRPr>
          </a:p>
          <a:p>
            <a:pPr marL="241300">
              <a:lnSpc>
                <a:spcPct val="100000"/>
              </a:lnSpc>
              <a:spcBef>
                <a:spcPts val="1200"/>
              </a:spcBef>
            </a:pPr>
            <a:r>
              <a:rPr sz="2000" b="1" dirty="0">
                <a:latin typeface="Palatino Linotype"/>
                <a:cs typeface="Palatino Linotype"/>
              </a:rPr>
              <a:t>1. </a:t>
            </a:r>
            <a:r>
              <a:rPr sz="2000" b="1" spc="-5" dirty="0">
                <a:latin typeface="Palatino Linotype"/>
                <a:cs typeface="Palatino Linotype"/>
              </a:rPr>
              <a:t>Producers</a:t>
            </a:r>
            <a:r>
              <a:rPr sz="2000" b="1" spc="-35" dirty="0">
                <a:latin typeface="Palatino Linotype"/>
                <a:cs typeface="Palatino Linotype"/>
              </a:rPr>
              <a:t> </a:t>
            </a:r>
            <a:r>
              <a:rPr sz="2000" b="1" dirty="0">
                <a:latin typeface="Palatino Linotype"/>
                <a:cs typeface="Palatino Linotype"/>
              </a:rPr>
              <a:t>:</a:t>
            </a:r>
            <a:endParaRPr sz="2000">
              <a:latin typeface="Palatino Linotype"/>
              <a:cs typeface="Palatino Linotype"/>
            </a:endParaRPr>
          </a:p>
          <a:p>
            <a:pPr marL="927100">
              <a:lnSpc>
                <a:spcPct val="100000"/>
              </a:lnSpc>
              <a:spcBef>
                <a:spcPts val="1200"/>
              </a:spcBef>
            </a:pPr>
            <a:r>
              <a:rPr sz="2000" spc="-5" dirty="0">
                <a:latin typeface="Palatino Linotype"/>
                <a:cs typeface="Palatino Linotype"/>
              </a:rPr>
              <a:t>Phytoplanktons </a:t>
            </a:r>
            <a:r>
              <a:rPr sz="2000" dirty="0">
                <a:latin typeface="Palatino Linotype"/>
                <a:cs typeface="Palatino Linotype"/>
              </a:rPr>
              <a:t>(diatoms, unicellular algae, </a:t>
            </a:r>
            <a:r>
              <a:rPr sz="2000" spc="-5" dirty="0">
                <a:latin typeface="Palatino Linotype"/>
                <a:cs typeface="Palatino Linotype"/>
              </a:rPr>
              <a:t>etc., </a:t>
            </a:r>
            <a:r>
              <a:rPr sz="2000" dirty="0">
                <a:latin typeface="Palatino Linotype"/>
                <a:cs typeface="Palatino Linotype"/>
              </a:rPr>
              <a:t>) and</a:t>
            </a:r>
            <a:r>
              <a:rPr sz="2000" spc="-85" dirty="0">
                <a:latin typeface="Palatino Linotype"/>
                <a:cs typeface="Palatino Linotype"/>
              </a:rPr>
              <a:t> </a:t>
            </a:r>
            <a:r>
              <a:rPr sz="2000" spc="-5" dirty="0">
                <a:latin typeface="Palatino Linotype"/>
                <a:cs typeface="Palatino Linotype"/>
              </a:rPr>
              <a:t>marine</a:t>
            </a:r>
            <a:endParaRPr sz="2000">
              <a:latin typeface="Palatino Linotype"/>
              <a:cs typeface="Palatino Linotype"/>
            </a:endParaRPr>
          </a:p>
          <a:p>
            <a:pPr marL="12700">
              <a:lnSpc>
                <a:spcPct val="100000"/>
              </a:lnSpc>
              <a:spcBef>
                <a:spcPts val="1200"/>
              </a:spcBef>
            </a:pPr>
            <a:r>
              <a:rPr sz="2000" spc="-5" dirty="0">
                <a:latin typeface="Palatino Linotype"/>
                <a:cs typeface="Palatino Linotype"/>
              </a:rPr>
              <a:t>plants </a:t>
            </a:r>
            <a:r>
              <a:rPr sz="2000" dirty="0">
                <a:latin typeface="Palatino Linotype"/>
                <a:cs typeface="Palatino Linotype"/>
              </a:rPr>
              <a:t>(sea </a:t>
            </a:r>
            <a:r>
              <a:rPr sz="2000" spc="-5" dirty="0">
                <a:latin typeface="Palatino Linotype"/>
                <a:cs typeface="Palatino Linotype"/>
              </a:rPr>
              <a:t>weeds, </a:t>
            </a:r>
            <a:r>
              <a:rPr sz="2000" dirty="0">
                <a:latin typeface="Palatino Linotype"/>
                <a:cs typeface="Palatino Linotype"/>
              </a:rPr>
              <a:t>chlorophycela,</a:t>
            </a:r>
            <a:r>
              <a:rPr sz="2000" spc="-40" dirty="0">
                <a:latin typeface="Palatino Linotype"/>
                <a:cs typeface="Palatino Linotype"/>
              </a:rPr>
              <a:t> </a:t>
            </a:r>
            <a:r>
              <a:rPr sz="2000" spc="-5" dirty="0">
                <a:latin typeface="Palatino Linotype"/>
                <a:cs typeface="Palatino Linotype"/>
              </a:rPr>
              <a:t>phaeophyceae).</a:t>
            </a:r>
            <a:endParaRPr sz="2000">
              <a:latin typeface="Palatino Linotype"/>
              <a:cs typeface="Palatino Linotype"/>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530939"/>
            <a:ext cx="7982584" cy="5512435"/>
          </a:xfrm>
          <a:prstGeom prst="rect">
            <a:avLst/>
          </a:prstGeom>
        </p:spPr>
        <p:txBody>
          <a:bodyPr vert="horz" wrap="square" lIns="0" tIns="164465" rIns="0" bIns="0" rtlCol="0">
            <a:spAutoFit/>
          </a:bodyPr>
          <a:lstStyle/>
          <a:p>
            <a:pPr marL="241300">
              <a:lnSpc>
                <a:spcPct val="100000"/>
              </a:lnSpc>
              <a:spcBef>
                <a:spcPts val="1295"/>
              </a:spcBef>
            </a:pPr>
            <a:r>
              <a:rPr sz="2000" b="1" dirty="0">
                <a:latin typeface="Palatino Linotype"/>
                <a:cs typeface="Palatino Linotype"/>
              </a:rPr>
              <a:t>2.</a:t>
            </a:r>
            <a:r>
              <a:rPr sz="2000" b="1" spc="-10" dirty="0">
                <a:latin typeface="Palatino Linotype"/>
                <a:cs typeface="Palatino Linotype"/>
              </a:rPr>
              <a:t> </a:t>
            </a:r>
            <a:r>
              <a:rPr sz="2000" b="1" spc="-5" dirty="0">
                <a:latin typeface="Palatino Linotype"/>
                <a:cs typeface="Palatino Linotype"/>
              </a:rPr>
              <a:t>Consumers</a:t>
            </a:r>
            <a:endParaRPr sz="2000">
              <a:latin typeface="Palatino Linotype"/>
              <a:cs typeface="Palatino Linotype"/>
            </a:endParaRPr>
          </a:p>
          <a:p>
            <a:pPr marL="927100">
              <a:lnSpc>
                <a:spcPct val="100000"/>
              </a:lnSpc>
              <a:spcBef>
                <a:spcPts val="1200"/>
              </a:spcBef>
            </a:pPr>
            <a:r>
              <a:rPr sz="2000" dirty="0">
                <a:latin typeface="Palatino Linotype"/>
                <a:cs typeface="Palatino Linotype"/>
              </a:rPr>
              <a:t>These are </a:t>
            </a:r>
            <a:r>
              <a:rPr sz="2000" spc="-5" dirty="0">
                <a:latin typeface="Palatino Linotype"/>
                <a:cs typeface="Palatino Linotype"/>
              </a:rPr>
              <a:t>heterotrophic </a:t>
            </a:r>
            <a:r>
              <a:rPr sz="2000" dirty="0">
                <a:latin typeface="Palatino Linotype"/>
                <a:cs typeface="Palatino Linotype"/>
              </a:rPr>
              <a:t>macro </a:t>
            </a:r>
            <a:r>
              <a:rPr sz="2000" spc="-5" dirty="0">
                <a:latin typeface="Palatino Linotype"/>
                <a:cs typeface="Palatino Linotype"/>
              </a:rPr>
              <a:t>consumers. </a:t>
            </a:r>
            <a:r>
              <a:rPr sz="2000" dirty="0">
                <a:latin typeface="Palatino Linotype"/>
                <a:cs typeface="Palatino Linotype"/>
              </a:rPr>
              <a:t>They depend</a:t>
            </a:r>
            <a:r>
              <a:rPr sz="2000" spc="-80" dirty="0">
                <a:latin typeface="Palatino Linotype"/>
                <a:cs typeface="Palatino Linotype"/>
              </a:rPr>
              <a:t> </a:t>
            </a:r>
            <a:r>
              <a:rPr sz="2000" dirty="0">
                <a:latin typeface="Palatino Linotype"/>
                <a:cs typeface="Palatino Linotype"/>
              </a:rPr>
              <a:t>on</a:t>
            </a:r>
            <a:endParaRPr sz="2000">
              <a:latin typeface="Palatino Linotype"/>
              <a:cs typeface="Palatino Linotype"/>
            </a:endParaRPr>
          </a:p>
          <a:p>
            <a:pPr marL="12700">
              <a:lnSpc>
                <a:spcPct val="100000"/>
              </a:lnSpc>
              <a:spcBef>
                <a:spcPts val="1200"/>
              </a:spcBef>
            </a:pPr>
            <a:r>
              <a:rPr sz="2000" spc="-5" dirty="0">
                <a:latin typeface="Palatino Linotype"/>
                <a:cs typeface="Palatino Linotype"/>
              </a:rPr>
              <a:t>producers </a:t>
            </a:r>
            <a:r>
              <a:rPr sz="2000" dirty="0">
                <a:latin typeface="Palatino Linotype"/>
                <a:cs typeface="Palatino Linotype"/>
              </a:rPr>
              <a:t>for </a:t>
            </a:r>
            <a:r>
              <a:rPr sz="2000" spc="-5" dirty="0">
                <a:latin typeface="Palatino Linotype"/>
                <a:cs typeface="Palatino Linotype"/>
              </a:rPr>
              <a:t>their</a:t>
            </a:r>
            <a:r>
              <a:rPr sz="2000" spc="-35" dirty="0">
                <a:latin typeface="Palatino Linotype"/>
                <a:cs typeface="Palatino Linotype"/>
              </a:rPr>
              <a:t> </a:t>
            </a:r>
            <a:r>
              <a:rPr sz="2000" spc="-5" dirty="0">
                <a:latin typeface="Palatino Linotype"/>
                <a:cs typeface="Palatino Linotype"/>
              </a:rPr>
              <a:t>nutrition.</a:t>
            </a:r>
            <a:endParaRPr sz="2000">
              <a:latin typeface="Palatino Linotype"/>
              <a:cs typeface="Palatino Linotype"/>
            </a:endParaRPr>
          </a:p>
          <a:p>
            <a:pPr marL="241300" indent="-228600">
              <a:lnSpc>
                <a:spcPct val="100000"/>
              </a:lnSpc>
              <a:spcBef>
                <a:spcPts val="1200"/>
              </a:spcBef>
              <a:buFont typeface="Arial"/>
              <a:buChar char="•"/>
              <a:tabLst>
                <a:tab pos="240665" algn="l"/>
                <a:tab pos="241300" algn="l"/>
              </a:tabLst>
            </a:pPr>
            <a:r>
              <a:rPr sz="2000" dirty="0">
                <a:latin typeface="Palatino Linotype"/>
                <a:cs typeface="Palatino Linotype"/>
              </a:rPr>
              <a:t>Primary consumers </a:t>
            </a:r>
            <a:r>
              <a:rPr sz="2000" spc="-5" dirty="0">
                <a:latin typeface="Palatino Linotype"/>
                <a:cs typeface="Palatino Linotype"/>
              </a:rPr>
              <a:t>(herbivores) </a:t>
            </a:r>
            <a:r>
              <a:rPr sz="2000" dirty="0">
                <a:latin typeface="Palatino Linotype"/>
                <a:cs typeface="Palatino Linotype"/>
              </a:rPr>
              <a:t>:They feed on</a:t>
            </a:r>
            <a:r>
              <a:rPr sz="2000" spc="-75" dirty="0">
                <a:latin typeface="Palatino Linotype"/>
                <a:cs typeface="Palatino Linotype"/>
              </a:rPr>
              <a:t> </a:t>
            </a:r>
            <a:r>
              <a:rPr sz="2000" spc="-5" dirty="0">
                <a:latin typeface="Palatino Linotype"/>
                <a:cs typeface="Palatino Linotype"/>
              </a:rPr>
              <a:t>producers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dirty="0">
                <a:latin typeface="Palatino Linotype"/>
                <a:cs typeface="Palatino Linotype"/>
              </a:rPr>
              <a:t>Crustaceans, moiluscs,</a:t>
            </a:r>
            <a:r>
              <a:rPr sz="2000" spc="-95" dirty="0">
                <a:latin typeface="Palatino Linotype"/>
                <a:cs typeface="Palatino Linotype"/>
              </a:rPr>
              <a:t> </a:t>
            </a:r>
            <a:r>
              <a:rPr sz="2000" dirty="0">
                <a:latin typeface="Palatino Linotype"/>
                <a:cs typeface="Palatino Linotype"/>
              </a:rPr>
              <a:t>fish</a:t>
            </a:r>
            <a:endParaRPr sz="2000">
              <a:latin typeface="Palatino Linotype"/>
              <a:cs typeface="Palatino Linotype"/>
            </a:endParaRPr>
          </a:p>
          <a:p>
            <a:pPr marL="241300" indent="-228600">
              <a:lnSpc>
                <a:spcPct val="100000"/>
              </a:lnSpc>
              <a:spcBef>
                <a:spcPts val="1205"/>
              </a:spcBef>
              <a:buFont typeface="Arial"/>
              <a:buChar char="•"/>
              <a:tabLst>
                <a:tab pos="240665" algn="l"/>
                <a:tab pos="241300" algn="l"/>
              </a:tabLst>
            </a:pPr>
            <a:r>
              <a:rPr sz="2000" dirty="0">
                <a:latin typeface="Palatino Linotype"/>
                <a:cs typeface="Palatino Linotype"/>
              </a:rPr>
              <a:t>Secondary consumers </a:t>
            </a:r>
            <a:r>
              <a:rPr sz="2000" spc="-5" dirty="0">
                <a:latin typeface="Palatino Linotype"/>
                <a:cs typeface="Palatino Linotype"/>
              </a:rPr>
              <a:t>(carnivores) </a:t>
            </a:r>
            <a:r>
              <a:rPr sz="2000" dirty="0">
                <a:latin typeface="Palatino Linotype"/>
                <a:cs typeface="Palatino Linotype"/>
              </a:rPr>
              <a:t>: </a:t>
            </a:r>
            <a:r>
              <a:rPr sz="2000" spc="-5" dirty="0">
                <a:latin typeface="Palatino Linotype"/>
                <a:cs typeface="Palatino Linotype"/>
              </a:rPr>
              <a:t>They </a:t>
            </a:r>
            <a:r>
              <a:rPr sz="2000" dirty="0">
                <a:latin typeface="Palatino Linotype"/>
                <a:cs typeface="Palatino Linotype"/>
              </a:rPr>
              <a:t>feed on</a:t>
            </a:r>
            <a:r>
              <a:rPr sz="2000" spc="-90" dirty="0">
                <a:latin typeface="Palatino Linotype"/>
                <a:cs typeface="Palatino Linotype"/>
              </a:rPr>
              <a:t> </a:t>
            </a:r>
            <a:r>
              <a:rPr sz="2000" spc="-5" dirty="0">
                <a:latin typeface="Palatino Linotype"/>
                <a:cs typeface="Palatino Linotype"/>
              </a:rPr>
              <a:t>herbivores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dirty="0">
                <a:latin typeface="Palatino Linotype"/>
                <a:cs typeface="Palatino Linotype"/>
              </a:rPr>
              <a:t>Herring sahd, mackerel,</a:t>
            </a:r>
            <a:r>
              <a:rPr sz="2000" spc="-90" dirty="0">
                <a:latin typeface="Palatino Linotype"/>
                <a:cs typeface="Palatino Linotype"/>
              </a:rPr>
              <a:t> </a:t>
            </a:r>
            <a:r>
              <a:rPr sz="2000" spc="-5" dirty="0">
                <a:latin typeface="Palatino Linotype"/>
                <a:cs typeface="Palatino Linotype"/>
              </a:rPr>
              <a:t>etc.,</a:t>
            </a:r>
            <a:endParaRPr sz="2000">
              <a:latin typeface="Palatino Linotype"/>
              <a:cs typeface="Palatino Linotype"/>
            </a:endParaRPr>
          </a:p>
          <a:p>
            <a:pPr marL="241300" indent="-228600">
              <a:lnSpc>
                <a:spcPct val="100000"/>
              </a:lnSpc>
              <a:spcBef>
                <a:spcPts val="1200"/>
              </a:spcBef>
              <a:buFont typeface="Arial"/>
              <a:buChar char="•"/>
              <a:tabLst>
                <a:tab pos="240665" algn="l"/>
                <a:tab pos="241300" algn="l"/>
              </a:tabLst>
            </a:pPr>
            <a:r>
              <a:rPr sz="2000" spc="-20" dirty="0">
                <a:latin typeface="Palatino Linotype"/>
                <a:cs typeface="Palatino Linotype"/>
              </a:rPr>
              <a:t>Tertiary </a:t>
            </a:r>
            <a:r>
              <a:rPr sz="2000" dirty="0">
                <a:latin typeface="Palatino Linotype"/>
                <a:cs typeface="Palatino Linotype"/>
              </a:rPr>
              <a:t>Consumers: </a:t>
            </a:r>
            <a:r>
              <a:rPr sz="2000" spc="-5" dirty="0">
                <a:latin typeface="Palatino Linotype"/>
                <a:cs typeface="Palatino Linotype"/>
              </a:rPr>
              <a:t>They </a:t>
            </a:r>
            <a:r>
              <a:rPr sz="2000" dirty="0">
                <a:latin typeface="Palatino Linotype"/>
                <a:cs typeface="Palatino Linotype"/>
              </a:rPr>
              <a:t>are </a:t>
            </a:r>
            <a:r>
              <a:rPr sz="2000" spc="-5" dirty="0">
                <a:latin typeface="Palatino Linotype"/>
                <a:cs typeface="Palatino Linotype"/>
              </a:rPr>
              <a:t>the top </a:t>
            </a:r>
            <a:r>
              <a:rPr sz="2000" dirty="0">
                <a:latin typeface="Palatino Linotype"/>
                <a:cs typeface="Palatino Linotype"/>
              </a:rPr>
              <a:t>consumers. </a:t>
            </a:r>
            <a:r>
              <a:rPr sz="2000" spc="-5" dirty="0">
                <a:latin typeface="Palatino Linotype"/>
                <a:cs typeface="Palatino Linotype"/>
              </a:rPr>
              <a:t>They </a:t>
            </a:r>
            <a:r>
              <a:rPr sz="2000" dirty="0">
                <a:latin typeface="Palatino Linotype"/>
                <a:cs typeface="Palatino Linotype"/>
              </a:rPr>
              <a:t>feed on</a:t>
            </a:r>
            <a:r>
              <a:rPr sz="2000" spc="-40" dirty="0">
                <a:latin typeface="Palatino Linotype"/>
                <a:cs typeface="Palatino Linotype"/>
              </a:rPr>
              <a:t> </a:t>
            </a:r>
            <a:r>
              <a:rPr sz="2000" dirty="0">
                <a:latin typeface="Palatino Linotype"/>
                <a:cs typeface="Palatino Linotype"/>
              </a:rPr>
              <a:t>small</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dirty="0">
                <a:latin typeface="Palatino Linotype"/>
                <a:cs typeface="Palatino Linotype"/>
              </a:rPr>
              <a:t>Cod, Haddock,</a:t>
            </a:r>
            <a:r>
              <a:rPr sz="2000" spc="-75" dirty="0">
                <a:latin typeface="Palatino Linotype"/>
                <a:cs typeface="Palatino Linotype"/>
              </a:rPr>
              <a:t> </a:t>
            </a:r>
            <a:r>
              <a:rPr sz="2000" spc="-5" dirty="0">
                <a:latin typeface="Palatino Linotype"/>
                <a:cs typeface="Palatino Linotype"/>
              </a:rPr>
              <a:t>-etc.,</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241300">
              <a:lnSpc>
                <a:spcPct val="100000"/>
              </a:lnSpc>
            </a:pPr>
            <a:r>
              <a:rPr sz="2000" b="1" dirty="0">
                <a:latin typeface="Palatino Linotype"/>
                <a:cs typeface="Palatino Linotype"/>
              </a:rPr>
              <a:t>3.Decomposers: </a:t>
            </a:r>
            <a:r>
              <a:rPr sz="2000" dirty="0">
                <a:latin typeface="Palatino Linotype"/>
                <a:cs typeface="Palatino Linotype"/>
              </a:rPr>
              <a:t>They decompose </a:t>
            </a:r>
            <a:r>
              <a:rPr sz="2000" spc="-5" dirty="0">
                <a:latin typeface="Palatino Linotype"/>
                <a:cs typeface="Palatino Linotype"/>
              </a:rPr>
              <a:t>the </a:t>
            </a:r>
            <a:r>
              <a:rPr sz="2000" dirty="0">
                <a:latin typeface="Palatino Linotype"/>
                <a:cs typeface="Palatino Linotype"/>
              </a:rPr>
              <a:t>dead organic</a:t>
            </a:r>
            <a:r>
              <a:rPr sz="2000" spc="-50" dirty="0">
                <a:latin typeface="Palatino Linotype"/>
                <a:cs typeface="Palatino Linotype"/>
              </a:rPr>
              <a:t> </a:t>
            </a:r>
            <a:r>
              <a:rPr sz="2000" spc="-20" dirty="0">
                <a:latin typeface="Palatino Linotype"/>
                <a:cs typeface="Palatino Linotype"/>
              </a:rPr>
              <a:t>matter.</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 s:</a:t>
            </a:r>
            <a:r>
              <a:rPr sz="2000" dirty="0">
                <a:latin typeface="Palatino Linotype"/>
                <a:cs typeface="Palatino Linotype"/>
              </a:rPr>
              <a:t>Bacteria and some</a:t>
            </a:r>
            <a:r>
              <a:rPr sz="2000" spc="-70" dirty="0">
                <a:latin typeface="Palatino Linotype"/>
                <a:cs typeface="Palatino Linotype"/>
              </a:rPr>
              <a:t> </a:t>
            </a:r>
            <a:r>
              <a:rPr sz="2000" dirty="0">
                <a:latin typeface="Palatino Linotype"/>
                <a:cs typeface="Palatino Linotype"/>
              </a:rPr>
              <a:t>fungi.</a:t>
            </a:r>
            <a:endParaRPr sz="2000">
              <a:latin typeface="Palatino Linotype"/>
              <a:cs typeface="Palatino Linotype"/>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304800"/>
            <a:ext cx="8872728" cy="617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lstStyle/>
          <a:p>
            <a:r>
              <a:rPr lang="en-US" dirty="0" smtClean="0"/>
              <a:t>Atmosphere </a:t>
            </a:r>
            <a:endParaRPr lang="en-US" dirty="0"/>
          </a:p>
        </p:txBody>
      </p:sp>
      <p:sp>
        <p:nvSpPr>
          <p:cNvPr id="3" name="Content Placeholder 2"/>
          <p:cNvSpPr>
            <a:spLocks noGrp="1"/>
          </p:cNvSpPr>
          <p:nvPr>
            <p:ph idx="1"/>
          </p:nvPr>
        </p:nvSpPr>
        <p:spPr>
          <a:xfrm>
            <a:off x="381000" y="1447800"/>
            <a:ext cx="8229600" cy="4389120"/>
          </a:xfrm>
        </p:spPr>
        <p:txBody>
          <a:bodyPr/>
          <a:lstStyle/>
          <a:p>
            <a:r>
              <a:rPr lang="en-US" dirty="0" smtClean="0"/>
              <a:t>An atmosphere is a layer of gases surrounding a material body of sufficient mass that is held in place by the gravity of the body. An atmosphere is more likely to be retained if the gravity is high and the atmosphere's temperature is low.</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381000"/>
            <a:ext cx="8359140" cy="6096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381000"/>
            <a:ext cx="8572500" cy="617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29291"/>
            <a:ext cx="8077200" cy="5970905"/>
          </a:xfrm>
          <a:prstGeom prst="rect">
            <a:avLst/>
          </a:prstGeom>
        </p:spPr>
        <p:txBody>
          <a:bodyPr vert="horz" wrap="square" lIns="0" tIns="165735" rIns="0" bIns="0" rtlCol="0">
            <a:spAutoFit/>
          </a:bodyPr>
          <a:lstStyle/>
          <a:p>
            <a:pPr marL="12700">
              <a:lnSpc>
                <a:spcPct val="100000"/>
              </a:lnSpc>
              <a:spcBef>
                <a:spcPts val="1305"/>
              </a:spcBef>
            </a:pPr>
            <a:r>
              <a:rPr sz="2000" b="1" dirty="0">
                <a:latin typeface="Palatino Linotype"/>
                <a:cs typeface="Palatino Linotype"/>
              </a:rPr>
              <a:t>ESTUARINE</a:t>
            </a:r>
            <a:r>
              <a:rPr sz="2000" b="1" spc="-3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12700">
              <a:lnSpc>
                <a:spcPct val="100000"/>
              </a:lnSpc>
              <a:spcBef>
                <a:spcPts val="1200"/>
              </a:spcBef>
            </a:pPr>
            <a:r>
              <a:rPr sz="2000" b="1" spc="-5" dirty="0">
                <a:latin typeface="Palatino Linotype"/>
                <a:cs typeface="Palatino Linotype"/>
              </a:rPr>
              <a:t>Introduction</a:t>
            </a:r>
            <a:endParaRPr sz="2000">
              <a:latin typeface="Palatino Linotype"/>
              <a:cs typeface="Palatino Linotype"/>
            </a:endParaRPr>
          </a:p>
          <a:p>
            <a:pPr marL="12700" marR="5080" indent="914400">
              <a:lnSpc>
                <a:spcPct val="150000"/>
              </a:lnSpc>
              <a:tabLst>
                <a:tab pos="4559300" algn="l"/>
              </a:tabLst>
            </a:pPr>
            <a:r>
              <a:rPr sz="2000" dirty="0">
                <a:latin typeface="Palatino Linotype"/>
                <a:cs typeface="Palatino Linotype"/>
              </a:rPr>
              <a:t>An estuary is a partially enclosed coastal area at </a:t>
            </a:r>
            <a:r>
              <a:rPr sz="2000" spc="-5" dirty="0">
                <a:latin typeface="Palatino Linotype"/>
                <a:cs typeface="Palatino Linotype"/>
              </a:rPr>
              <a:t>the’ mouth </a:t>
            </a:r>
            <a:r>
              <a:rPr sz="2000" dirty="0">
                <a:latin typeface="Palatino Linotype"/>
                <a:cs typeface="Palatino Linotype"/>
              </a:rPr>
              <a:t>of</a:t>
            </a:r>
            <a:r>
              <a:rPr sz="2000" spc="-305" dirty="0">
                <a:latin typeface="Palatino Linotype"/>
                <a:cs typeface="Palatino Linotype"/>
              </a:rPr>
              <a:t> </a:t>
            </a:r>
            <a:r>
              <a:rPr sz="2000" dirty="0">
                <a:latin typeface="Palatino Linotype"/>
                <a:cs typeface="Palatino Linotype"/>
              </a:rPr>
              <a:t>a  </a:t>
            </a:r>
            <a:r>
              <a:rPr sz="2000" spc="-20" dirty="0">
                <a:latin typeface="Palatino Linotype"/>
                <a:cs typeface="Palatino Linotype"/>
              </a:rPr>
              <a:t>river, </a:t>
            </a:r>
            <a:r>
              <a:rPr sz="2000" dirty="0">
                <a:latin typeface="Palatino Linotype"/>
                <a:cs typeface="Palatino Linotype"/>
              </a:rPr>
              <a:t>where sea </a:t>
            </a:r>
            <a:r>
              <a:rPr sz="2000" spc="-10" dirty="0">
                <a:latin typeface="Palatino Linotype"/>
                <a:cs typeface="Palatino Linotype"/>
              </a:rPr>
              <a:t>water </a:t>
            </a:r>
            <a:r>
              <a:rPr sz="2000" spc="-5" dirty="0">
                <a:latin typeface="Palatino Linotype"/>
                <a:cs typeface="Palatino Linotype"/>
              </a:rPr>
              <a:t>mixes </a:t>
            </a:r>
            <a:r>
              <a:rPr sz="2000" dirty="0">
                <a:latin typeface="Palatino Linotype"/>
                <a:cs typeface="Palatino Linotype"/>
              </a:rPr>
              <a:t>with </a:t>
            </a:r>
            <a:r>
              <a:rPr sz="2000" spc="-15" dirty="0">
                <a:latin typeface="Palatino Linotype"/>
                <a:cs typeface="Palatino Linotype"/>
              </a:rPr>
              <a:t>freshwater. </a:t>
            </a:r>
            <a:r>
              <a:rPr sz="2000" dirty="0">
                <a:latin typeface="Palatino Linotype"/>
                <a:cs typeface="Palatino Linotype"/>
              </a:rPr>
              <a:t>It is strongly affected </a:t>
            </a:r>
            <a:r>
              <a:rPr sz="2000" spc="-5" dirty="0">
                <a:latin typeface="Palatino Linotype"/>
                <a:cs typeface="Palatino Linotype"/>
              </a:rPr>
              <a:t>by  tidal </a:t>
            </a:r>
            <a:r>
              <a:rPr sz="2000" dirty="0">
                <a:latin typeface="Palatino Linotype"/>
                <a:cs typeface="Palatino Linotype"/>
              </a:rPr>
              <a:t>action. Estuaries are </a:t>
            </a:r>
            <a:r>
              <a:rPr sz="2000" spc="-5" dirty="0">
                <a:latin typeface="Palatino Linotype"/>
                <a:cs typeface="Palatino Linotype"/>
              </a:rPr>
              <a:t>generally </a:t>
            </a:r>
            <a:r>
              <a:rPr sz="2000" dirty="0">
                <a:latin typeface="Palatino Linotype"/>
                <a:cs typeface="Palatino Linotype"/>
              </a:rPr>
              <a:t>: abundant of </a:t>
            </a:r>
            <a:r>
              <a:rPr sz="2000" spc="-5" dirty="0">
                <a:latin typeface="Palatino Linotype"/>
                <a:cs typeface="Palatino Linotype"/>
              </a:rPr>
              <a:t>nutrients. </a:t>
            </a:r>
            <a:r>
              <a:rPr sz="2000" dirty="0">
                <a:latin typeface="Palatino Linotype"/>
                <a:cs typeface="Palatino Linotype"/>
              </a:rPr>
              <a:t>Estuaries  are </a:t>
            </a:r>
            <a:r>
              <a:rPr sz="2000" spc="-5" dirty="0">
                <a:latin typeface="Palatino Linotype"/>
                <a:cs typeface="Palatino Linotype"/>
              </a:rPr>
              <a:t>useful to human beings </a:t>
            </a:r>
            <a:r>
              <a:rPr sz="2000" dirty="0">
                <a:latin typeface="Palatino Linotype"/>
                <a:cs typeface="Palatino Linotype"/>
              </a:rPr>
              <a:t>due</a:t>
            </a:r>
            <a:r>
              <a:rPr sz="2000" spc="-5" dirty="0">
                <a:latin typeface="Palatino Linotype"/>
                <a:cs typeface="Palatino Linotype"/>
              </a:rPr>
              <a:t> to</a:t>
            </a:r>
            <a:r>
              <a:rPr sz="2000" spc="-10" dirty="0">
                <a:latin typeface="Palatino Linotype"/>
                <a:cs typeface="Palatino Linotype"/>
              </a:rPr>
              <a:t> </a:t>
            </a:r>
            <a:r>
              <a:rPr sz="2000" spc="-5" dirty="0">
                <a:latin typeface="Palatino Linotype"/>
                <a:cs typeface="Palatino Linotype"/>
              </a:rPr>
              <a:t>their	high </a:t>
            </a:r>
            <a:r>
              <a:rPr sz="2000" dirty="0">
                <a:latin typeface="Palatino Linotype"/>
                <a:cs typeface="Palatino Linotype"/>
              </a:rPr>
              <a:t>food </a:t>
            </a:r>
            <a:r>
              <a:rPr sz="2000" spc="-5" dirty="0">
                <a:latin typeface="Palatino Linotype"/>
                <a:cs typeface="Palatino Linotype"/>
              </a:rPr>
              <a:t>potential. </a:t>
            </a:r>
            <a:r>
              <a:rPr sz="2000" dirty="0">
                <a:latin typeface="Palatino Linotype"/>
                <a:cs typeface="Palatino Linotype"/>
              </a:rPr>
              <a:t>It is  essential </a:t>
            </a:r>
            <a:r>
              <a:rPr sz="2000" spc="-5" dirty="0">
                <a:latin typeface="Palatino Linotype"/>
                <a:cs typeface="Palatino Linotype"/>
              </a:rPr>
              <a:t>to protect the </a:t>
            </a:r>
            <a:r>
              <a:rPr sz="2000" dirty="0">
                <a:latin typeface="Palatino Linotype"/>
                <a:cs typeface="Palatino Linotype"/>
              </a:rPr>
              <a:t>estuaries from</a:t>
            </a:r>
            <a:r>
              <a:rPr sz="2000" spc="-60" dirty="0">
                <a:latin typeface="Palatino Linotype"/>
                <a:cs typeface="Palatino Linotype"/>
              </a:rPr>
              <a:t> </a:t>
            </a:r>
            <a:r>
              <a:rPr sz="2000" spc="-5" dirty="0">
                <a:latin typeface="Palatino Linotype"/>
                <a:cs typeface="Palatino Linotype"/>
              </a:rPr>
              <a:t>pollution.</a:t>
            </a:r>
            <a:endParaRPr sz="2000">
              <a:latin typeface="Palatino Linotype"/>
              <a:cs typeface="Palatino Linotype"/>
            </a:endParaRPr>
          </a:p>
          <a:p>
            <a:pPr marL="12700">
              <a:lnSpc>
                <a:spcPct val="100000"/>
              </a:lnSpc>
              <a:spcBef>
                <a:spcPts val="1205"/>
              </a:spcBef>
            </a:pPr>
            <a:r>
              <a:rPr sz="2000" b="1" spc="-5" dirty="0">
                <a:latin typeface="Palatino Linotype"/>
                <a:cs typeface="Palatino Linotype"/>
              </a:rPr>
              <a:t>Characteristics of </a:t>
            </a:r>
            <a:r>
              <a:rPr sz="2000" b="1" dirty="0">
                <a:latin typeface="Palatino Linotype"/>
                <a:cs typeface="Palatino Linotype"/>
              </a:rPr>
              <a:t>Estuarine</a:t>
            </a:r>
            <a:r>
              <a:rPr sz="2000" b="1" spc="-6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469900" marR="169545" indent="-457834">
              <a:lnSpc>
                <a:spcPct val="150000"/>
              </a:lnSpc>
              <a:buAutoNum type="arabicPeriod"/>
              <a:tabLst>
                <a:tab pos="469900" algn="l"/>
                <a:tab pos="470534" algn="l"/>
              </a:tabLst>
            </a:pPr>
            <a:r>
              <a:rPr sz="2000" dirty="0">
                <a:latin typeface="Palatino Linotype"/>
                <a:cs typeface="Palatino Linotype"/>
              </a:rPr>
              <a:t>Estuaries are </a:t>
            </a:r>
            <a:r>
              <a:rPr sz="2000" spc="-5" dirty="0">
                <a:latin typeface="Palatino Linotype"/>
                <a:cs typeface="Palatino Linotype"/>
              </a:rPr>
              <a:t>transition </a:t>
            </a:r>
            <a:r>
              <a:rPr sz="2000" dirty="0">
                <a:latin typeface="Palatino Linotype"/>
                <a:cs typeface="Palatino Linotype"/>
              </a:rPr>
              <a:t>zones, which are strongly affected </a:t>
            </a:r>
            <a:r>
              <a:rPr sz="2000" spc="-5" dirty="0">
                <a:latin typeface="Palatino Linotype"/>
                <a:cs typeface="Palatino Linotype"/>
              </a:rPr>
              <a:t>by tides  </a:t>
            </a:r>
            <a:r>
              <a:rPr sz="2000" dirty="0">
                <a:latin typeface="Palatino Linotype"/>
                <a:cs typeface="Palatino Linotype"/>
              </a:rPr>
              <a:t>of </a:t>
            </a:r>
            <a:r>
              <a:rPr sz="2000" spc="-5" dirty="0">
                <a:latin typeface="Palatino Linotype"/>
                <a:cs typeface="Palatino Linotype"/>
              </a:rPr>
              <a:t>the</a:t>
            </a:r>
            <a:r>
              <a:rPr sz="2000" spc="-25" dirty="0">
                <a:latin typeface="Palatino Linotype"/>
                <a:cs typeface="Palatino Linotype"/>
              </a:rPr>
              <a:t> </a:t>
            </a:r>
            <a:r>
              <a:rPr sz="2000" dirty="0">
                <a:latin typeface="Palatino Linotype"/>
                <a:cs typeface="Palatino Linotype"/>
              </a:rPr>
              <a:t>sea.</a:t>
            </a:r>
            <a:endParaRPr sz="2000">
              <a:latin typeface="Palatino Linotype"/>
              <a:cs typeface="Palatino Linotype"/>
            </a:endParaRPr>
          </a:p>
          <a:p>
            <a:pPr marL="469900" indent="-457834">
              <a:lnSpc>
                <a:spcPct val="100000"/>
              </a:lnSpc>
              <a:spcBef>
                <a:spcPts val="1200"/>
              </a:spcBef>
              <a:buAutoNum type="arabicPeriod"/>
              <a:tabLst>
                <a:tab pos="469900" algn="l"/>
                <a:tab pos="470534" algn="l"/>
              </a:tabLst>
            </a:pPr>
            <a:r>
              <a:rPr sz="2000" spc="-30" dirty="0">
                <a:latin typeface="Palatino Linotype"/>
                <a:cs typeface="Palatino Linotype"/>
              </a:rPr>
              <a:t>Water </a:t>
            </a:r>
            <a:r>
              <a:rPr sz="2000" dirty="0">
                <a:latin typeface="Palatino Linotype"/>
                <a:cs typeface="Palatino Linotype"/>
              </a:rPr>
              <a:t>characteristics are </a:t>
            </a:r>
            <a:r>
              <a:rPr sz="2000" spc="-5" dirty="0">
                <a:latin typeface="Palatino Linotype"/>
                <a:cs typeface="Palatino Linotype"/>
              </a:rPr>
              <a:t>periodically</a:t>
            </a:r>
            <a:r>
              <a:rPr sz="2000" spc="-50" dirty="0">
                <a:latin typeface="Palatino Linotype"/>
                <a:cs typeface="Palatino Linotype"/>
              </a:rPr>
              <a:t> </a:t>
            </a:r>
            <a:r>
              <a:rPr sz="2000" dirty="0">
                <a:latin typeface="Palatino Linotype"/>
                <a:cs typeface="Palatino Linotype"/>
              </a:rPr>
              <a:t>changed.</a:t>
            </a:r>
            <a:endParaRPr sz="2000">
              <a:latin typeface="Palatino Linotype"/>
              <a:cs typeface="Palatino Linotype"/>
            </a:endParaRPr>
          </a:p>
          <a:p>
            <a:pPr marL="469900" indent="-457834">
              <a:lnSpc>
                <a:spcPct val="100000"/>
              </a:lnSpc>
              <a:spcBef>
                <a:spcPts val="1200"/>
              </a:spcBef>
              <a:buAutoNum type="arabicPeriod"/>
              <a:tabLst>
                <a:tab pos="469900" algn="l"/>
                <a:tab pos="470534" algn="l"/>
              </a:tabLst>
            </a:pPr>
            <a:r>
              <a:rPr sz="2000" spc="-5" dirty="0">
                <a:latin typeface="Palatino Linotype"/>
                <a:cs typeface="Palatino Linotype"/>
              </a:rPr>
              <a:t>The </a:t>
            </a:r>
            <a:r>
              <a:rPr sz="2000" dirty="0">
                <a:latin typeface="Palatino Linotype"/>
                <a:cs typeface="Palatino Linotype"/>
              </a:rPr>
              <a:t>living organism </a:t>
            </a:r>
            <a:r>
              <a:rPr sz="2000" spc="-5" dirty="0">
                <a:latin typeface="Palatino Linotype"/>
                <a:cs typeface="Palatino Linotype"/>
              </a:rPr>
              <a:t>in </a:t>
            </a:r>
            <a:r>
              <a:rPr sz="2000" dirty="0">
                <a:latin typeface="Palatino Linotype"/>
                <a:cs typeface="Palatino Linotype"/>
              </a:rPr>
              <a:t>estuarine ecosystems </a:t>
            </a:r>
            <a:r>
              <a:rPr sz="2000" spc="-15" dirty="0">
                <a:latin typeface="Palatino Linotype"/>
                <a:cs typeface="Palatino Linotype"/>
              </a:rPr>
              <a:t>have </a:t>
            </a:r>
            <a:r>
              <a:rPr sz="2000" dirty="0">
                <a:latin typeface="Palatino Linotype"/>
                <a:cs typeface="Palatino Linotype"/>
              </a:rPr>
              <a:t>wide</a:t>
            </a:r>
            <a:r>
              <a:rPr sz="2000" spc="-60" dirty="0">
                <a:latin typeface="Palatino Linotype"/>
                <a:cs typeface="Palatino Linotype"/>
              </a:rPr>
              <a:t> </a:t>
            </a:r>
            <a:r>
              <a:rPr sz="2000" spc="-5" dirty="0">
                <a:latin typeface="Palatino Linotype"/>
                <a:cs typeface="Palatino Linotype"/>
              </a:rPr>
              <a:t>tolerance.</a:t>
            </a:r>
            <a:endParaRPr sz="2000">
              <a:latin typeface="Palatino Linotype"/>
              <a:cs typeface="Palatino Linotype"/>
            </a:endParaRPr>
          </a:p>
          <a:p>
            <a:pPr marL="469900" indent="-457834">
              <a:lnSpc>
                <a:spcPct val="100000"/>
              </a:lnSpc>
              <a:spcBef>
                <a:spcPts val="1200"/>
              </a:spcBef>
              <a:buAutoNum type="arabicPeriod"/>
              <a:tabLst>
                <a:tab pos="469900" algn="l"/>
                <a:tab pos="470534" algn="l"/>
              </a:tabLst>
            </a:pPr>
            <a:r>
              <a:rPr sz="2000" dirty="0">
                <a:latin typeface="Palatino Linotype"/>
                <a:cs typeface="Palatino Linotype"/>
              </a:rPr>
              <a:t>Salinity </a:t>
            </a:r>
            <a:r>
              <a:rPr sz="2000" spc="-5" dirty="0">
                <a:latin typeface="Palatino Linotype"/>
                <a:cs typeface="Palatino Linotype"/>
              </a:rPr>
              <a:t>remains highest </a:t>
            </a:r>
            <a:r>
              <a:rPr sz="2000" dirty="0">
                <a:latin typeface="Palatino Linotype"/>
                <a:cs typeface="Palatino Linotype"/>
              </a:rPr>
              <a:t>during </a:t>
            </a:r>
            <a:r>
              <a:rPr sz="2000" spc="-5" dirty="0">
                <a:latin typeface="Palatino Linotype"/>
                <a:cs typeface="Palatino Linotype"/>
              </a:rPr>
              <a:t>the </a:t>
            </a:r>
            <a:r>
              <a:rPr sz="2000" dirty="0">
                <a:latin typeface="Palatino Linotype"/>
                <a:cs typeface="Palatino Linotype"/>
              </a:rPr>
              <a:t>summer and </a:t>
            </a:r>
            <a:r>
              <a:rPr sz="2000" spc="-10" dirty="0">
                <a:latin typeface="Palatino Linotype"/>
                <a:cs typeface="Palatino Linotype"/>
              </a:rPr>
              <a:t>lowest </a:t>
            </a:r>
            <a:r>
              <a:rPr sz="2000" dirty="0">
                <a:latin typeface="Palatino Linotype"/>
                <a:cs typeface="Palatino Linotype"/>
              </a:rPr>
              <a:t>during</a:t>
            </a:r>
            <a:r>
              <a:rPr sz="2000" spc="-80" dirty="0">
                <a:latin typeface="Palatino Linotype"/>
                <a:cs typeface="Palatino Linotype"/>
              </a:rPr>
              <a:t> </a:t>
            </a:r>
            <a:r>
              <a:rPr sz="2000" spc="-5" dirty="0">
                <a:latin typeface="Palatino Linotype"/>
                <a:cs typeface="Palatino Linotype"/>
              </a:rPr>
              <a:t>the</a:t>
            </a:r>
            <a:endParaRPr sz="2000">
              <a:latin typeface="Palatino Linotype"/>
              <a:cs typeface="Palatino Linotype"/>
            </a:endParaRPr>
          </a:p>
        </p:txBody>
      </p:sp>
      <p:sp>
        <p:nvSpPr>
          <p:cNvPr id="4" name="object 4"/>
          <p:cNvSpPr txBox="1"/>
          <p:nvPr/>
        </p:nvSpPr>
        <p:spPr>
          <a:xfrm>
            <a:off x="917244" y="6395060"/>
            <a:ext cx="813435" cy="284480"/>
          </a:xfrm>
          <a:prstGeom prst="rect">
            <a:avLst/>
          </a:prstGeom>
        </p:spPr>
        <p:txBody>
          <a:bodyPr vert="horz" wrap="square" lIns="0" tIns="0" rIns="0" bIns="0" rtlCol="0">
            <a:spAutoFit/>
          </a:bodyPr>
          <a:lstStyle/>
          <a:p>
            <a:pPr marL="12700">
              <a:lnSpc>
                <a:spcPts val="1964"/>
              </a:lnSpc>
            </a:pPr>
            <a:r>
              <a:rPr sz="2000" dirty="0">
                <a:latin typeface="Palatino Linotype"/>
                <a:cs typeface="Palatino Linotype"/>
              </a:rPr>
              <a:t>win</a:t>
            </a:r>
            <a:r>
              <a:rPr sz="2000" spc="-10" dirty="0">
                <a:latin typeface="Palatino Linotype"/>
                <a:cs typeface="Palatino Linotype"/>
              </a:rPr>
              <a:t>t</a:t>
            </a:r>
            <a:r>
              <a:rPr sz="2000" dirty="0">
                <a:latin typeface="Palatino Linotype"/>
                <a:cs typeface="Palatino Linotype"/>
              </a:rPr>
              <a:t>e</a:t>
            </a:r>
            <a:r>
              <a:rPr sz="2000" spc="-125" dirty="0">
                <a:latin typeface="Palatino Linotype"/>
                <a:cs typeface="Palatino Linotype"/>
              </a:rPr>
              <a:t>r</a:t>
            </a:r>
            <a:r>
              <a:rPr sz="2000" dirty="0">
                <a:latin typeface="Palatino Linotype"/>
                <a:cs typeface="Palatino Linotype"/>
              </a:rPr>
              <a:t>.</a:t>
            </a:r>
            <a:endParaRPr sz="2000">
              <a:latin typeface="Palatino Linotype"/>
              <a:cs typeface="Palatino Linotype"/>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50875"/>
            <a:ext cx="7855584" cy="55130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Palatino Linotype"/>
                <a:cs typeface="Palatino Linotype"/>
              </a:rPr>
              <a:t>Structure and </a:t>
            </a:r>
            <a:r>
              <a:rPr sz="2000" b="1" spc="-5" dirty="0">
                <a:latin typeface="Palatino Linotype"/>
                <a:cs typeface="Palatino Linotype"/>
              </a:rPr>
              <a:t>function of </a:t>
            </a:r>
            <a:r>
              <a:rPr sz="2000" b="1" dirty="0">
                <a:latin typeface="Palatino Linotype"/>
                <a:cs typeface="Palatino Linotype"/>
              </a:rPr>
              <a:t>Estuarine</a:t>
            </a:r>
            <a:r>
              <a:rPr sz="2000" b="1" spc="-8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238760" indent="-226695">
              <a:lnSpc>
                <a:spcPct val="100000"/>
              </a:lnSpc>
              <a:spcBef>
                <a:spcPts val="1200"/>
              </a:spcBef>
              <a:buAutoNum type="romanUcPeriod"/>
              <a:tabLst>
                <a:tab pos="239395" algn="l"/>
              </a:tabLst>
            </a:pPr>
            <a:r>
              <a:rPr sz="2000" b="1" dirty="0">
                <a:latin typeface="Palatino Linotype"/>
                <a:cs typeface="Palatino Linotype"/>
              </a:rPr>
              <a:t>Abiotic</a:t>
            </a:r>
            <a:r>
              <a:rPr sz="2000" b="1" spc="-40" dirty="0">
                <a:latin typeface="Palatino Linotype"/>
                <a:cs typeface="Palatino Linotype"/>
              </a:rPr>
              <a:t> </a:t>
            </a:r>
            <a:r>
              <a:rPr sz="2000" b="1" spc="-5" dirty="0">
                <a:latin typeface="Palatino Linotype"/>
                <a:cs typeface="Palatino Linotype"/>
              </a:rPr>
              <a:t>Components</a:t>
            </a:r>
            <a:endParaRPr sz="2000">
              <a:latin typeface="Palatino Linotype"/>
              <a:cs typeface="Palatino Linotype"/>
            </a:endParaRPr>
          </a:p>
          <a:p>
            <a:pPr marL="12700" marR="5080" indent="914400">
              <a:lnSpc>
                <a:spcPts val="3600"/>
              </a:lnSpc>
              <a:spcBef>
                <a:spcPts val="320"/>
              </a:spcBef>
            </a:pPr>
            <a:r>
              <a:rPr sz="2000" dirty="0">
                <a:latin typeface="Palatino Linotype"/>
                <a:cs typeface="Palatino Linotype"/>
              </a:rPr>
              <a:t>Examples </a:t>
            </a:r>
            <a:r>
              <a:rPr sz="2000" spc="-15" dirty="0">
                <a:latin typeface="Palatino Linotype"/>
                <a:cs typeface="Palatino Linotype"/>
              </a:rPr>
              <a:t>:Temperature, </a:t>
            </a:r>
            <a:r>
              <a:rPr sz="2000" spc="-5" dirty="0">
                <a:latin typeface="Palatino Linotype"/>
                <a:cs typeface="Palatino Linotype"/>
              </a:rPr>
              <a:t>pH, </a:t>
            </a:r>
            <a:r>
              <a:rPr sz="2000" dirty="0">
                <a:latin typeface="Palatino Linotype"/>
                <a:cs typeface="Palatino Linotype"/>
              </a:rPr>
              <a:t>sodium and </a:t>
            </a:r>
            <a:r>
              <a:rPr sz="2000" spc="-5" dirty="0">
                <a:latin typeface="Palatino Linotype"/>
                <a:cs typeface="Palatino Linotype"/>
              </a:rPr>
              <a:t>potassium </a:t>
            </a:r>
            <a:r>
              <a:rPr sz="2000" dirty="0">
                <a:latin typeface="Palatino Linotype"/>
                <a:cs typeface="Palatino Linotype"/>
              </a:rPr>
              <a:t>salts and  </a:t>
            </a:r>
            <a:r>
              <a:rPr sz="2000" spc="-10" dirty="0">
                <a:latin typeface="Palatino Linotype"/>
                <a:cs typeface="Palatino Linotype"/>
              </a:rPr>
              <a:t>various</a:t>
            </a:r>
            <a:r>
              <a:rPr sz="2000" spc="-50" dirty="0">
                <a:latin typeface="Palatino Linotype"/>
                <a:cs typeface="Palatino Linotype"/>
              </a:rPr>
              <a:t> </a:t>
            </a:r>
            <a:r>
              <a:rPr sz="2000" spc="-5" dirty="0">
                <a:latin typeface="Palatino Linotype"/>
                <a:cs typeface="Palatino Linotype"/>
              </a:rPr>
              <a:t>nutrients.</a:t>
            </a:r>
            <a:endParaRPr sz="2000">
              <a:latin typeface="Palatino Linotype"/>
              <a:cs typeface="Palatino Linotype"/>
            </a:endParaRPr>
          </a:p>
          <a:p>
            <a:pPr marL="335280" indent="-323215">
              <a:lnSpc>
                <a:spcPct val="100000"/>
              </a:lnSpc>
              <a:spcBef>
                <a:spcPts val="880"/>
              </a:spcBef>
              <a:buAutoNum type="romanUcPeriod" startAt="2"/>
              <a:tabLst>
                <a:tab pos="335915" algn="l"/>
              </a:tabLst>
            </a:pPr>
            <a:r>
              <a:rPr sz="2000" b="1" dirty="0">
                <a:latin typeface="Palatino Linotype"/>
                <a:cs typeface="Palatino Linotype"/>
              </a:rPr>
              <a:t>Biotic</a:t>
            </a:r>
            <a:r>
              <a:rPr sz="2000" b="1" spc="-25" dirty="0">
                <a:latin typeface="Palatino Linotype"/>
                <a:cs typeface="Palatino Linotype"/>
              </a:rPr>
              <a:t> </a:t>
            </a:r>
            <a:r>
              <a:rPr sz="2000" b="1" spc="-5" dirty="0">
                <a:latin typeface="Palatino Linotype"/>
                <a:cs typeface="Palatino Linotype"/>
              </a:rPr>
              <a:t>Components</a:t>
            </a:r>
            <a:endParaRPr sz="2000">
              <a:latin typeface="Palatino Linotype"/>
              <a:cs typeface="Palatino Linotype"/>
            </a:endParaRPr>
          </a:p>
          <a:p>
            <a:pPr marL="167005" indent="-154940">
              <a:lnSpc>
                <a:spcPct val="100000"/>
              </a:lnSpc>
              <a:spcBef>
                <a:spcPts val="1200"/>
              </a:spcBef>
              <a:buSzPct val="95000"/>
              <a:buFont typeface="Palatino Linotype"/>
              <a:buChar char="•"/>
              <a:tabLst>
                <a:tab pos="167640" algn="l"/>
              </a:tabLst>
            </a:pPr>
            <a:r>
              <a:rPr sz="2000" b="1" spc="-5" dirty="0">
                <a:latin typeface="Palatino Linotype"/>
                <a:cs typeface="Palatino Linotype"/>
              </a:rPr>
              <a:t>Producers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dirty="0">
                <a:latin typeface="Palatino Linotype"/>
                <a:cs typeface="Palatino Linotype"/>
              </a:rPr>
              <a:t>Marsh grasses, </a:t>
            </a:r>
            <a:r>
              <a:rPr sz="2000" spc="-5" dirty="0">
                <a:latin typeface="Palatino Linotype"/>
                <a:cs typeface="Palatino Linotype"/>
              </a:rPr>
              <a:t>seaweeds </a:t>
            </a:r>
            <a:r>
              <a:rPr sz="2000" dirty="0">
                <a:latin typeface="Palatino Linotype"/>
                <a:cs typeface="Palatino Linotype"/>
              </a:rPr>
              <a:t>, sea-grasses</a:t>
            </a:r>
            <a:r>
              <a:rPr sz="2000" spc="-130" dirty="0">
                <a:latin typeface="Palatino Linotype"/>
                <a:cs typeface="Palatino Linotype"/>
              </a:rPr>
              <a:t> </a:t>
            </a:r>
            <a:r>
              <a:rPr sz="2000" dirty="0">
                <a:latin typeface="Palatino Linotype"/>
                <a:cs typeface="Palatino Linotype"/>
              </a:rPr>
              <a:t>and</a:t>
            </a:r>
            <a:endParaRPr sz="2000">
              <a:latin typeface="Palatino Linotype"/>
              <a:cs typeface="Palatino Linotype"/>
            </a:endParaRPr>
          </a:p>
          <a:p>
            <a:pPr marL="12700">
              <a:lnSpc>
                <a:spcPct val="100000"/>
              </a:lnSpc>
              <a:spcBef>
                <a:spcPts val="1205"/>
              </a:spcBef>
            </a:pPr>
            <a:r>
              <a:rPr sz="2000" spc="-5" dirty="0">
                <a:latin typeface="Palatino Linotype"/>
                <a:cs typeface="Palatino Linotype"/>
              </a:rPr>
              <a:t>phytoplankton.</a:t>
            </a:r>
            <a:endParaRPr sz="2000">
              <a:latin typeface="Palatino Linotype"/>
              <a:cs typeface="Palatino Linotype"/>
            </a:endParaRPr>
          </a:p>
          <a:p>
            <a:pPr marL="167005" indent="-154940">
              <a:lnSpc>
                <a:spcPct val="100000"/>
              </a:lnSpc>
              <a:spcBef>
                <a:spcPts val="1200"/>
              </a:spcBef>
              <a:buSzPct val="95000"/>
              <a:buFont typeface="Palatino Linotype"/>
              <a:buChar char="•"/>
              <a:tabLst>
                <a:tab pos="167640" algn="l"/>
              </a:tabLst>
            </a:pPr>
            <a:r>
              <a:rPr sz="2000" b="1" dirty="0">
                <a:latin typeface="Palatino Linotype"/>
                <a:cs typeface="Palatino Linotype"/>
              </a:rPr>
              <a:t>Consumers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b="1" spc="-5" dirty="0">
                <a:latin typeface="Palatino Linotype"/>
                <a:cs typeface="Palatino Linotype"/>
              </a:rPr>
              <a:t>:</a:t>
            </a:r>
            <a:r>
              <a:rPr sz="2000" spc="-5" dirty="0">
                <a:latin typeface="Palatino Linotype"/>
                <a:cs typeface="Palatino Linotype"/>
              </a:rPr>
              <a:t>Oysters, </a:t>
            </a:r>
            <a:r>
              <a:rPr sz="2000" dirty="0">
                <a:latin typeface="Palatino Linotype"/>
                <a:cs typeface="Palatino Linotype"/>
              </a:rPr>
              <a:t>crabs, seabirds, small</a:t>
            </a:r>
            <a:r>
              <a:rPr sz="2000" spc="-55" dirty="0">
                <a:latin typeface="Palatino Linotype"/>
                <a:cs typeface="Palatino Linotype"/>
              </a:rPr>
              <a:t> </a:t>
            </a:r>
            <a:r>
              <a:rPr sz="2000" dirty="0">
                <a:latin typeface="Palatino Linotype"/>
                <a:cs typeface="Palatino Linotype"/>
              </a:rPr>
              <a:t>fishes</a:t>
            </a:r>
            <a:endParaRPr sz="2000">
              <a:latin typeface="Palatino Linotype"/>
              <a:cs typeface="Palatino Linotype"/>
            </a:endParaRPr>
          </a:p>
          <a:p>
            <a:pPr marL="167005" indent="-154940">
              <a:lnSpc>
                <a:spcPct val="100000"/>
              </a:lnSpc>
              <a:spcBef>
                <a:spcPts val="1200"/>
              </a:spcBef>
              <a:buSzPct val="95000"/>
              <a:buFont typeface="Palatino Linotype"/>
              <a:buChar char="•"/>
              <a:tabLst>
                <a:tab pos="167640" algn="l"/>
              </a:tabLst>
            </a:pPr>
            <a:r>
              <a:rPr sz="2000" b="1" dirty="0">
                <a:latin typeface="Palatino Linotype"/>
                <a:cs typeface="Palatino Linotype"/>
              </a:rPr>
              <a:t>Decomposers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dirty="0">
                <a:latin typeface="Palatino Linotype"/>
                <a:cs typeface="Palatino Linotype"/>
              </a:rPr>
              <a:t>Bacterias, fungi and</a:t>
            </a:r>
            <a:r>
              <a:rPr sz="2000" spc="-85" dirty="0">
                <a:latin typeface="Palatino Linotype"/>
                <a:cs typeface="Palatino Linotype"/>
              </a:rPr>
              <a:t> </a:t>
            </a:r>
            <a:r>
              <a:rPr sz="2000" spc="-5" dirty="0">
                <a:latin typeface="Palatino Linotype"/>
                <a:cs typeface="Palatino Linotype"/>
              </a:rPr>
              <a:t>actenomycetous.</a:t>
            </a:r>
            <a:endParaRPr sz="2000">
              <a:latin typeface="Palatino Linotype"/>
              <a:cs typeface="Palatino Linotype"/>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108204"/>
            <a:ext cx="6934200" cy="65791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3339"/>
            <a:ext cx="8458200" cy="66080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0"/>
            <a:ext cx="8382000" cy="66964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320px-Water_cycle.png"/>
          <p:cNvPicPr>
            <a:picLocks noGrp="1" noChangeAspect="1"/>
          </p:cNvPicPr>
          <p:nvPr>
            <p:ph idx="1"/>
          </p:nvPr>
        </p:nvPicPr>
        <p:blipFill>
          <a:blip r:embed="rId2" cstate="print"/>
          <a:stretch>
            <a:fillRect/>
          </a:stretch>
        </p:blipFill>
        <p:spPr>
          <a:xfrm>
            <a:off x="1000100" y="2488472"/>
            <a:ext cx="3357586" cy="2297849"/>
          </a:xfrm>
        </p:spPr>
      </p:pic>
      <p:sp>
        <p:nvSpPr>
          <p:cNvPr id="3" name="2 Título"/>
          <p:cNvSpPr>
            <a:spLocks noGrp="1"/>
          </p:cNvSpPr>
          <p:nvPr>
            <p:ph type="title"/>
          </p:nvPr>
        </p:nvSpPr>
        <p:spPr>
          <a:xfrm>
            <a:off x="4714876" y="1357298"/>
            <a:ext cx="3304572" cy="1463153"/>
          </a:xfrm>
        </p:spPr>
        <p:txBody>
          <a:bodyPr>
            <a:noAutofit/>
          </a:bodyPr>
          <a:lstStyle/>
          <a:p>
            <a:r>
              <a:rPr lang="en-GB" dirty="0" smtClean="0"/>
              <a:t>3. Biogeochemical cycles</a:t>
            </a:r>
            <a:endParaRPr lang="en-GB" dirty="0"/>
          </a:p>
        </p:txBody>
      </p:sp>
      <p:pic>
        <p:nvPicPr>
          <p:cNvPr id="8" name="7 Imagen" descr="biogeochem.jpg"/>
          <p:cNvPicPr>
            <a:picLocks noChangeAspect="1"/>
          </p:cNvPicPr>
          <p:nvPr/>
        </p:nvPicPr>
        <p:blipFill>
          <a:blip r:embed="rId3" cstate="print"/>
          <a:stretch>
            <a:fillRect/>
          </a:stretch>
        </p:blipFill>
        <p:spPr>
          <a:xfrm>
            <a:off x="4929190" y="3001801"/>
            <a:ext cx="3119446" cy="2932279"/>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Hydrological Cycle </a:t>
            </a:r>
            <a:endParaRPr lang="en-US" dirty="0"/>
          </a:p>
        </p:txBody>
      </p:sp>
      <p:pic>
        <p:nvPicPr>
          <p:cNvPr id="22530" name="Picture 2" descr="http://image.wistatutor.com/content/feed/u1406/hydrologic_cycle.gif"/>
          <p:cNvPicPr>
            <a:picLocks noChangeAspect="1" noChangeArrowheads="1"/>
          </p:cNvPicPr>
          <p:nvPr/>
        </p:nvPicPr>
        <p:blipFill>
          <a:blip r:embed="rId2" cstate="print"/>
          <a:srcRect/>
          <a:stretch>
            <a:fillRect/>
          </a:stretch>
        </p:blipFill>
        <p:spPr bwMode="auto">
          <a:xfrm>
            <a:off x="609600" y="1676400"/>
            <a:ext cx="7620000" cy="5029201"/>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lobal_carbon_cycle.png"/>
          <p:cNvPicPr>
            <a:picLocks noChangeAspect="1"/>
          </p:cNvPicPr>
          <p:nvPr/>
        </p:nvPicPr>
        <p:blipFill>
          <a:blip r:embed="rId2" cstate="print"/>
          <a:stretch>
            <a:fillRect/>
          </a:stretch>
        </p:blipFill>
        <p:spPr>
          <a:xfrm>
            <a:off x="714348" y="714356"/>
            <a:ext cx="7731514" cy="57688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taide.com/png/images/atmosphere.jpg"/>
          <p:cNvPicPr>
            <a:picLocks noChangeAspect="1" noChangeArrowheads="1"/>
          </p:cNvPicPr>
          <p:nvPr/>
        </p:nvPicPr>
        <p:blipFill>
          <a:blip r:embed="rId2" cstate="print"/>
          <a:srcRect/>
          <a:stretch>
            <a:fillRect/>
          </a:stretch>
        </p:blipFill>
        <p:spPr bwMode="auto">
          <a:xfrm>
            <a:off x="762000" y="685800"/>
            <a:ext cx="7620000" cy="57150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3367" y="764704"/>
            <a:ext cx="6843750" cy="710952"/>
          </a:xfrm>
        </p:spPr>
        <p:txBody>
          <a:bodyPr/>
          <a:lstStyle/>
          <a:p>
            <a:r>
              <a:rPr lang="es-ES" dirty="0" err="1" smtClean="0"/>
              <a:t>Nitrogen</a:t>
            </a:r>
            <a:r>
              <a:rPr lang="es-ES" dirty="0" smtClean="0"/>
              <a:t> </a:t>
            </a:r>
            <a:r>
              <a:rPr lang="es-ES" dirty="0" err="1" smtClean="0"/>
              <a:t>cycle</a:t>
            </a:r>
            <a:endParaRPr lang="es-ES" dirty="0"/>
          </a:p>
        </p:txBody>
      </p:sp>
      <p:pic>
        <p:nvPicPr>
          <p:cNvPr id="1026" name="Picture 2" descr="http://www.physicalgeography.net/fundamentals/images/nitrogencyc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628800"/>
            <a:ext cx="6867525" cy="4457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151378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3076" name="Picture 2" descr="http://weirderacont.files.wordpress.com/2010/01/final-river.jpg?w=538&amp;h=759"/>
          <p:cNvPicPr>
            <a:picLocks noChangeAspect="1" noChangeArrowheads="1"/>
          </p:cNvPicPr>
          <p:nvPr/>
        </p:nvPicPr>
        <p:blipFill>
          <a:blip r:embed="rId2"/>
          <a:srcRect t="16820"/>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838200" y="4648200"/>
            <a:ext cx="3276600" cy="1311275"/>
          </a:xfrm>
          <a:prstGeom prst="rect">
            <a:avLst/>
          </a:prstGeom>
          <a:noFill/>
          <a:ln w="9525">
            <a:noFill/>
            <a:miter lim="800000"/>
            <a:headEnd/>
            <a:tailEnd/>
          </a:ln>
        </p:spPr>
        <p:txBody>
          <a:bodyPr>
            <a:spAutoFit/>
          </a:bodyPr>
          <a:lstStyle/>
          <a:p>
            <a:r>
              <a:rPr lang="en-US" sz="8000" b="1"/>
              <a:t>Bio =</a:t>
            </a:r>
          </a:p>
        </p:txBody>
      </p:sp>
      <p:sp>
        <p:nvSpPr>
          <p:cNvPr id="121861" name="Rectangle 5"/>
          <p:cNvSpPr>
            <a:spLocks noChangeArrowheads="1"/>
          </p:cNvSpPr>
          <p:nvPr/>
        </p:nvSpPr>
        <p:spPr bwMode="auto">
          <a:xfrm>
            <a:off x="2005013" y="515938"/>
            <a:ext cx="4954587" cy="1311275"/>
          </a:xfrm>
          <a:prstGeom prst="rect">
            <a:avLst/>
          </a:prstGeom>
          <a:noFill/>
          <a:ln w="9525">
            <a:noFill/>
            <a:miter lim="800000"/>
            <a:headEnd/>
            <a:tailEnd/>
          </a:ln>
          <a:effectLst/>
        </p:spPr>
        <p:txBody>
          <a:bodyPr wrap="none">
            <a:spAutoFit/>
          </a:bodyPr>
          <a:lstStyle/>
          <a:p>
            <a:pPr>
              <a:defRPr/>
            </a:pPr>
            <a:r>
              <a:rPr lang="en-US" sz="8000" b="1">
                <a:effectLst>
                  <a:outerShdw blurRad="38100" dist="38100" dir="2700000" algn="tl">
                    <a:srgbClr val="000000"/>
                  </a:outerShdw>
                </a:effectLst>
              </a:rPr>
              <a:t>Bio</a:t>
            </a:r>
            <a:r>
              <a:rPr lang="en-US" sz="6000" b="1">
                <a:solidFill>
                  <a:schemeClr val="tx2"/>
                </a:solidFill>
                <a:effectLst>
                  <a:outerShdw blurRad="38100" dist="38100" dir="2700000" algn="tl">
                    <a:srgbClr val="000000"/>
                  </a:outerShdw>
                </a:effectLst>
              </a:rPr>
              <a:t>diversity</a:t>
            </a:r>
          </a:p>
        </p:txBody>
      </p:sp>
      <p:sp>
        <p:nvSpPr>
          <p:cNvPr id="121862" name="Text Box 6"/>
          <p:cNvSpPr txBox="1">
            <a:spLocks noChangeArrowheads="1"/>
          </p:cNvSpPr>
          <p:nvPr/>
        </p:nvSpPr>
        <p:spPr bwMode="auto">
          <a:xfrm>
            <a:off x="1131888" y="2468563"/>
            <a:ext cx="7289800" cy="1016000"/>
          </a:xfrm>
          <a:prstGeom prst="rect">
            <a:avLst/>
          </a:prstGeom>
          <a:noFill/>
          <a:ln w="9525">
            <a:noFill/>
            <a:miter lim="800000"/>
            <a:headEnd/>
            <a:tailEnd/>
          </a:ln>
        </p:spPr>
        <p:txBody>
          <a:bodyPr wrap="none">
            <a:spAutoFit/>
          </a:bodyPr>
          <a:lstStyle/>
          <a:p>
            <a:r>
              <a:rPr lang="en-US" sz="4400" b="1"/>
              <a:t>What does “</a:t>
            </a:r>
            <a:r>
              <a:rPr lang="en-US" sz="6000" b="1"/>
              <a:t>Bio</a:t>
            </a:r>
            <a:r>
              <a:rPr lang="en-US" sz="4400" b="1"/>
              <a:t>” means?</a:t>
            </a:r>
          </a:p>
        </p:txBody>
      </p:sp>
      <p:sp>
        <p:nvSpPr>
          <p:cNvPr id="121864" name="WordArt 8"/>
          <p:cNvSpPr>
            <a:spLocks noChangeArrowheads="1" noChangeShapeType="1" noTextEdit="1"/>
          </p:cNvSpPr>
          <p:nvPr/>
        </p:nvSpPr>
        <p:spPr bwMode="auto">
          <a:xfrm>
            <a:off x="4038600" y="3810000"/>
            <a:ext cx="3706813" cy="2530475"/>
          </a:xfrm>
          <a:prstGeom prst="rect">
            <a:avLst/>
          </a:prstGeom>
        </p:spPr>
        <p:txBody>
          <a:bodyPr wrap="none" fromWordArt="1">
            <a:prstTxWarp prst="textFadeUp">
              <a:avLst>
                <a:gd name="adj" fmla="val 9991"/>
              </a:avLst>
            </a:prstTxWarp>
          </a:bodyPr>
          <a:lstStyle/>
          <a:p>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Life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1" nodeType="clickEffect">
                                  <p:stCondLst>
                                    <p:cond delay="0"/>
                                  </p:stCondLst>
                                  <p:iterate type="lt">
                                    <p:tmPct val="10000"/>
                                  </p:iterate>
                                  <p:childTnLst>
                                    <p:animScale>
                                      <p:cBhvr>
                                        <p:cTn id="6" dur="250" autoRev="1" fill="hold">
                                          <p:stCondLst>
                                            <p:cond delay="0"/>
                                          </p:stCondLst>
                                        </p:cTn>
                                        <p:tgtEl>
                                          <p:spTgt spid="121862"/>
                                        </p:tgtEl>
                                      </p:cBhvr>
                                      <p:to x="80000" y="100000"/>
                                    </p:animScale>
                                    <p:anim by="(#ppt_w*0.10)" calcmode="lin" valueType="num">
                                      <p:cBhvr>
                                        <p:cTn id="7" dur="250" autoRev="1" fill="hold">
                                          <p:stCondLst>
                                            <p:cond delay="0"/>
                                          </p:stCondLst>
                                        </p:cTn>
                                        <p:tgtEl>
                                          <p:spTgt spid="121862"/>
                                        </p:tgtEl>
                                        <p:attrNameLst>
                                          <p:attrName>ppt_x</p:attrName>
                                        </p:attrNameLst>
                                      </p:cBhvr>
                                    </p:anim>
                                    <p:anim by="(-#ppt_w*0.10)" calcmode="lin" valueType="num">
                                      <p:cBhvr>
                                        <p:cTn id="8" dur="250" autoRev="1" fill="hold">
                                          <p:stCondLst>
                                            <p:cond delay="0"/>
                                          </p:stCondLst>
                                        </p:cTn>
                                        <p:tgtEl>
                                          <p:spTgt spid="121862"/>
                                        </p:tgtEl>
                                        <p:attrNameLst>
                                          <p:attrName>ppt_y</p:attrName>
                                        </p:attrNameLst>
                                      </p:cBhvr>
                                    </p:anim>
                                    <p:animRot by="-480000">
                                      <p:cBhvr>
                                        <p:cTn id="9" dur="250" autoRev="1" fill="hold">
                                          <p:stCondLst>
                                            <p:cond delay="0"/>
                                          </p:stCondLst>
                                        </p:cTn>
                                        <p:tgtEl>
                                          <p:spTgt spid="12186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iterate type="lt">
                                    <p:tmPct val="0"/>
                                  </p:iterate>
                                  <p:childTnLst>
                                    <p:animEffect transition="out" filter="fade">
                                      <p:cBhvr>
                                        <p:cTn id="13" dur="2000"/>
                                        <p:tgtEl>
                                          <p:spTgt spid="121862"/>
                                        </p:tgtEl>
                                      </p:cBhvr>
                                    </p:animEffect>
                                    <p:set>
                                      <p:cBhvr>
                                        <p:cTn id="14" dur="1" fill="hold">
                                          <p:stCondLst>
                                            <p:cond delay="1999"/>
                                          </p:stCondLst>
                                        </p:cTn>
                                        <p:tgtEl>
                                          <p:spTgt spid="121862"/>
                                        </p:tgtEl>
                                        <p:attrNameLst>
                                          <p:attrName>style.visibility</p:attrName>
                                        </p:attrNameLst>
                                      </p:cBhvr>
                                      <p:to>
                                        <p:strVal val="hidden"/>
                                      </p:to>
                                    </p:set>
                                  </p:childTnLst>
                                </p:cTn>
                              </p:par>
                              <p:par>
                                <p:cTn id="15" presetID="15" presetClass="entr" presetSubtype="0" fill="hold" grpId="0" nodeType="withEffect">
                                  <p:stCondLst>
                                    <p:cond delay="0"/>
                                  </p:stCondLst>
                                  <p:childTnLst>
                                    <p:set>
                                      <p:cBhvr>
                                        <p:cTn id="16" dur="1" fill="hold">
                                          <p:stCondLst>
                                            <p:cond delay="0"/>
                                          </p:stCondLst>
                                        </p:cTn>
                                        <p:tgtEl>
                                          <p:spTgt spid="121860"/>
                                        </p:tgtEl>
                                        <p:attrNameLst>
                                          <p:attrName>style.visibility</p:attrName>
                                        </p:attrNameLst>
                                      </p:cBhvr>
                                      <p:to>
                                        <p:strVal val="visible"/>
                                      </p:to>
                                    </p:set>
                                    <p:anim calcmode="lin" valueType="num">
                                      <p:cBhvr>
                                        <p:cTn id="17" dur="1000" fill="hold"/>
                                        <p:tgtEl>
                                          <p:spTgt spid="121860"/>
                                        </p:tgtEl>
                                        <p:attrNameLst>
                                          <p:attrName>ppt_w</p:attrName>
                                        </p:attrNameLst>
                                      </p:cBhvr>
                                      <p:tavLst>
                                        <p:tav tm="0">
                                          <p:val>
                                            <p:fltVal val="0"/>
                                          </p:val>
                                        </p:tav>
                                        <p:tav tm="100000">
                                          <p:val>
                                            <p:strVal val="#ppt_w"/>
                                          </p:val>
                                        </p:tav>
                                      </p:tavLst>
                                    </p:anim>
                                    <p:anim calcmode="lin" valueType="num">
                                      <p:cBhvr>
                                        <p:cTn id="18" dur="1000" fill="hold"/>
                                        <p:tgtEl>
                                          <p:spTgt spid="121860"/>
                                        </p:tgtEl>
                                        <p:attrNameLst>
                                          <p:attrName>ppt_h</p:attrName>
                                        </p:attrNameLst>
                                      </p:cBhvr>
                                      <p:tavLst>
                                        <p:tav tm="0">
                                          <p:val>
                                            <p:fltVal val="0"/>
                                          </p:val>
                                        </p:tav>
                                        <p:tav tm="100000">
                                          <p:val>
                                            <p:strVal val="#ppt_h"/>
                                          </p:val>
                                        </p:tav>
                                      </p:tavLst>
                                    </p:anim>
                                    <p:anim calcmode="lin" valueType="num">
                                      <p:cBhvr>
                                        <p:cTn id="19" dur="1000" fill="hold"/>
                                        <p:tgtEl>
                                          <p:spTgt spid="12186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1860"/>
                                        </p:tgtEl>
                                        <p:attrNameLst>
                                          <p:attrName>ppt_y</p:attrName>
                                        </p:attrNameLst>
                                      </p:cBhvr>
                                      <p:tavLst>
                                        <p:tav tm="0" fmla="#ppt_y+(sin(-2*pi*(1-$))*-#ppt_x+cos(-2*pi*(1-$))*(1-#ppt_y))*(1-$)">
                                          <p:val>
                                            <p:fltVal val="0"/>
                                          </p:val>
                                        </p:tav>
                                        <p:tav tm="100000">
                                          <p:val>
                                            <p:fltVal val="1"/>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121864"/>
                                        </p:tgtEl>
                                        <p:attrNameLst>
                                          <p:attrName>style.visibility</p:attrName>
                                        </p:attrNameLst>
                                      </p:cBhvr>
                                      <p:to>
                                        <p:strVal val="visible"/>
                                      </p:to>
                                    </p:set>
                                    <p:animEffect transition="in" filter="fade">
                                      <p:cBhvr>
                                        <p:cTn id="23" dur="2000"/>
                                        <p:tgtEl>
                                          <p:spTgt spid="121864"/>
                                        </p:tgtEl>
                                      </p:cBhvr>
                                    </p:animEffect>
                                    <p:anim calcmode="lin" valueType="num">
                                      <p:cBhvr>
                                        <p:cTn id="24" dur="2000" fill="hold"/>
                                        <p:tgtEl>
                                          <p:spTgt spid="121864"/>
                                        </p:tgtEl>
                                        <p:attrNameLst>
                                          <p:attrName>style.rotation</p:attrName>
                                        </p:attrNameLst>
                                      </p:cBhvr>
                                      <p:tavLst>
                                        <p:tav tm="0">
                                          <p:val>
                                            <p:fltVal val="720"/>
                                          </p:val>
                                        </p:tav>
                                        <p:tav tm="100000">
                                          <p:val>
                                            <p:fltVal val="0"/>
                                          </p:val>
                                        </p:tav>
                                      </p:tavLst>
                                    </p:anim>
                                    <p:anim calcmode="lin" valueType="num">
                                      <p:cBhvr>
                                        <p:cTn id="25" dur="2000" fill="hold"/>
                                        <p:tgtEl>
                                          <p:spTgt spid="121864"/>
                                        </p:tgtEl>
                                        <p:attrNameLst>
                                          <p:attrName>ppt_h</p:attrName>
                                        </p:attrNameLst>
                                      </p:cBhvr>
                                      <p:tavLst>
                                        <p:tav tm="0">
                                          <p:val>
                                            <p:fltVal val="0"/>
                                          </p:val>
                                        </p:tav>
                                        <p:tav tm="100000">
                                          <p:val>
                                            <p:strVal val="#ppt_h"/>
                                          </p:val>
                                        </p:tav>
                                      </p:tavLst>
                                    </p:anim>
                                    <p:anim calcmode="lin" valueType="num">
                                      <p:cBhvr>
                                        <p:cTn id="26" dur="2000" fill="hold"/>
                                        <p:tgtEl>
                                          <p:spTgt spid="1218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2" grpId="0"/>
      <p:bldP spid="121862" grpId="1"/>
      <p:bldP spid="12186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1981200" y="609600"/>
            <a:ext cx="5170488" cy="1189038"/>
          </a:xfrm>
          <a:prstGeom prst="rect">
            <a:avLst/>
          </a:prstGeom>
          <a:noFill/>
          <a:ln w="9525">
            <a:noFill/>
            <a:miter lim="800000"/>
            <a:headEnd/>
            <a:tailEnd/>
          </a:ln>
          <a:effectLst/>
        </p:spPr>
        <p:txBody>
          <a:bodyPr wrap="none">
            <a:spAutoFit/>
          </a:bodyPr>
          <a:lstStyle/>
          <a:p>
            <a:pPr>
              <a:defRPr/>
            </a:pPr>
            <a:r>
              <a:rPr lang="en-US" sz="6000" b="1" u="sng">
                <a:solidFill>
                  <a:schemeClr val="tx2"/>
                </a:solidFill>
                <a:effectLst>
                  <a:outerShdw blurRad="38100" dist="38100" dir="2700000" algn="tl">
                    <a:srgbClr val="000000"/>
                  </a:outerShdw>
                </a:effectLst>
              </a:rPr>
              <a:t>Bio</a:t>
            </a:r>
            <a:r>
              <a:rPr lang="en-US" sz="7200" b="1" u="sng">
                <a:effectLst>
                  <a:outerShdw blurRad="38100" dist="38100" dir="2700000" algn="tl">
                    <a:srgbClr val="000000"/>
                  </a:outerShdw>
                </a:effectLst>
              </a:rPr>
              <a:t>diversity</a:t>
            </a:r>
          </a:p>
        </p:txBody>
      </p:sp>
      <p:sp>
        <p:nvSpPr>
          <p:cNvPr id="122886" name="Text Box 6"/>
          <p:cNvSpPr txBox="1">
            <a:spLocks noChangeArrowheads="1"/>
          </p:cNvSpPr>
          <p:nvPr/>
        </p:nvSpPr>
        <p:spPr bwMode="auto">
          <a:xfrm>
            <a:off x="809625" y="4649788"/>
            <a:ext cx="7480300" cy="1098550"/>
          </a:xfrm>
          <a:prstGeom prst="rect">
            <a:avLst/>
          </a:prstGeom>
          <a:noFill/>
          <a:ln w="9525">
            <a:noFill/>
            <a:miter lim="800000"/>
            <a:headEnd/>
            <a:tailEnd/>
          </a:ln>
        </p:spPr>
        <p:txBody>
          <a:bodyPr wrap="none">
            <a:spAutoFit/>
          </a:bodyPr>
          <a:lstStyle/>
          <a:p>
            <a:r>
              <a:rPr lang="en-US" sz="6600" b="1"/>
              <a:t>D</a:t>
            </a:r>
            <a:r>
              <a:rPr lang="en-US" sz="6600" b="1">
                <a:solidFill>
                  <a:schemeClr val="accent1"/>
                </a:solidFill>
              </a:rPr>
              <a:t>i</a:t>
            </a:r>
            <a:r>
              <a:rPr lang="en-US" sz="6600" b="1">
                <a:solidFill>
                  <a:srgbClr val="FFFF00"/>
                </a:solidFill>
              </a:rPr>
              <a:t>v</a:t>
            </a:r>
            <a:r>
              <a:rPr lang="en-US" sz="6600" b="1">
                <a:solidFill>
                  <a:srgbClr val="FF0000"/>
                </a:solidFill>
              </a:rPr>
              <a:t>e</a:t>
            </a:r>
            <a:r>
              <a:rPr lang="en-US" sz="6600" b="1">
                <a:solidFill>
                  <a:srgbClr val="000400"/>
                </a:solidFill>
              </a:rPr>
              <a:t>r</a:t>
            </a:r>
            <a:r>
              <a:rPr lang="en-US" sz="6600" b="1">
                <a:solidFill>
                  <a:schemeClr val="hlink"/>
                </a:solidFill>
              </a:rPr>
              <a:t>s</a:t>
            </a:r>
            <a:r>
              <a:rPr lang="en-US" sz="6600" b="1">
                <a:solidFill>
                  <a:srgbClr val="663300"/>
                </a:solidFill>
              </a:rPr>
              <a:t>i</a:t>
            </a:r>
            <a:r>
              <a:rPr lang="en-US" sz="6600" b="1">
                <a:solidFill>
                  <a:srgbClr val="FF0066"/>
                </a:solidFill>
              </a:rPr>
              <a:t>t</a:t>
            </a:r>
            <a:r>
              <a:rPr lang="en-US" sz="6600" b="1">
                <a:solidFill>
                  <a:srgbClr val="3333FF"/>
                </a:solidFill>
              </a:rPr>
              <a:t>y</a:t>
            </a:r>
            <a:r>
              <a:rPr lang="en-US" sz="6600" b="1"/>
              <a:t> = </a:t>
            </a:r>
            <a:r>
              <a:rPr lang="en-US" sz="6600" b="1">
                <a:solidFill>
                  <a:srgbClr val="000400"/>
                </a:solidFill>
              </a:rPr>
              <a:t>V</a:t>
            </a:r>
            <a:r>
              <a:rPr lang="en-US" sz="6600" b="1">
                <a:solidFill>
                  <a:schemeClr val="hlink"/>
                </a:solidFill>
              </a:rPr>
              <a:t>a</a:t>
            </a:r>
            <a:r>
              <a:rPr lang="en-US" sz="6600" b="1"/>
              <a:t>r</a:t>
            </a:r>
            <a:r>
              <a:rPr lang="en-US" sz="6600" b="1">
                <a:solidFill>
                  <a:schemeClr val="folHlink"/>
                </a:solidFill>
              </a:rPr>
              <a:t>i</a:t>
            </a:r>
            <a:r>
              <a:rPr lang="en-US" sz="6600" b="1">
                <a:solidFill>
                  <a:srgbClr val="FFFF00"/>
                </a:solidFill>
              </a:rPr>
              <a:t>e</a:t>
            </a:r>
            <a:r>
              <a:rPr lang="en-US" sz="6600" b="1">
                <a:solidFill>
                  <a:srgbClr val="FF0000"/>
                </a:solidFill>
              </a:rPr>
              <a:t>t</a:t>
            </a:r>
            <a:r>
              <a:rPr lang="en-US" sz="6600" b="1">
                <a:solidFill>
                  <a:srgbClr val="3333FF"/>
                </a:solidFill>
              </a:rPr>
              <a:t>y</a:t>
            </a:r>
          </a:p>
        </p:txBody>
      </p:sp>
      <p:sp>
        <p:nvSpPr>
          <p:cNvPr id="122887" name="Text Box 7"/>
          <p:cNvSpPr txBox="1">
            <a:spLocks noChangeArrowheads="1"/>
          </p:cNvSpPr>
          <p:nvPr/>
        </p:nvSpPr>
        <p:spPr bwMode="auto">
          <a:xfrm>
            <a:off x="82550" y="2597150"/>
            <a:ext cx="9061450" cy="1724025"/>
          </a:xfrm>
          <a:prstGeom prst="rect">
            <a:avLst/>
          </a:prstGeom>
          <a:noFill/>
          <a:ln w="9525">
            <a:noFill/>
            <a:miter lim="800000"/>
            <a:headEnd/>
            <a:tailEnd/>
          </a:ln>
        </p:spPr>
        <p:txBody>
          <a:bodyPr>
            <a:spAutoFit/>
          </a:bodyPr>
          <a:lstStyle/>
          <a:p>
            <a:pPr algn="just"/>
            <a:r>
              <a:rPr lang="en-US" sz="4400" b="1"/>
              <a:t>What does “</a:t>
            </a:r>
            <a:r>
              <a:rPr lang="en-US" sz="6200" b="1"/>
              <a:t>Diversity</a:t>
            </a:r>
            <a:r>
              <a:rPr lang="en-US" sz="4400" b="1"/>
              <a:t>” means?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1000" fill="hold"/>
                                        <p:tgtEl>
                                          <p:spTgt spid="122887"/>
                                        </p:tgtEl>
                                        <p:attrNameLst>
                                          <p:attrName>style.color</p:attrName>
                                        </p:attrNameLst>
                                      </p:cBhvr>
                                      <p:to>
                                        <p:clrVal>
                                          <a:srgbClr val="FFFF00"/>
                                        </p:clrVal>
                                      </p:to>
                                    </p:set>
                                    <p:set>
                                      <p:cBhvr>
                                        <p:cTn id="7" dur="1000" fill="hold"/>
                                        <p:tgtEl>
                                          <p:spTgt spid="122887"/>
                                        </p:tgtEl>
                                        <p:attrNameLst>
                                          <p:attrName>fillcolor</p:attrName>
                                        </p:attrNameLst>
                                      </p:cBhvr>
                                      <p:to>
                                        <p:clrVal>
                                          <a:srgbClr val="FFFF00"/>
                                        </p:clrVal>
                                      </p:to>
                                    </p:set>
                                    <p:set>
                                      <p:cBhvr>
                                        <p:cTn id="8" dur="1000" fill="hold"/>
                                        <p:tgtEl>
                                          <p:spTgt spid="122887"/>
                                        </p:tgtEl>
                                        <p:attrNameLst>
                                          <p:attrName>fill.type</p:attrName>
                                        </p:attrNameLst>
                                      </p:cBhvr>
                                      <p:to>
                                        <p:strVal val="solid"/>
                                      </p:to>
                                    </p:set>
                                  </p:childTnLst>
                                </p:cTn>
                              </p:par>
                            </p:childTnLst>
                          </p:cTn>
                        </p:par>
                        <p:par>
                          <p:cTn id="9" fill="hold">
                            <p:stCondLst>
                              <p:cond delay="1960"/>
                            </p:stCondLst>
                            <p:childTnLst>
                              <p:par>
                                <p:cTn id="10" presetID="16" presetClass="emph" presetSubtype="0" fill="hold" grpId="2" nodeType="afterEffect">
                                  <p:stCondLst>
                                    <p:cond delay="0"/>
                                  </p:stCondLst>
                                  <p:iterate type="lt">
                                    <p:tmPct val="4000"/>
                                  </p:iterate>
                                  <p:childTnLst>
                                    <p:set>
                                      <p:cBhvr override="childStyle">
                                        <p:cTn id="11" dur="1000" fill="hold"/>
                                        <p:tgtEl>
                                          <p:spTgt spid="122887"/>
                                        </p:tgtEl>
                                        <p:attrNameLst>
                                          <p:attrName>style.color</p:attrName>
                                        </p:attrNameLst>
                                      </p:cBhvr>
                                      <p:to>
                                        <p:clrVal>
                                          <a:srgbClr val="3333FF"/>
                                        </p:clrVal>
                                      </p:to>
                                    </p:set>
                                    <p:set>
                                      <p:cBhvr>
                                        <p:cTn id="12" dur="1000" fill="hold"/>
                                        <p:tgtEl>
                                          <p:spTgt spid="122887"/>
                                        </p:tgtEl>
                                        <p:attrNameLst>
                                          <p:attrName>fillcolor</p:attrName>
                                        </p:attrNameLst>
                                      </p:cBhvr>
                                      <p:to>
                                        <p:clrVal>
                                          <a:srgbClr val="3333FF"/>
                                        </p:clrVal>
                                      </p:to>
                                    </p:set>
                                    <p:set>
                                      <p:cBhvr>
                                        <p:cTn id="13" dur="1000" fill="hold"/>
                                        <p:tgtEl>
                                          <p:spTgt spid="122887"/>
                                        </p:tgtEl>
                                        <p:attrNameLst>
                                          <p:attrName>fill.type</p:attrName>
                                        </p:attrNameLst>
                                      </p:cBhvr>
                                      <p:to>
                                        <p:strVal val="solid"/>
                                      </p:to>
                                    </p:set>
                                  </p:childTnLst>
                                </p:cTn>
                              </p:par>
                            </p:childTnLst>
                          </p:cTn>
                        </p:par>
                        <p:par>
                          <p:cTn id="14" fill="hold">
                            <p:stCondLst>
                              <p:cond delay="3920"/>
                            </p:stCondLst>
                            <p:childTnLst>
                              <p:par>
                                <p:cTn id="15" presetID="16" presetClass="emph" presetSubtype="0" fill="hold" grpId="3" nodeType="afterEffect">
                                  <p:stCondLst>
                                    <p:cond delay="0"/>
                                  </p:stCondLst>
                                  <p:iterate type="lt">
                                    <p:tmPct val="4000"/>
                                  </p:iterate>
                                  <p:childTnLst>
                                    <p:set>
                                      <p:cBhvr override="childStyle">
                                        <p:cTn id="16" dur="1000" fill="hold"/>
                                        <p:tgtEl>
                                          <p:spTgt spid="122887"/>
                                        </p:tgtEl>
                                        <p:attrNameLst>
                                          <p:attrName>style.color</p:attrName>
                                        </p:attrNameLst>
                                      </p:cBhvr>
                                      <p:to>
                                        <p:clrVal>
                                          <a:srgbClr val="FF0000"/>
                                        </p:clrVal>
                                      </p:to>
                                    </p:set>
                                    <p:set>
                                      <p:cBhvr>
                                        <p:cTn id="17" dur="1000" fill="hold"/>
                                        <p:tgtEl>
                                          <p:spTgt spid="122887"/>
                                        </p:tgtEl>
                                        <p:attrNameLst>
                                          <p:attrName>fillcolor</p:attrName>
                                        </p:attrNameLst>
                                      </p:cBhvr>
                                      <p:to>
                                        <p:clrVal>
                                          <a:srgbClr val="FF0000"/>
                                        </p:clrVal>
                                      </p:to>
                                    </p:set>
                                    <p:set>
                                      <p:cBhvr>
                                        <p:cTn id="18" dur="1000" fill="hold"/>
                                        <p:tgtEl>
                                          <p:spTgt spid="122887"/>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5" presetClass="exit" presetSubtype="0" fill="hold" grpId="1" nodeType="clickEffect">
                                  <p:stCondLst>
                                    <p:cond delay="0"/>
                                  </p:stCondLst>
                                  <p:iterate type="lt">
                                    <p:tmPct val="0"/>
                                  </p:iterate>
                                  <p:childTnLst>
                                    <p:animEffect transition="out" filter="fade">
                                      <p:cBhvr>
                                        <p:cTn id="22" dur="2000"/>
                                        <p:tgtEl>
                                          <p:spTgt spid="122887"/>
                                        </p:tgtEl>
                                      </p:cBhvr>
                                    </p:animEffect>
                                    <p:anim calcmode="lin" valueType="num">
                                      <p:cBhvr>
                                        <p:cTn id="23" dur="2000"/>
                                        <p:tgtEl>
                                          <p:spTgt spid="122887"/>
                                        </p:tgtEl>
                                        <p:attrNameLst>
                                          <p:attrName>style.rotation</p:attrName>
                                        </p:attrNameLst>
                                      </p:cBhvr>
                                      <p:tavLst>
                                        <p:tav tm="0">
                                          <p:val>
                                            <p:fltVal val="0"/>
                                          </p:val>
                                        </p:tav>
                                        <p:tav tm="100000">
                                          <p:val>
                                            <p:fltVal val="720"/>
                                          </p:val>
                                        </p:tav>
                                      </p:tavLst>
                                    </p:anim>
                                    <p:anim calcmode="lin" valueType="num">
                                      <p:cBhvr>
                                        <p:cTn id="24" dur="2000"/>
                                        <p:tgtEl>
                                          <p:spTgt spid="122887"/>
                                        </p:tgtEl>
                                        <p:attrNameLst>
                                          <p:attrName>ppt_h</p:attrName>
                                        </p:attrNameLst>
                                      </p:cBhvr>
                                      <p:tavLst>
                                        <p:tav tm="0">
                                          <p:val>
                                            <p:strVal val="ppt_h"/>
                                          </p:val>
                                        </p:tav>
                                        <p:tav tm="100000">
                                          <p:val>
                                            <p:fltVal val="0"/>
                                          </p:val>
                                        </p:tav>
                                      </p:tavLst>
                                    </p:anim>
                                    <p:anim calcmode="lin" valueType="num">
                                      <p:cBhvr>
                                        <p:cTn id="25" dur="2000"/>
                                        <p:tgtEl>
                                          <p:spTgt spid="122887"/>
                                        </p:tgtEl>
                                        <p:attrNameLst>
                                          <p:attrName>ppt_w</p:attrName>
                                        </p:attrNameLst>
                                      </p:cBhvr>
                                      <p:tavLst>
                                        <p:tav tm="0">
                                          <p:val>
                                            <p:strVal val="ppt_w"/>
                                          </p:val>
                                        </p:tav>
                                        <p:tav tm="100000">
                                          <p:val>
                                            <p:fltVal val="0"/>
                                          </p:val>
                                        </p:tav>
                                      </p:tavLst>
                                    </p:anim>
                                    <p:set>
                                      <p:cBhvr>
                                        <p:cTn id="26" dur="1" fill="hold">
                                          <p:stCondLst>
                                            <p:cond delay="1999"/>
                                          </p:stCondLst>
                                        </p:cTn>
                                        <p:tgtEl>
                                          <p:spTgt spid="122887"/>
                                        </p:tgtEl>
                                        <p:attrNameLst>
                                          <p:attrName>style.visibility</p:attrName>
                                        </p:attrNameLst>
                                      </p:cBhvr>
                                      <p:to>
                                        <p:strVal val="hidden"/>
                                      </p:to>
                                    </p:set>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122886"/>
                                        </p:tgtEl>
                                        <p:attrNameLst>
                                          <p:attrName>style.visibility</p:attrName>
                                        </p:attrNameLst>
                                      </p:cBhvr>
                                      <p:to>
                                        <p:strVal val="visible"/>
                                      </p:to>
                                    </p:set>
                                    <p:set>
                                      <p:cBhvr>
                                        <p:cTn id="29" dur="228" fill="hold">
                                          <p:stCondLst>
                                            <p:cond delay="0"/>
                                          </p:stCondLst>
                                        </p:cTn>
                                        <p:tgtEl>
                                          <p:spTgt spid="122886"/>
                                        </p:tgtEl>
                                        <p:attrNameLst>
                                          <p:attrName>style.rotation</p:attrName>
                                        </p:attrNameLst>
                                      </p:cBhvr>
                                      <p:to>
                                        <p:strVal val="-45.0"/>
                                      </p:to>
                                    </p:set>
                                    <p:anim calcmode="lin" valueType="num">
                                      <p:cBhvr>
                                        <p:cTn id="30" dur="228" fill="hold">
                                          <p:stCondLst>
                                            <p:cond delay="228"/>
                                          </p:stCondLst>
                                        </p:cTn>
                                        <p:tgtEl>
                                          <p:spTgt spid="122886"/>
                                        </p:tgtEl>
                                        <p:attrNameLst>
                                          <p:attrName>style.rotation</p:attrName>
                                        </p:attrNameLst>
                                      </p:cBhvr>
                                      <p:tavLst>
                                        <p:tav tm="0">
                                          <p:val>
                                            <p:fltVal val="-45"/>
                                          </p:val>
                                        </p:tav>
                                        <p:tav tm="69900">
                                          <p:val>
                                            <p:fltVal val="45"/>
                                          </p:val>
                                        </p:tav>
                                        <p:tav tm="100000">
                                          <p:val>
                                            <p:fltVal val="0"/>
                                          </p:val>
                                        </p:tav>
                                      </p:tavLst>
                                    </p:anim>
                                    <p:anim calcmode="lin" valueType="num">
                                      <p:cBhvr>
                                        <p:cTn id="31" dur="228" fill="hold">
                                          <p:stCondLst>
                                            <p:cond delay="0"/>
                                          </p:stCondLst>
                                        </p:cTn>
                                        <p:tgtEl>
                                          <p:spTgt spid="122886"/>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8"/>
                                          </p:stCondLst>
                                        </p:cTn>
                                        <p:tgtEl>
                                          <p:spTgt spid="122886"/>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12288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7" grpId="0"/>
      <p:bldP spid="122887" grpId="1"/>
      <p:bldP spid="122887" grpId="2"/>
      <p:bldP spid="122887" grpId="3"/>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762000"/>
          </a:xfrm>
        </p:spPr>
        <p:txBody>
          <a:bodyPr>
            <a:noAutofit/>
          </a:bodyPr>
          <a:lstStyle/>
          <a:p>
            <a:pPr eaLnBrk="1" hangingPunct="1"/>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INTRODUCTION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23555" name="Content Placeholder 2"/>
          <p:cNvSpPr>
            <a:spLocks noGrp="1"/>
          </p:cNvSpPr>
          <p:nvPr>
            <p:ph idx="1"/>
          </p:nvPr>
        </p:nvSpPr>
        <p:spPr>
          <a:xfrm>
            <a:off x="457200" y="1371600"/>
            <a:ext cx="8229600" cy="4876800"/>
          </a:xfrm>
        </p:spPr>
        <p:txBody>
          <a:bodyPr/>
          <a:lstStyle/>
          <a:p>
            <a:pPr eaLnBrk="1" hangingPunct="1">
              <a:buFont typeface="Arial" charset="0"/>
              <a:buNone/>
            </a:pPr>
            <a:r>
              <a:rPr lang="en-US" sz="2400" dirty="0" smtClean="0">
                <a:latin typeface="Times New Roman" pitchFamily="18" charset="0"/>
                <a:cs typeface="Times New Roman" pitchFamily="18" charset="0"/>
              </a:rPr>
              <a:t>The term </a:t>
            </a:r>
            <a:r>
              <a:rPr lang="en-US" sz="2400" b="1" dirty="0" smtClean="0">
                <a:solidFill>
                  <a:srgbClr val="FF0000"/>
                </a:solidFill>
                <a:latin typeface="Times New Roman" pitchFamily="18" charset="0"/>
                <a:cs typeface="Times New Roman" pitchFamily="18" charset="0"/>
              </a:rPr>
              <a:t>Biodiversity</a:t>
            </a:r>
            <a:r>
              <a:rPr lang="en-US" sz="2400" dirty="0" smtClean="0">
                <a:latin typeface="Times New Roman" pitchFamily="18" charset="0"/>
                <a:cs typeface="Times New Roman" pitchFamily="18" charset="0"/>
              </a:rPr>
              <a:t> was first coined by </a:t>
            </a:r>
            <a:r>
              <a:rPr lang="en-US" sz="2400" b="1" dirty="0" smtClean="0">
                <a:latin typeface="Times New Roman" pitchFamily="18" charset="0"/>
                <a:cs typeface="Times New Roman" pitchFamily="18" charset="0"/>
              </a:rPr>
              <a:t>Walter G. Rosen</a:t>
            </a:r>
            <a:r>
              <a:rPr lang="en-US" sz="2400" dirty="0" smtClean="0">
                <a:latin typeface="Times New Roman" pitchFamily="18" charset="0"/>
                <a:cs typeface="Times New Roman" pitchFamily="18" charset="0"/>
              </a:rPr>
              <a:t> in </a:t>
            </a:r>
            <a:r>
              <a:rPr lang="en-US" sz="2400" b="1" dirty="0" smtClean="0">
                <a:latin typeface="Times New Roman" pitchFamily="18" charset="0"/>
                <a:cs typeface="Times New Roman" pitchFamily="18" charset="0"/>
              </a:rPr>
              <a:t>1986.</a:t>
            </a:r>
          </a:p>
          <a:p>
            <a:pPr algn="just" eaLnBrk="1" hangingPunct="1">
              <a:buFont typeface="Wingdings" pitchFamily="2" charset="2"/>
              <a:buChar char="ü"/>
            </a:pPr>
            <a:r>
              <a:rPr lang="en-US" sz="2400" dirty="0" smtClean="0">
                <a:latin typeface="Times New Roman" pitchFamily="18" charset="0"/>
                <a:cs typeface="Times New Roman" pitchFamily="18" charset="0"/>
              </a:rPr>
              <a:t>The biosphere comprises of a complex collections of innumerable organisms, known as  the Biodiversity, which constitute the vital life support for survival of human race.   </a:t>
            </a:r>
          </a:p>
          <a:p>
            <a:pPr algn="just" eaLnBrk="1" hangingPunct="1">
              <a:buFont typeface="Wingdings" pitchFamily="2" charset="2"/>
              <a:buChar char="ü"/>
            </a:pPr>
            <a:endParaRPr lang="en-US" sz="1600" dirty="0" smtClean="0">
              <a:latin typeface="Times New Roman" pitchFamily="18" charset="0"/>
              <a:cs typeface="Times New Roman" pitchFamily="18" charset="0"/>
            </a:endParaRPr>
          </a:p>
          <a:p>
            <a:pPr algn="just" eaLnBrk="1" hangingPunct="1">
              <a:buFont typeface="Arial" charset="0"/>
              <a:buNone/>
            </a:pPr>
            <a:r>
              <a:rPr lang="en-US" sz="2400" dirty="0" smtClean="0">
                <a:latin typeface="Times New Roman" pitchFamily="18" charset="0"/>
                <a:cs typeface="Times New Roman" pitchFamily="18" charset="0"/>
              </a:rPr>
              <a:t>          Biological diversity, abbreviated as </a:t>
            </a:r>
            <a:r>
              <a:rPr lang="en-US" sz="2400" b="1" dirty="0" smtClean="0">
                <a:latin typeface="Times New Roman" pitchFamily="18" charset="0"/>
                <a:cs typeface="Times New Roman" pitchFamily="18" charset="0"/>
              </a:rPr>
              <a:t>biodiversity</a:t>
            </a:r>
            <a:r>
              <a:rPr lang="en-US" sz="2400" dirty="0" smtClean="0">
                <a:latin typeface="Times New Roman" pitchFamily="18" charset="0"/>
                <a:cs typeface="Times New Roman" pitchFamily="18" charset="0"/>
              </a:rPr>
              <a:t>, represent the sum total of various life forms such as unicellular fungi, protozoa, bacteria, and multi cellular organisms such as plants, fishes, and mammals at various biological levels including gens, habitats, and  ecosystem .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New Folder\biodiversity-status-in-gujarat-by-jitendra-kumar-singh-3-638.jpg"/>
          <p:cNvPicPr>
            <a:picLocks noChangeAspect="1" noChangeArrowheads="1"/>
          </p:cNvPicPr>
          <p:nvPr/>
        </p:nvPicPr>
        <p:blipFill>
          <a:blip r:embed="rId2"/>
          <a:srcRect/>
          <a:stretch>
            <a:fillRect/>
          </a:stretch>
        </p:blipFill>
        <p:spPr bwMode="auto">
          <a:xfrm>
            <a:off x="0" y="0"/>
            <a:ext cx="9134455" cy="6858000"/>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381000"/>
            <a:ext cx="8763000" cy="3200400"/>
          </a:xfrm>
        </p:spPr>
        <p:txBody>
          <a:bodyPr>
            <a:normAutofit lnSpcReduction="10000"/>
          </a:bodyPr>
          <a:lstStyle/>
          <a:p>
            <a:pPr marL="609600" indent="-609600">
              <a:lnSpc>
                <a:spcPct val="90000"/>
              </a:lnSpc>
              <a:buFont typeface="Wingdings" pitchFamily="2" charset="2"/>
              <a:buAutoNum type="arabicPeriod"/>
            </a:pPr>
            <a:r>
              <a:rPr lang="en-US" b="1" dirty="0" smtClean="0">
                <a:latin typeface="Arial" charset="0"/>
              </a:rPr>
              <a:t>Diversity of genes</a:t>
            </a:r>
          </a:p>
          <a:p>
            <a:pPr marL="609600" indent="-609600">
              <a:lnSpc>
                <a:spcPct val="90000"/>
              </a:lnSpc>
              <a:buNone/>
            </a:pPr>
            <a:r>
              <a:rPr lang="en-US" sz="2600" dirty="0" smtClean="0">
                <a:solidFill>
                  <a:srgbClr val="C00000"/>
                </a:solidFill>
                <a:latin typeface="Andalus" pitchFamily="18" charset="-78"/>
                <a:cs typeface="Andalus" pitchFamily="18" charset="-78"/>
              </a:rPr>
              <a:t/>
            </a:r>
            <a:br>
              <a:rPr lang="en-US" sz="2600" dirty="0" smtClean="0">
                <a:solidFill>
                  <a:srgbClr val="C00000"/>
                </a:solidFill>
                <a:latin typeface="Andalus" pitchFamily="18" charset="-78"/>
                <a:cs typeface="Andalus" pitchFamily="18" charset="-78"/>
              </a:rPr>
            </a:br>
            <a:r>
              <a:rPr lang="en-US" sz="3000" dirty="0" smtClean="0">
                <a:solidFill>
                  <a:srgbClr val="C00000"/>
                </a:solidFill>
                <a:latin typeface="Andalus" pitchFamily="18" charset="-78"/>
                <a:cs typeface="Andalus" pitchFamily="18" charset="-78"/>
              </a:rPr>
              <a:t>     </a:t>
            </a:r>
            <a:r>
              <a:rPr lang="en-US" sz="3000" dirty="0" smtClean="0">
                <a:solidFill>
                  <a:srgbClr val="C00000"/>
                </a:solidFill>
                <a:latin typeface="Comic Sans MS" pitchFamily="66" charset="0"/>
              </a:rPr>
              <a:t> Each member of any animal or plants species differs  widely from other individual in its genetic makeup. </a:t>
            </a:r>
            <a:endParaRPr lang="en-US" sz="2600" dirty="0" smtClean="0">
              <a:latin typeface="Andalus" pitchFamily="18" charset="-78"/>
              <a:cs typeface="Andalus" pitchFamily="18" charset="-78"/>
            </a:endParaRPr>
          </a:p>
          <a:p>
            <a:pPr marL="609600" indent="-609600">
              <a:lnSpc>
                <a:spcPct val="90000"/>
              </a:lnSpc>
              <a:buNone/>
            </a:pPr>
            <a:r>
              <a:rPr lang="en-US" sz="2600" dirty="0" smtClean="0">
                <a:latin typeface="Andalus" pitchFamily="18" charset="-78"/>
                <a:cs typeface="Andalus" pitchFamily="18" charset="-78"/>
              </a:rPr>
              <a:t>            for ex- Chihuahuas, beagles, and </a:t>
            </a:r>
            <a:r>
              <a:rPr lang="en-US" sz="2600" dirty="0" err="1" smtClean="0">
                <a:latin typeface="Andalus" pitchFamily="18" charset="-78"/>
                <a:cs typeface="Andalus" pitchFamily="18" charset="-78"/>
              </a:rPr>
              <a:t>rottweilers</a:t>
            </a:r>
            <a:r>
              <a:rPr lang="en-US" sz="2600" dirty="0" smtClean="0">
                <a:latin typeface="Andalus" pitchFamily="18" charset="-78"/>
                <a:cs typeface="Andalus" pitchFamily="18" charset="-78"/>
              </a:rPr>
              <a:t> are all  the same species —but they're  not the same because there is variety in their genes. </a:t>
            </a:r>
          </a:p>
        </p:txBody>
      </p:sp>
      <p:pic>
        <p:nvPicPr>
          <p:cNvPr id="15364" name="Picture 4" descr="chihuahua"/>
          <p:cNvPicPr>
            <a:picLocks noChangeAspect="1" noChangeArrowheads="1"/>
          </p:cNvPicPr>
          <p:nvPr/>
        </p:nvPicPr>
        <p:blipFill>
          <a:blip r:embed="rId2"/>
          <a:srcRect/>
          <a:stretch>
            <a:fillRect/>
          </a:stretch>
        </p:blipFill>
        <p:spPr bwMode="auto">
          <a:xfrm>
            <a:off x="289560" y="3352800"/>
            <a:ext cx="2588768" cy="284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5365" name="Picture 5" descr="beagle"/>
          <p:cNvPicPr>
            <a:picLocks noChangeAspect="1" noChangeArrowheads="1"/>
          </p:cNvPicPr>
          <p:nvPr/>
        </p:nvPicPr>
        <p:blipFill>
          <a:blip r:embed="rId3"/>
          <a:srcRect/>
          <a:stretch>
            <a:fillRect/>
          </a:stretch>
        </p:blipFill>
        <p:spPr bwMode="auto">
          <a:xfrm>
            <a:off x="2895600" y="3429000"/>
            <a:ext cx="3257648" cy="283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6" name="Picture 6" descr="rottweiler%203hr"/>
          <p:cNvPicPr>
            <a:picLocks noChangeAspect="1" noChangeArrowheads="1"/>
          </p:cNvPicPr>
          <p:nvPr/>
        </p:nvPicPr>
        <p:blipFill>
          <a:blip r:embed="rId4"/>
          <a:srcRect/>
          <a:stretch>
            <a:fillRect/>
          </a:stretch>
        </p:blipFill>
        <p:spPr bwMode="auto">
          <a:xfrm>
            <a:off x="6248400" y="3296194"/>
            <a:ext cx="2590800" cy="3257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7" name="Text Box 7"/>
          <p:cNvSpPr txBox="1">
            <a:spLocks noChangeArrowheads="1"/>
          </p:cNvSpPr>
          <p:nvPr/>
        </p:nvSpPr>
        <p:spPr bwMode="auto">
          <a:xfrm>
            <a:off x="685800" y="6334125"/>
            <a:ext cx="1738313" cy="523875"/>
          </a:xfrm>
          <a:prstGeom prst="rect">
            <a:avLst/>
          </a:prstGeom>
          <a:noFill/>
          <a:ln w="9525">
            <a:noFill/>
            <a:miter lim="800000"/>
            <a:headEnd/>
            <a:tailEnd/>
          </a:ln>
        </p:spPr>
        <p:txBody>
          <a:bodyPr wrap="none">
            <a:spAutoFit/>
          </a:bodyPr>
          <a:lstStyle/>
          <a:p>
            <a:r>
              <a:rPr lang="en-US" dirty="0"/>
              <a:t>Chihuahua</a:t>
            </a:r>
          </a:p>
        </p:txBody>
      </p:sp>
      <p:sp>
        <p:nvSpPr>
          <p:cNvPr id="15368" name="Text Box 8"/>
          <p:cNvSpPr txBox="1">
            <a:spLocks noChangeArrowheads="1"/>
          </p:cNvSpPr>
          <p:nvPr/>
        </p:nvSpPr>
        <p:spPr bwMode="auto">
          <a:xfrm>
            <a:off x="3810000" y="6334125"/>
            <a:ext cx="1177925" cy="523875"/>
          </a:xfrm>
          <a:prstGeom prst="rect">
            <a:avLst/>
          </a:prstGeom>
          <a:noFill/>
          <a:ln w="9525">
            <a:noFill/>
            <a:miter lim="800000"/>
            <a:headEnd/>
            <a:tailEnd/>
          </a:ln>
        </p:spPr>
        <p:txBody>
          <a:bodyPr wrap="none">
            <a:spAutoFit/>
          </a:bodyPr>
          <a:lstStyle/>
          <a:p>
            <a:r>
              <a:rPr lang="en-US" dirty="0"/>
              <a:t>Beagle</a:t>
            </a:r>
          </a:p>
        </p:txBody>
      </p:sp>
      <p:sp>
        <p:nvSpPr>
          <p:cNvPr id="15369" name="Rectangle 9"/>
          <p:cNvSpPr>
            <a:spLocks noChangeArrowheads="1"/>
          </p:cNvSpPr>
          <p:nvPr/>
        </p:nvSpPr>
        <p:spPr bwMode="auto">
          <a:xfrm>
            <a:off x="6934200" y="6486525"/>
            <a:ext cx="1836738" cy="523875"/>
          </a:xfrm>
          <a:prstGeom prst="rect">
            <a:avLst/>
          </a:prstGeom>
          <a:noFill/>
          <a:ln w="9525">
            <a:noFill/>
            <a:miter lim="800000"/>
            <a:headEnd/>
            <a:tailEnd/>
          </a:ln>
        </p:spPr>
        <p:txBody>
          <a:bodyPr wrap="none">
            <a:spAutoFit/>
          </a:bodyPr>
          <a:lstStyle/>
          <a:p>
            <a:r>
              <a:rPr lang="en-US" dirty="0" err="1"/>
              <a:t>Rottweilers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228600" y="0"/>
            <a:ext cx="8610600" cy="3600986"/>
          </a:xfrm>
          <a:prstGeom prst="rect">
            <a:avLst/>
          </a:prstGeom>
          <a:noFill/>
          <a:ln w="9525">
            <a:noFill/>
            <a:miter lim="800000"/>
            <a:headEnd/>
            <a:tailEnd/>
          </a:ln>
          <a:effectLst/>
        </p:spPr>
        <p:txBody>
          <a:bodyPr>
            <a:spAutoFit/>
          </a:bodyPr>
          <a:lstStyle/>
          <a:p>
            <a:pPr marL="342900" indent="-342900">
              <a:defRPr/>
            </a:pPr>
            <a:endParaRPr lang="en-US" sz="3200" b="1" dirty="0" smtClean="0">
              <a:latin typeface="Arial" pitchFamily="34" charset="0"/>
              <a:cs typeface="Arial" pitchFamily="34" charset="0"/>
            </a:endParaRPr>
          </a:p>
          <a:p>
            <a:pPr marL="342900" indent="-342900">
              <a:defRPr/>
            </a:pPr>
            <a:r>
              <a:rPr lang="en-US" sz="3200" b="1" dirty="0" smtClean="0">
                <a:latin typeface="Arial" pitchFamily="34" charset="0"/>
                <a:cs typeface="Arial" pitchFamily="34" charset="0"/>
              </a:rPr>
              <a:t>2</a:t>
            </a:r>
            <a:r>
              <a:rPr lang="en-US" sz="3200" b="1" dirty="0">
                <a:latin typeface="Arial" pitchFamily="34" charset="0"/>
                <a:cs typeface="Arial" pitchFamily="34" charset="0"/>
              </a:rPr>
              <a:t>. </a:t>
            </a:r>
            <a:r>
              <a:rPr lang="en-US" sz="3200" b="1" dirty="0" smtClean="0">
                <a:latin typeface="Arial" pitchFamily="34" charset="0"/>
                <a:cs typeface="Arial" pitchFamily="34" charset="0"/>
              </a:rPr>
              <a:t>Diversity </a:t>
            </a:r>
            <a:r>
              <a:rPr lang="en-US" sz="3200" b="1" dirty="0">
                <a:latin typeface="Arial" pitchFamily="34" charset="0"/>
                <a:cs typeface="Arial" pitchFamily="34" charset="0"/>
              </a:rPr>
              <a:t>of number of </a:t>
            </a:r>
            <a:r>
              <a:rPr lang="en-US" sz="3200" b="1" dirty="0" smtClean="0">
                <a:latin typeface="Arial" pitchFamily="34" charset="0"/>
                <a:cs typeface="Arial" pitchFamily="34" charset="0"/>
              </a:rPr>
              <a:t>species</a:t>
            </a:r>
            <a:endParaRPr lang="en-US" sz="2800" dirty="0" smtClean="0">
              <a:solidFill>
                <a:srgbClr val="C00000"/>
              </a:solidFill>
              <a:latin typeface="Comic Sans MS" pitchFamily="66" charset="0"/>
            </a:endParaRPr>
          </a:p>
          <a:p>
            <a:pPr marL="342900" indent="-342900">
              <a:defRPr/>
            </a:pPr>
            <a:r>
              <a:rPr lang="en-US" sz="2800" dirty="0" smtClean="0">
                <a:solidFill>
                  <a:srgbClr val="C00000"/>
                </a:solidFill>
                <a:latin typeface="Comic Sans MS" pitchFamily="66" charset="0"/>
              </a:rPr>
              <a:t>           number of species of plants and animals that are present in a region constitutes its species diversity.</a:t>
            </a:r>
          </a:p>
          <a:p>
            <a:pPr marL="342900" indent="-342900">
              <a:defRPr/>
            </a:pPr>
            <a:r>
              <a:rPr lang="en-US" sz="2400" dirty="0" smtClean="0">
                <a:latin typeface="Arial" pitchFamily="34" charset="0"/>
                <a:cs typeface="Arial" pitchFamily="34" charset="0"/>
              </a:rPr>
              <a:t>         For example, monkeys, dragonflies, and meadow beauties are all different species. </a:t>
            </a:r>
          </a:p>
          <a:p>
            <a:pPr marL="342900" indent="-342900">
              <a:defRPr/>
            </a:pPr>
            <a:endParaRPr lang="en-US" sz="3200" dirty="0">
              <a:effectLst>
                <a:outerShdw blurRad="38100" dist="38100" dir="2700000" algn="tl">
                  <a:srgbClr val="000000"/>
                </a:outerShdw>
              </a:effectLst>
              <a:latin typeface="Times New Roman" charset="0"/>
            </a:endParaRPr>
          </a:p>
        </p:txBody>
      </p:sp>
      <p:pic>
        <p:nvPicPr>
          <p:cNvPr id="16387" name="Picture 6" descr="Saki Monkey"/>
          <p:cNvPicPr>
            <a:picLocks noChangeAspect="1" noChangeArrowheads="1"/>
          </p:cNvPicPr>
          <p:nvPr/>
        </p:nvPicPr>
        <p:blipFill>
          <a:blip r:embed="rId2"/>
          <a:srcRect/>
          <a:stretch>
            <a:fillRect/>
          </a:stretch>
        </p:blipFill>
        <p:spPr bwMode="auto">
          <a:xfrm>
            <a:off x="76199" y="3352800"/>
            <a:ext cx="2819401" cy="2986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pic>
        <p:nvPicPr>
          <p:cNvPr id="16388" name="Picture 7" descr="Meadow Beauty"/>
          <p:cNvPicPr>
            <a:picLocks noChangeAspect="1" noChangeArrowheads="1"/>
          </p:cNvPicPr>
          <p:nvPr/>
        </p:nvPicPr>
        <p:blipFill>
          <a:blip r:embed="rId3"/>
          <a:srcRect/>
          <a:stretch>
            <a:fillRect/>
          </a:stretch>
        </p:blipFill>
        <p:spPr bwMode="auto">
          <a:xfrm>
            <a:off x="6096000" y="3276600"/>
            <a:ext cx="2971801" cy="3138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p:spPr>
      </p:pic>
      <p:pic>
        <p:nvPicPr>
          <p:cNvPr id="16389" name="Picture 8" descr="Dragonfly"/>
          <p:cNvPicPr>
            <a:picLocks noChangeAspect="1" noChangeArrowheads="1"/>
          </p:cNvPicPr>
          <p:nvPr/>
        </p:nvPicPr>
        <p:blipFill>
          <a:blip r:embed="rId4"/>
          <a:srcRect/>
          <a:stretch>
            <a:fillRect/>
          </a:stretch>
        </p:blipFill>
        <p:spPr bwMode="auto">
          <a:xfrm>
            <a:off x="2971799" y="3581400"/>
            <a:ext cx="3025761" cy="2757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90" name="Text Box 9"/>
          <p:cNvSpPr txBox="1">
            <a:spLocks noChangeArrowheads="1"/>
          </p:cNvSpPr>
          <p:nvPr/>
        </p:nvSpPr>
        <p:spPr bwMode="auto">
          <a:xfrm>
            <a:off x="609600" y="6324600"/>
            <a:ext cx="1492250" cy="366712"/>
          </a:xfrm>
          <a:prstGeom prst="rect">
            <a:avLst/>
          </a:prstGeom>
          <a:noFill/>
          <a:ln w="9525">
            <a:noFill/>
            <a:miter lim="800000"/>
            <a:headEnd/>
            <a:tailEnd/>
          </a:ln>
        </p:spPr>
        <p:txBody>
          <a:bodyPr wrap="none">
            <a:spAutoFit/>
          </a:bodyPr>
          <a:lstStyle/>
          <a:p>
            <a:r>
              <a:rPr lang="en-US" dirty="0"/>
              <a:t>Saki Monkey</a:t>
            </a:r>
          </a:p>
        </p:txBody>
      </p:sp>
      <p:sp>
        <p:nvSpPr>
          <p:cNvPr id="16391" name="Text Box 10"/>
          <p:cNvSpPr txBox="1">
            <a:spLocks noChangeArrowheads="1"/>
          </p:cNvSpPr>
          <p:nvPr/>
        </p:nvSpPr>
        <p:spPr bwMode="auto">
          <a:xfrm>
            <a:off x="3429000" y="6248400"/>
            <a:ext cx="1885950" cy="366712"/>
          </a:xfrm>
          <a:prstGeom prst="rect">
            <a:avLst/>
          </a:prstGeom>
          <a:noFill/>
          <a:ln w="9525">
            <a:noFill/>
            <a:miter lim="800000"/>
            <a:headEnd/>
            <a:tailEnd/>
          </a:ln>
        </p:spPr>
        <p:txBody>
          <a:bodyPr wrap="none">
            <a:spAutoFit/>
          </a:bodyPr>
          <a:lstStyle/>
          <a:p>
            <a:r>
              <a:rPr lang="en-US" dirty="0"/>
              <a:t>Golden Skimmer</a:t>
            </a:r>
          </a:p>
        </p:txBody>
      </p:sp>
      <p:sp>
        <p:nvSpPr>
          <p:cNvPr id="16392" name="Text Box 11"/>
          <p:cNvSpPr txBox="1">
            <a:spLocks noChangeArrowheads="1"/>
          </p:cNvSpPr>
          <p:nvPr/>
        </p:nvSpPr>
        <p:spPr bwMode="auto">
          <a:xfrm>
            <a:off x="6553200" y="6324600"/>
            <a:ext cx="1822450" cy="366712"/>
          </a:xfrm>
          <a:prstGeom prst="rect">
            <a:avLst/>
          </a:prstGeom>
          <a:noFill/>
          <a:ln w="9525">
            <a:noFill/>
            <a:miter lim="800000"/>
            <a:headEnd/>
            <a:tailEnd/>
          </a:ln>
        </p:spPr>
        <p:txBody>
          <a:bodyPr wrap="none">
            <a:spAutoFit/>
          </a:bodyPr>
          <a:lstStyle/>
          <a:p>
            <a:r>
              <a:rPr lang="en-US" dirty="0"/>
              <a:t>Meadow Beauty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xEl>
                                              <p:pRg st="2" end="2"/>
                                            </p:txEl>
                                          </p:spTgt>
                                        </p:tgtEl>
                                        <p:attrNameLst>
                                          <p:attrName>style.visibility</p:attrName>
                                        </p:attrNameLst>
                                      </p:cBhvr>
                                      <p:to>
                                        <p:strVal val="visible"/>
                                      </p:to>
                                    </p:set>
                                    <p:anim calcmode="lin" valueType="num">
                                      <p:cBhvr additive="base">
                                        <p:cTn id="7" dur="500" fill="hold"/>
                                        <p:tgtEl>
                                          <p:spTgt spid="1331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4">
                                            <p:txEl>
                                              <p:pRg st="3" end="3"/>
                                            </p:txEl>
                                          </p:spTgt>
                                        </p:tgtEl>
                                        <p:attrNameLst>
                                          <p:attrName>style.visibility</p:attrName>
                                        </p:attrNameLst>
                                      </p:cBhvr>
                                      <p:to>
                                        <p:strVal val="visible"/>
                                      </p:to>
                                    </p:set>
                                    <p:anim calcmode="lin" valueType="num">
                                      <p:cBhvr additive="base">
                                        <p:cTn id="13" dur="500" fill="hold"/>
                                        <p:tgtEl>
                                          <p:spTgt spid="13312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305800" cy="2554545"/>
          </a:xfrm>
          <a:prstGeom prst="rect">
            <a:avLst/>
          </a:prstGeom>
        </p:spPr>
        <p:txBody>
          <a:bodyPr wrap="square">
            <a:spAutoFit/>
          </a:bodyPr>
          <a:lstStyle/>
          <a:p>
            <a:r>
              <a:rPr lang="en-US" sz="3200" dirty="0" smtClean="0">
                <a:solidFill>
                  <a:srgbClr val="C00000"/>
                </a:solidFill>
                <a:latin typeface="Comic Sans MS" pitchFamily="66" charset="0"/>
              </a:rPr>
              <a:t>    There are large variety of different   ecosystems on earth. Each having  their own complement of distinctive interlinked species based on the differences in the habitat</a:t>
            </a:r>
            <a:endParaRPr lang="en-US" sz="3200" dirty="0">
              <a:solidFill>
                <a:srgbClr val="C00000"/>
              </a:solidFill>
            </a:endParaRPr>
          </a:p>
        </p:txBody>
      </p:sp>
      <p:sp>
        <p:nvSpPr>
          <p:cNvPr id="3" name="Rectangle 2"/>
          <p:cNvSpPr/>
          <p:nvPr/>
        </p:nvSpPr>
        <p:spPr>
          <a:xfrm>
            <a:off x="533400" y="685800"/>
            <a:ext cx="5105400" cy="584775"/>
          </a:xfrm>
          <a:prstGeom prst="rect">
            <a:avLst/>
          </a:prstGeom>
        </p:spPr>
        <p:txBody>
          <a:bodyPr wrap="square">
            <a:spAutoFit/>
          </a:bodyPr>
          <a:lstStyle/>
          <a:p>
            <a:r>
              <a:rPr lang="en-US" sz="3200" b="1" dirty="0" smtClean="0"/>
              <a:t>3. Variety of ecosystems</a:t>
            </a:r>
            <a:endParaRPr lang="en-US" sz="3200" dirty="0"/>
          </a:p>
        </p:txBody>
      </p:sp>
      <p:sp>
        <p:nvSpPr>
          <p:cNvPr id="4" name="Rectangle 3"/>
          <p:cNvSpPr/>
          <p:nvPr/>
        </p:nvSpPr>
        <p:spPr>
          <a:xfrm>
            <a:off x="685800" y="4373940"/>
            <a:ext cx="7924800" cy="1815882"/>
          </a:xfrm>
          <a:prstGeom prst="rect">
            <a:avLst/>
          </a:prstGeom>
        </p:spPr>
        <p:txBody>
          <a:bodyPr wrap="square">
            <a:spAutoFit/>
          </a:bodyPr>
          <a:lstStyle/>
          <a:p>
            <a:pPr>
              <a:buFont typeface="Wingdings" pitchFamily="2" charset="2"/>
              <a:buChar char="ü"/>
            </a:pPr>
            <a:r>
              <a:rPr lang="en-US" sz="2800" dirty="0" smtClean="0"/>
              <a:t>Lakes, Ponds, and Rivers are all Freshwater Ecosystems.  </a:t>
            </a:r>
          </a:p>
          <a:p>
            <a:pPr>
              <a:buFont typeface="Wingdings" pitchFamily="2" charset="2"/>
              <a:buChar char="ü"/>
            </a:pPr>
            <a:r>
              <a:rPr lang="en-US" sz="2800" dirty="0" smtClean="0"/>
              <a:t> Rocky coast, Sand Dune, Estuary, Salt Marsh , Coral Reef are all Marine Ecosystems.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strips(downLeft)">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ainforest4"/>
          <p:cNvPicPr>
            <a:picLocks noChangeAspect="1" noChangeArrowheads="1"/>
          </p:cNvPicPr>
          <p:nvPr/>
        </p:nvPicPr>
        <p:blipFill>
          <a:blip r:embed="rId2"/>
          <a:srcRect/>
          <a:stretch>
            <a:fillRect/>
          </a:stretch>
        </p:blipFill>
        <p:spPr bwMode="auto">
          <a:xfrm>
            <a:off x="4495800" y="228600"/>
            <a:ext cx="4495800" cy="3276600"/>
          </a:xfrm>
          <a:prstGeom prst="roundRect">
            <a:avLst/>
          </a:prstGeom>
          <a:noFill/>
          <a:ln w="9525">
            <a:noFill/>
            <a:miter lim="800000"/>
            <a:headEnd/>
            <a:tailEnd/>
          </a:ln>
        </p:spPr>
      </p:pic>
      <p:pic>
        <p:nvPicPr>
          <p:cNvPr id="3" name="Picture 4" descr="PRAIRI1"/>
          <p:cNvPicPr>
            <a:picLocks noChangeAspect="1" noChangeArrowheads="1"/>
          </p:cNvPicPr>
          <p:nvPr/>
        </p:nvPicPr>
        <p:blipFill>
          <a:blip r:embed="rId3"/>
          <a:srcRect/>
          <a:stretch>
            <a:fillRect/>
          </a:stretch>
        </p:blipFill>
        <p:spPr bwMode="auto">
          <a:xfrm>
            <a:off x="76200" y="228600"/>
            <a:ext cx="4343400" cy="3276600"/>
          </a:xfrm>
          <a:prstGeom prst="wedgeRoundRectCallout">
            <a:avLst/>
          </a:prstGeom>
          <a:ln>
            <a:noFill/>
          </a:ln>
          <a:effectLst>
            <a:outerShdw blurRad="292100" dist="139700" dir="2700000" algn="tl" rotWithShape="0">
              <a:srgbClr val="333333">
                <a:alpha val="65000"/>
              </a:srgbClr>
            </a:outerShdw>
          </a:effectLst>
        </p:spPr>
      </p:pic>
      <p:pic>
        <p:nvPicPr>
          <p:cNvPr id="5" name="Picture 3" descr="Clear Pond"/>
          <p:cNvPicPr>
            <a:picLocks noChangeAspect="1" noChangeArrowheads="1"/>
          </p:cNvPicPr>
          <p:nvPr/>
        </p:nvPicPr>
        <p:blipFill>
          <a:blip r:embed="rId4"/>
          <a:srcRect/>
          <a:stretch>
            <a:fillRect/>
          </a:stretch>
        </p:blipFill>
        <p:spPr bwMode="auto">
          <a:xfrm>
            <a:off x="228600" y="3581400"/>
            <a:ext cx="8686800" cy="304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forces.si.edu/atmosphere/images/media/library_001_lg.jpg"/>
          <p:cNvPicPr>
            <a:picLocks noChangeAspect="1" noChangeArrowheads="1"/>
          </p:cNvPicPr>
          <p:nvPr/>
        </p:nvPicPr>
        <p:blipFill>
          <a:blip r:embed="rId2" cstate="print"/>
          <a:srcRect/>
          <a:stretch>
            <a:fillRect/>
          </a:stretch>
        </p:blipFill>
        <p:spPr bwMode="auto">
          <a:xfrm>
            <a:off x="1371600" y="-47205"/>
            <a:ext cx="6096000" cy="6905205"/>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990600" y="1066800"/>
            <a:ext cx="7010400" cy="5410200"/>
          </a:xfrm>
        </p:spPr>
        <p:txBody>
          <a:bodyPr>
            <a:normAutofit lnSpcReduction="10000"/>
          </a:bodyPr>
          <a:lstStyle/>
          <a:p>
            <a:pPr>
              <a:buFont typeface="Arial" charset="0"/>
              <a:buNone/>
            </a:pPr>
            <a:r>
              <a:rPr lang="en-US" sz="2800" b="1" u="sng" dirty="0" smtClean="0">
                <a:latin typeface="Times New Roman" pitchFamily="18" charset="0"/>
                <a:cs typeface="Times New Roman" pitchFamily="18" charset="0"/>
              </a:rPr>
              <a:t>Consumptive value: </a:t>
            </a:r>
          </a:p>
          <a:p>
            <a:pPr>
              <a:buFont typeface="Wingdings" pitchFamily="2" charset="2"/>
              <a:buChar char="Ø"/>
            </a:pPr>
            <a:r>
              <a:rPr lang="en-US" sz="2800" dirty="0" smtClean="0">
                <a:latin typeface="Times New Roman" pitchFamily="18" charset="0"/>
                <a:cs typeface="Times New Roman" pitchFamily="18" charset="0"/>
              </a:rPr>
              <a:t>Food/Drink</a:t>
            </a:r>
          </a:p>
          <a:p>
            <a:pPr>
              <a:buFont typeface="Wingdings" pitchFamily="2" charset="2"/>
              <a:buChar char="Ø"/>
            </a:pPr>
            <a:r>
              <a:rPr lang="en-US" sz="2800" dirty="0" smtClean="0">
                <a:latin typeface="Times New Roman" pitchFamily="18" charset="0"/>
                <a:cs typeface="Times New Roman" pitchFamily="18" charset="0"/>
              </a:rPr>
              <a:t>Fuel</a:t>
            </a:r>
          </a:p>
          <a:p>
            <a:pPr>
              <a:buFont typeface="Wingdings" pitchFamily="2" charset="2"/>
              <a:buChar char="Ø"/>
            </a:pPr>
            <a:r>
              <a:rPr lang="en-US" sz="2800" dirty="0" smtClean="0">
                <a:latin typeface="Times New Roman" pitchFamily="18" charset="0"/>
                <a:cs typeface="Times New Roman" pitchFamily="18" charset="0"/>
              </a:rPr>
              <a:t>Medicine</a:t>
            </a:r>
          </a:p>
          <a:p>
            <a:pPr algn="just">
              <a:buFont typeface="Wingdings" pitchFamily="2" charset="2"/>
              <a:buChar char="Ø"/>
            </a:pPr>
            <a:r>
              <a:rPr lang="en-US" sz="2800" dirty="0" smtClean="0">
                <a:latin typeface="Times New Roman" pitchFamily="18" charset="0"/>
                <a:cs typeface="Times New Roman" pitchFamily="18" charset="0"/>
              </a:rPr>
              <a:t>Batter crop varieties</a:t>
            </a:r>
          </a:p>
          <a:p>
            <a:pPr>
              <a:buFont typeface="Wingdings" pitchFamily="2" charset="2"/>
              <a:buChar char="Ø"/>
            </a:pPr>
            <a:r>
              <a:rPr lang="en-US" sz="2800" dirty="0" smtClean="0">
                <a:latin typeface="Times New Roman" pitchFamily="18" charset="0"/>
                <a:cs typeface="Times New Roman" pitchFamily="18" charset="0"/>
              </a:rPr>
              <a:t>Industrial Material</a:t>
            </a:r>
          </a:p>
          <a:p>
            <a:pPr>
              <a:buFont typeface="Wingdings" pitchFamily="2" charset="2"/>
              <a:buChar char="Ø"/>
            </a:pPr>
            <a:endParaRPr lang="en-US" sz="2800" dirty="0" smtClean="0">
              <a:latin typeface="Times New Roman" pitchFamily="18" charset="0"/>
              <a:cs typeface="Times New Roman" pitchFamily="18" charset="0"/>
            </a:endParaRPr>
          </a:p>
          <a:p>
            <a:pPr>
              <a:buFont typeface="Arial" charset="0"/>
              <a:buNone/>
            </a:pPr>
            <a:r>
              <a:rPr lang="en-US" sz="2800" b="1" u="sng" dirty="0" smtClean="0">
                <a:latin typeface="Times New Roman" pitchFamily="18" charset="0"/>
                <a:cs typeface="Times New Roman" pitchFamily="18" charset="0"/>
              </a:rPr>
              <a:t>Non-Consumptive Value</a:t>
            </a:r>
            <a:r>
              <a:rPr lang="en-US" sz="2800" b="1" dirty="0" smtClean="0">
                <a:latin typeface="Times New Roman" pitchFamily="18" charset="0"/>
                <a:cs typeface="Times New Roman" pitchFamily="18" charset="0"/>
              </a:rPr>
              <a:t>:</a:t>
            </a:r>
          </a:p>
          <a:p>
            <a:pPr>
              <a:buFont typeface="Wingdings" pitchFamily="2" charset="2"/>
              <a:buChar char="Ø"/>
            </a:pPr>
            <a:r>
              <a:rPr lang="en-US" sz="2800" dirty="0" smtClean="0">
                <a:latin typeface="Times New Roman" pitchFamily="18" charset="0"/>
                <a:cs typeface="Times New Roman" pitchFamily="18" charset="0"/>
              </a:rPr>
              <a:t>Recreation</a:t>
            </a:r>
          </a:p>
          <a:p>
            <a:pPr>
              <a:buFont typeface="Wingdings" pitchFamily="2" charset="2"/>
              <a:buChar char="Ø"/>
            </a:pPr>
            <a:r>
              <a:rPr lang="en-US" sz="2800" dirty="0" smtClean="0">
                <a:latin typeface="Times New Roman" pitchFamily="18" charset="0"/>
                <a:cs typeface="Times New Roman" pitchFamily="18" charset="0"/>
              </a:rPr>
              <a:t>Education and Research</a:t>
            </a:r>
          </a:p>
          <a:p>
            <a:pPr>
              <a:buFont typeface="Wingdings" pitchFamily="2" charset="2"/>
              <a:buChar char="Ø"/>
            </a:pPr>
            <a:r>
              <a:rPr lang="en-US" sz="2800" dirty="0" smtClean="0">
                <a:latin typeface="Times New Roman" pitchFamily="18" charset="0"/>
                <a:cs typeface="Times New Roman" pitchFamily="18" charset="0"/>
              </a:rPr>
              <a:t>Traditional value</a:t>
            </a:r>
          </a:p>
          <a:p>
            <a:pPr>
              <a:buFont typeface="Arial" charset="0"/>
              <a:buNone/>
            </a:pPr>
            <a:endParaRPr lang="en-US" sz="2400" dirty="0" smtClean="0"/>
          </a:p>
          <a:p>
            <a:pPr>
              <a:buFont typeface="Arial" charset="0"/>
              <a:buNone/>
            </a:pPr>
            <a:endParaRPr lang="en-US" sz="2400" dirty="0" smtClean="0"/>
          </a:p>
        </p:txBody>
      </p:sp>
      <p:sp>
        <p:nvSpPr>
          <p:cNvPr id="5" name="Rectangle 4"/>
          <p:cNvSpPr/>
          <p:nvPr/>
        </p:nvSpPr>
        <p:spPr>
          <a:xfrm>
            <a:off x="2355463"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792480" y="219670"/>
            <a:ext cx="653871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BENEFITS OF BIODIVERSITY</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 calcmode="lin" valueType="num">
                                      <p:cBhvr additive="base">
                                        <p:cTn id="2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 calcmode="lin" valueType="num">
                                      <p:cBhvr additive="base">
                                        <p:cTn id="2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23">
                                            <p:txEl>
                                              <p:pRg st="5" end="5"/>
                                            </p:txEl>
                                          </p:spTgt>
                                        </p:tgtEl>
                                        <p:attrNameLst>
                                          <p:attrName>style.visibility</p:attrName>
                                        </p:attrNameLst>
                                      </p:cBhvr>
                                      <p:to>
                                        <p:strVal val="visible"/>
                                      </p:to>
                                    </p:set>
                                    <p:anim calcmode="lin" valueType="num">
                                      <p:cBhvr additive="base">
                                        <p:cTn id="3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23">
                                            <p:txEl>
                                              <p:pRg st="7" end="7"/>
                                            </p:txEl>
                                          </p:spTgt>
                                        </p:tgtEl>
                                        <p:attrNameLst>
                                          <p:attrName>style.visibility</p:attrName>
                                        </p:attrNameLst>
                                      </p:cBhvr>
                                      <p:to>
                                        <p:strVal val="visible"/>
                                      </p:to>
                                    </p:set>
                                    <p:anim calcmode="lin" valueType="num">
                                      <p:cBhvr additive="base">
                                        <p:cTn id="41"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 calcmode="lin" valueType="num">
                                      <p:cBhvr additive="base">
                                        <p:cTn id="47"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2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23">
                                            <p:txEl>
                                              <p:pRg st="9" end="9"/>
                                            </p:txEl>
                                          </p:spTgt>
                                        </p:tgtEl>
                                        <p:attrNameLst>
                                          <p:attrName>style.visibility</p:attrName>
                                        </p:attrNameLst>
                                      </p:cBhvr>
                                      <p:to>
                                        <p:strVal val="visible"/>
                                      </p:to>
                                    </p:set>
                                    <p:anim calcmode="lin" valueType="num">
                                      <p:cBhvr additive="base">
                                        <p:cTn id="51"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72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723">
                                            <p:txEl>
                                              <p:pRg st="10" end="10"/>
                                            </p:txEl>
                                          </p:spTgt>
                                        </p:tgtEl>
                                        <p:attrNameLst>
                                          <p:attrName>style.visibility</p:attrName>
                                        </p:attrNameLst>
                                      </p:cBhvr>
                                      <p:to>
                                        <p:strVal val="visible"/>
                                      </p:to>
                                    </p:set>
                                    <p:anim calcmode="lin" valueType="num">
                                      <p:cBhvr additive="base">
                                        <p:cTn id="55" dur="500" fill="hold"/>
                                        <p:tgtEl>
                                          <p:spTgt spid="3072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sz="half" idx="4294967295"/>
          </p:nvPr>
        </p:nvSpPr>
        <p:spPr>
          <a:xfrm>
            <a:off x="304800" y="762000"/>
            <a:ext cx="4648200" cy="5791200"/>
          </a:xfrm>
          <a:prstGeom prst="rect">
            <a:avLst/>
          </a:prstGeom>
        </p:spPr>
        <p:txBody>
          <a:bodyPr>
            <a:normAutofit/>
          </a:bodyPr>
          <a:lstStyle/>
          <a:p>
            <a:pPr>
              <a:buFont typeface="Arial" charset="0"/>
              <a:buNone/>
            </a:pPr>
            <a:endParaRPr lang="en-US" b="1" u="sng" dirty="0" smtClean="0">
              <a:latin typeface="Times New Roman" pitchFamily="18" charset="0"/>
              <a:cs typeface="Times New Roman" pitchFamily="18" charset="0"/>
            </a:endParaRPr>
          </a:p>
          <a:p>
            <a:pPr>
              <a:buFont typeface="Arial" charset="0"/>
              <a:buNone/>
            </a:pPr>
            <a:r>
              <a:rPr lang="en-US" b="1" u="sng" dirty="0" smtClean="0">
                <a:latin typeface="Times New Roman" pitchFamily="18" charset="0"/>
                <a:cs typeface="Times New Roman" pitchFamily="18" charset="0"/>
              </a:rPr>
              <a:t>Natural causes:</a:t>
            </a:r>
          </a:p>
          <a:p>
            <a:pPr>
              <a:buFont typeface="Wingdings" pitchFamily="2" charset="2"/>
              <a:buChar char="Ø"/>
            </a:pPr>
            <a:r>
              <a:rPr lang="en-US" dirty="0" smtClean="0">
                <a:latin typeface="Times New Roman" pitchFamily="18" charset="0"/>
                <a:cs typeface="Times New Roman" pitchFamily="18" charset="0"/>
              </a:rPr>
              <a:t>Narrow geographical area</a:t>
            </a:r>
          </a:p>
          <a:p>
            <a:pPr>
              <a:buFont typeface="Wingdings" pitchFamily="2" charset="2"/>
              <a:buChar char="Ø"/>
            </a:pPr>
            <a:r>
              <a:rPr lang="en-US" dirty="0" smtClean="0">
                <a:latin typeface="Times New Roman" pitchFamily="18" charset="0"/>
                <a:cs typeface="Times New Roman" pitchFamily="18" charset="0"/>
              </a:rPr>
              <a:t>Low population</a:t>
            </a:r>
          </a:p>
          <a:p>
            <a:pPr>
              <a:buFont typeface="Wingdings" pitchFamily="2" charset="2"/>
              <a:buChar char="Ø"/>
            </a:pPr>
            <a:r>
              <a:rPr lang="en-US" dirty="0" smtClean="0">
                <a:latin typeface="Times New Roman" pitchFamily="18" charset="0"/>
                <a:cs typeface="Times New Roman" pitchFamily="18" charset="0"/>
              </a:rPr>
              <a:t>Low breeding rate</a:t>
            </a:r>
          </a:p>
          <a:p>
            <a:pPr>
              <a:buFont typeface="Wingdings" pitchFamily="2" charset="2"/>
              <a:buChar char="Ø"/>
            </a:pPr>
            <a:r>
              <a:rPr lang="en-US" dirty="0" smtClean="0">
                <a:latin typeface="Times New Roman" pitchFamily="18" charset="0"/>
                <a:cs typeface="Times New Roman" pitchFamily="18" charset="0"/>
              </a:rPr>
              <a:t>Natural disasters</a:t>
            </a:r>
          </a:p>
          <a:p>
            <a:pPr>
              <a:buFont typeface="Arial" charset="0"/>
              <a:buNone/>
            </a:pPr>
            <a:endParaRPr lang="en-US" u="sng" dirty="0" smtClean="0">
              <a:latin typeface="Times New Roman" pitchFamily="18" charset="0"/>
              <a:cs typeface="Times New Roman" pitchFamily="18" charset="0"/>
            </a:endParaRPr>
          </a:p>
          <a:p>
            <a:pPr>
              <a:buFont typeface="Arial" charset="0"/>
              <a:buNone/>
            </a:pPr>
            <a:r>
              <a:rPr lang="en-US" b="1" u="sng" dirty="0" smtClean="0">
                <a:latin typeface="Times New Roman" pitchFamily="18" charset="0"/>
                <a:cs typeface="Times New Roman" pitchFamily="18" charset="0"/>
              </a:rPr>
              <a:t>Anthropogenic</a:t>
            </a: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causes:</a:t>
            </a:r>
          </a:p>
          <a:p>
            <a:pPr>
              <a:buFont typeface="Wingdings" pitchFamily="2" charset="2"/>
              <a:buChar char="Ø"/>
            </a:pPr>
            <a:r>
              <a:rPr lang="en-US" dirty="0" smtClean="0">
                <a:latin typeface="Times New Roman" pitchFamily="18" charset="0"/>
                <a:cs typeface="Times New Roman" pitchFamily="18" charset="0"/>
              </a:rPr>
              <a:t>Habitat modification</a:t>
            </a:r>
          </a:p>
          <a:p>
            <a:pPr>
              <a:buFont typeface="Wingdings" pitchFamily="2" charset="2"/>
              <a:buChar char="Ø"/>
            </a:pPr>
            <a:r>
              <a:rPr lang="en-US" dirty="0" smtClean="0">
                <a:latin typeface="Times New Roman" pitchFamily="18" charset="0"/>
                <a:cs typeface="Times New Roman" pitchFamily="18" charset="0"/>
              </a:rPr>
              <a:t>Overexploitation of selected species</a:t>
            </a:r>
          </a:p>
          <a:p>
            <a:pPr algn="just">
              <a:buFont typeface="Wingdings" pitchFamily="2" charset="2"/>
              <a:buChar char="Ø"/>
            </a:pPr>
            <a:r>
              <a:rPr lang="en-US" dirty="0" smtClean="0">
                <a:latin typeface="Times New Roman" pitchFamily="18" charset="0"/>
                <a:cs typeface="Times New Roman" pitchFamily="18" charset="0"/>
              </a:rPr>
              <a:t>Innovation by exotic species</a:t>
            </a:r>
          </a:p>
          <a:p>
            <a:pPr>
              <a:buFont typeface="Arial" charset="0"/>
              <a:buNone/>
            </a:pPr>
            <a:endParaRPr lang="en-US" u="sng"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a:buFont typeface="Wingdings" pitchFamily="2" charset="2"/>
              <a:buChar char="Ø"/>
            </a:pPr>
            <a:endParaRPr lang="en-US" sz="2400" dirty="0" smtClean="0"/>
          </a:p>
          <a:p>
            <a:pPr>
              <a:buFont typeface="Wingdings" pitchFamily="2" charset="2"/>
              <a:buChar char="Ø"/>
            </a:pPr>
            <a:endParaRPr lang="en-US" dirty="0" smtClean="0"/>
          </a:p>
          <a:p>
            <a:endParaRPr lang="en-US" dirty="0" smtClean="0"/>
          </a:p>
        </p:txBody>
      </p:sp>
      <p:pic>
        <p:nvPicPr>
          <p:cNvPr id="32772" name="Content Placeholder 4" descr="natural_disasters55.jpg"/>
          <p:cNvPicPr>
            <a:picLocks noGrp="1" noChangeAspect="1"/>
          </p:cNvPicPr>
          <p:nvPr>
            <p:ph sz="half" idx="4294967295"/>
          </p:nvPr>
        </p:nvPicPr>
        <p:blipFill>
          <a:blip r:embed="rId2"/>
          <a:srcRect/>
          <a:stretch>
            <a:fillRect/>
          </a:stretch>
        </p:blipFill>
        <p:spPr>
          <a:xfrm>
            <a:off x="4876800" y="762000"/>
            <a:ext cx="3886200" cy="2462213"/>
          </a:xfrm>
          <a:prstGeom prst="rect">
            <a:avLst/>
          </a:prstGeom>
          <a:ln>
            <a:noFill/>
          </a:ln>
          <a:effectLst>
            <a:softEdge rad="112500"/>
          </a:effectLst>
        </p:spPr>
      </p:pic>
      <p:pic>
        <p:nvPicPr>
          <p:cNvPr id="32773" name="Picture 5" descr="rainforestdeforestation.jpg"/>
          <p:cNvPicPr>
            <a:picLocks noChangeAspect="1"/>
          </p:cNvPicPr>
          <p:nvPr/>
        </p:nvPicPr>
        <p:blipFill>
          <a:blip r:embed="rId3"/>
          <a:srcRect/>
          <a:stretch>
            <a:fillRect/>
          </a:stretch>
        </p:blipFill>
        <p:spPr bwMode="auto">
          <a:xfrm>
            <a:off x="4953000" y="3505200"/>
            <a:ext cx="3810000" cy="3048000"/>
          </a:xfrm>
          <a:prstGeom prst="roundRect">
            <a:avLst/>
          </a:prstGeom>
          <a:ln>
            <a:noFill/>
          </a:ln>
          <a:effectLst/>
          <a:scene3d>
            <a:camera prst="obliqueBottomRight"/>
            <a:lightRig rig="contrasting" dir="t">
              <a:rot lat="0" lon="0" rev="7800000"/>
            </a:lightRig>
          </a:scene3d>
          <a:sp3d>
            <a:bevelT w="139700" h="139700" prst="relaxedInset"/>
          </a:sp3d>
        </p:spPr>
      </p:pic>
      <p:sp>
        <p:nvSpPr>
          <p:cNvPr id="7" name="Rectangle 6"/>
          <p:cNvSpPr/>
          <p:nvPr/>
        </p:nvSpPr>
        <p:spPr>
          <a:xfrm>
            <a:off x="2400347" y="2967335"/>
            <a:ext cx="184731" cy="923330"/>
          </a:xfrm>
          <a:prstGeom prst="rect">
            <a:avLst/>
          </a:prstGeom>
          <a:noFill/>
        </p:spPr>
        <p:txBody>
          <a:bodyPr wrap="none" lIns="91440" tIns="45720" rIns="91440" bIns="45720">
            <a:spAutoFit/>
          </a:bodyPr>
          <a:lstStyle/>
          <a:p>
            <a:pPr algn="ct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990600" y="76200"/>
            <a:ext cx="6407588" cy="769441"/>
          </a:xfrm>
          <a:prstGeom prst="rect">
            <a:avLst/>
          </a:prstGeom>
          <a:noFill/>
        </p:spPr>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THREATS OF BIODIVERSITY</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 calcmode="lin" valueType="num">
                                      <p:cBhvr additive="base">
                                        <p:cTn id="17"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 calcmode="lin" valueType="num">
                                      <p:cBhvr additive="base">
                                        <p:cTn id="2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additive="base">
                                        <p:cTn id="25"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anim calcmode="lin" valueType="num">
                                      <p:cBhvr additive="base">
                                        <p:cTn id="31"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xEl>
                                              <p:pRg st="8" end="8"/>
                                            </p:txEl>
                                          </p:spTgt>
                                        </p:tgtEl>
                                        <p:attrNameLst>
                                          <p:attrName>style.visibility</p:attrName>
                                        </p:attrNameLst>
                                      </p:cBhvr>
                                      <p:to>
                                        <p:strVal val="visible"/>
                                      </p:to>
                                    </p:set>
                                    <p:anim calcmode="lin" valueType="num">
                                      <p:cBhvr additive="base">
                                        <p:cTn id="37"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2771">
                                            <p:txEl>
                                              <p:pRg st="9" end="9"/>
                                            </p:txEl>
                                          </p:spTgt>
                                        </p:tgtEl>
                                        <p:attrNameLst>
                                          <p:attrName>style.visibility</p:attrName>
                                        </p:attrNameLst>
                                      </p:cBhvr>
                                      <p:to>
                                        <p:strVal val="visible"/>
                                      </p:to>
                                    </p:set>
                                    <p:anim calcmode="lin" valueType="num">
                                      <p:cBhvr additive="base">
                                        <p:cTn id="41"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2771">
                                            <p:txEl>
                                              <p:pRg st="10" end="10"/>
                                            </p:txEl>
                                          </p:spTgt>
                                        </p:tgtEl>
                                        <p:attrNameLst>
                                          <p:attrName>style.visibility</p:attrName>
                                        </p:attrNameLst>
                                      </p:cBhvr>
                                      <p:to>
                                        <p:strVal val="visible"/>
                                      </p:to>
                                    </p:set>
                                    <p:anim calcmode="lin" valueType="num">
                                      <p:cBhvr additive="base">
                                        <p:cTn id="45" dur="5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2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5"/>
          <p:cNvSpPr>
            <a:spLocks noGrp="1"/>
          </p:cNvSpPr>
          <p:nvPr>
            <p:ph sz="half" idx="4294967295"/>
          </p:nvPr>
        </p:nvSpPr>
        <p:spPr>
          <a:xfrm>
            <a:off x="381000" y="304800"/>
            <a:ext cx="4648200" cy="3505200"/>
          </a:xfrm>
          <a:prstGeom prst="rect">
            <a:avLst/>
          </a:prstGeom>
        </p:spPr>
        <p:txBody>
          <a:bodyPr>
            <a:normAutofit fontScale="92500"/>
          </a:bodyPr>
          <a:lstStyle/>
          <a:p>
            <a:pPr>
              <a:buFont typeface="Wingdings" pitchFamily="2" charset="2"/>
              <a:buChar char="Ø"/>
            </a:pPr>
            <a:r>
              <a:rPr lang="en-US" dirty="0" smtClean="0">
                <a:latin typeface="Times New Roman" pitchFamily="18" charset="0"/>
                <a:cs typeface="Times New Roman" pitchFamily="18" charset="0"/>
              </a:rPr>
              <a:t>Pollution</a:t>
            </a:r>
          </a:p>
          <a:p>
            <a:pPr>
              <a:buFont typeface="Wingdings" pitchFamily="2" charset="2"/>
              <a:buChar char="Ø"/>
            </a:pPr>
            <a:r>
              <a:rPr lang="en-US" dirty="0" smtClean="0">
                <a:latin typeface="Times New Roman" pitchFamily="18" charset="0"/>
                <a:cs typeface="Times New Roman" pitchFamily="18" charset="0"/>
              </a:rPr>
              <a:t>Hunting</a:t>
            </a:r>
          </a:p>
          <a:p>
            <a:pPr>
              <a:buFont typeface="Wingdings" pitchFamily="2" charset="2"/>
              <a:buChar char="Ø"/>
            </a:pPr>
            <a:r>
              <a:rPr lang="en-US" dirty="0" smtClean="0">
                <a:latin typeface="Times New Roman" pitchFamily="18" charset="0"/>
                <a:cs typeface="Times New Roman" pitchFamily="18" charset="0"/>
              </a:rPr>
              <a:t>Global warming and climate change</a:t>
            </a:r>
          </a:p>
          <a:p>
            <a:pPr>
              <a:buFont typeface="Wingdings" pitchFamily="2" charset="2"/>
              <a:buChar char="Ø"/>
            </a:pPr>
            <a:r>
              <a:rPr lang="en-US" dirty="0" smtClean="0">
                <a:latin typeface="Times New Roman" pitchFamily="18" charset="0"/>
                <a:cs typeface="Times New Roman" pitchFamily="18" charset="0"/>
              </a:rPr>
              <a:t>Agriculture</a:t>
            </a:r>
          </a:p>
          <a:p>
            <a:pPr>
              <a:buFont typeface="Wingdings" pitchFamily="2" charset="2"/>
              <a:buChar char="Ø"/>
            </a:pPr>
            <a:r>
              <a:rPr lang="en-US" dirty="0" smtClean="0">
                <a:latin typeface="Times New Roman" pitchFamily="18" charset="0"/>
                <a:cs typeface="Times New Roman" pitchFamily="18" charset="0"/>
              </a:rPr>
              <a:t>Domino effect-a situation in which one event causes a series of similar events to happen one after another</a:t>
            </a:r>
          </a:p>
          <a:p>
            <a:pPr>
              <a:buFont typeface="Wingdings" pitchFamily="2" charset="2"/>
              <a:buChar char="Ø"/>
            </a:pPr>
            <a:r>
              <a:rPr lang="en-US" dirty="0" smtClean="0">
                <a:latin typeface="Times New Roman" pitchFamily="18" charset="0"/>
                <a:cs typeface="Times New Roman" pitchFamily="18" charset="0"/>
              </a:rPr>
              <a:t>Habitat loss</a:t>
            </a:r>
          </a:p>
        </p:txBody>
      </p:sp>
      <p:pic>
        <p:nvPicPr>
          <p:cNvPr id="34820" name="Content Placeholder 7" descr="climate_change_carbon_tax.jpg"/>
          <p:cNvPicPr>
            <a:picLocks noGrp="1" noChangeAspect="1"/>
          </p:cNvPicPr>
          <p:nvPr>
            <p:ph sz="half" idx="4294967295"/>
          </p:nvPr>
        </p:nvPicPr>
        <p:blipFill>
          <a:blip r:embed="rId2"/>
          <a:srcRect/>
          <a:stretch>
            <a:fillRect/>
          </a:stretch>
        </p:blipFill>
        <p:spPr>
          <a:xfrm>
            <a:off x="4953000" y="0"/>
            <a:ext cx="3886200" cy="2286000"/>
          </a:xfrm>
          <a:prstGeom prst="rect">
            <a:avLst/>
          </a:prstGeom>
          <a:ln>
            <a:noFill/>
          </a:ln>
          <a:effectLst>
            <a:softEdge rad="112500"/>
          </a:effectLst>
        </p:spPr>
      </p:pic>
      <p:pic>
        <p:nvPicPr>
          <p:cNvPr id="34821" name="Picture 8" descr="Global-Climate-Change.jpg"/>
          <p:cNvPicPr>
            <a:picLocks noChangeAspect="1"/>
          </p:cNvPicPr>
          <p:nvPr/>
        </p:nvPicPr>
        <p:blipFill>
          <a:blip r:embed="rId3"/>
          <a:srcRect/>
          <a:stretch>
            <a:fillRect/>
          </a:stretch>
        </p:blipFill>
        <p:spPr bwMode="auto">
          <a:xfrm>
            <a:off x="5029200" y="2362200"/>
            <a:ext cx="3733800" cy="2209800"/>
          </a:xfrm>
          <a:prstGeom prst="rect">
            <a:avLst/>
          </a:prstGeom>
          <a:ln>
            <a:noFill/>
          </a:ln>
          <a:effectLst>
            <a:softEdge rad="112500"/>
          </a:effectLst>
        </p:spPr>
      </p:pic>
      <p:pic>
        <p:nvPicPr>
          <p:cNvPr id="34822" name="Picture 6" descr="crops2"/>
          <p:cNvPicPr>
            <a:picLocks noChangeAspect="1" noChangeArrowheads="1"/>
          </p:cNvPicPr>
          <p:nvPr/>
        </p:nvPicPr>
        <p:blipFill>
          <a:blip r:embed="rId4"/>
          <a:srcRect/>
          <a:stretch>
            <a:fillRect/>
          </a:stretch>
        </p:blipFill>
        <p:spPr bwMode="auto">
          <a:xfrm>
            <a:off x="152400" y="4038600"/>
            <a:ext cx="4572000" cy="2667000"/>
          </a:xfrm>
          <a:prstGeom prst="rect">
            <a:avLst/>
          </a:prstGeom>
          <a:ln>
            <a:noFill/>
          </a:ln>
          <a:effectLst>
            <a:softEdge rad="112500"/>
          </a:effectLst>
        </p:spPr>
      </p:pic>
      <p:pic>
        <p:nvPicPr>
          <p:cNvPr id="34823" name="Picture 6" descr="kerr(1a).jpg"/>
          <p:cNvPicPr>
            <a:picLocks noChangeAspect="1"/>
          </p:cNvPicPr>
          <p:nvPr/>
        </p:nvPicPr>
        <p:blipFill>
          <a:blip r:embed="rId5"/>
          <a:srcRect/>
          <a:stretch>
            <a:fillRect/>
          </a:stretch>
        </p:blipFill>
        <p:spPr bwMode="auto">
          <a:xfrm>
            <a:off x="5029200" y="4648200"/>
            <a:ext cx="3765550" cy="198913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20482" name="Picture 2" descr="https://encrypted-tbn0.gstatic.com/images?q=tbn:ANd9GcQWTpV5WpnqUyQnbI8ACLbp4z-W5WhbtrxPSGOSgIqhy8CzvK8llQ"/>
          <p:cNvPicPr>
            <a:picLocks noChangeAspect="1" noChangeArrowheads="1"/>
          </p:cNvPicPr>
          <p:nvPr/>
        </p:nvPicPr>
        <p:blipFill>
          <a:blip r:embed="rId2"/>
          <a:srcRect/>
          <a:stretch>
            <a:fillRect/>
          </a:stretch>
        </p:blipFill>
        <p:spPr bwMode="auto">
          <a:xfrm>
            <a:off x="533400" y="258763"/>
            <a:ext cx="8153400" cy="6218237"/>
          </a:xfrm>
          <a:prstGeom prst="rect">
            <a:avLst/>
          </a:prstGeom>
          <a:noFill/>
          <a:ln w="9525">
            <a:noFill/>
            <a:miter lim="800000"/>
            <a:headEnd/>
            <a:tailEnd/>
          </a:ln>
        </p:spPr>
      </p:pic>
      <p:sp>
        <p:nvSpPr>
          <p:cNvPr id="5" name="TextBox 4"/>
          <p:cNvSpPr txBox="1">
            <a:spLocks noChangeArrowheads="1"/>
          </p:cNvSpPr>
          <p:nvPr/>
        </p:nvSpPr>
        <p:spPr bwMode="auto">
          <a:xfrm>
            <a:off x="1066800" y="2133600"/>
            <a:ext cx="7391400" cy="1446213"/>
          </a:xfrm>
          <a:prstGeom prst="rect">
            <a:avLst/>
          </a:prstGeom>
          <a:noFill/>
          <a:ln w="9525">
            <a:noFill/>
            <a:miter lim="800000"/>
            <a:headEnd/>
            <a:tailEnd/>
          </a:ln>
        </p:spPr>
        <p:txBody>
          <a:bodyPr>
            <a:spAutoFit/>
          </a:bodyPr>
          <a:lstStyle/>
          <a:p>
            <a:r>
              <a:rPr lang="en-US" sz="8800">
                <a:solidFill>
                  <a:schemeClr val="bg1"/>
                </a:solidFill>
                <a:latin typeface="Calibri" pitchFamily="34" charset="0"/>
              </a:rPr>
              <a:t>  </a:t>
            </a:r>
            <a:r>
              <a:rPr lang="en-US" sz="8800">
                <a:solidFill>
                  <a:srgbClr val="FF0000"/>
                </a:solidFill>
                <a:latin typeface="Comic Sans MS" pitchFamily="66" charset="0"/>
              </a:rPr>
              <a:t>Habitat loss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gtEl>
                                        <p:attrNameLst>
                                          <p:attrName>fillcolor</p:attrName>
                                        </p:attrNameLst>
                                      </p:cBhvr>
                                      <p:tavLst>
                                        <p:tav tm="0">
                                          <p:val>
                                            <p:clrVal>
                                              <a:schemeClr val="accent2"/>
                                            </p:clrVal>
                                          </p:val>
                                        </p:tav>
                                        <p:tav tm="50000">
                                          <p:val>
                                            <p:clrVal>
                                              <a:schemeClr val="hlink"/>
                                            </p:clrVal>
                                          </p:val>
                                        </p:tav>
                                      </p:tavLst>
                                    </p:anim>
                                    <p:set>
                                      <p:cBhvr>
                                        <p:cTn id="26" dur="80"/>
                                        <p:tgtEl>
                                          <p:spTgt spid="5"/>
                                        </p:tgtEl>
                                        <p:attrNameLst>
                                          <p:attrName>fill.type</p:attrName>
                                        </p:attrNameLst>
                                      </p:cBhvr>
                                      <p:to>
                                        <p:strVal val="solid"/>
                                      </p:to>
                                    </p:set>
                                  </p:childTnLst>
                                </p:cTn>
                              </p:par>
                            </p:childTnLst>
                          </p:cTn>
                        </p:par>
                        <p:par>
                          <p:cTn id="27" fill="hold">
                            <p:stCondLst>
                              <p:cond delay="2480"/>
                            </p:stCondLst>
                            <p:childTnLst>
                              <p:par>
                                <p:cTn id="28" presetID="20" presetClass="exit" presetSubtype="0" fill="hold" nodeType="afterEffect">
                                  <p:stCondLst>
                                    <p:cond delay="0"/>
                                  </p:stCondLst>
                                  <p:childTnLst>
                                    <p:animEffect transition="out" filter="wedge">
                                      <p:cBhvr>
                                        <p:cTn id="29" dur="2000"/>
                                        <p:tgtEl>
                                          <p:spTgt spid="20482"/>
                                        </p:tgtEl>
                                      </p:cBhvr>
                                    </p:animEffect>
                                    <p:set>
                                      <p:cBhvr>
                                        <p:cTn id="30" dur="1" fill="hold">
                                          <p:stCondLst>
                                            <p:cond delay="19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228600" y="152400"/>
            <a:ext cx="8686800" cy="6740307"/>
          </a:xfrm>
          <a:prstGeom prst="rect">
            <a:avLst/>
          </a:prstGeom>
          <a:noFill/>
          <a:ln w="9525">
            <a:noFill/>
            <a:miter lim="800000"/>
            <a:headEnd/>
            <a:tailEnd/>
          </a:ln>
        </p:spPr>
        <p:txBody>
          <a:bodyPr>
            <a:spAutoFit/>
          </a:bodyPr>
          <a:lstStyle/>
          <a:p>
            <a:r>
              <a:rPr lang="en-US" sz="3600" dirty="0">
                <a:solidFill>
                  <a:srgbClr val="FFFF00"/>
                </a:solidFill>
                <a:latin typeface="Comic Sans MS" pitchFamily="66" charset="0"/>
              </a:rPr>
              <a:t>Habitat loss:-</a:t>
            </a:r>
          </a:p>
          <a:p>
            <a:endParaRPr lang="en-US" sz="3600" dirty="0">
              <a:solidFill>
                <a:schemeClr val="bg1"/>
              </a:solidFill>
              <a:latin typeface="Comic Sans MS" pitchFamily="66" charset="0"/>
            </a:endParaRPr>
          </a:p>
          <a:p>
            <a:r>
              <a:rPr lang="en-US" sz="2400" dirty="0">
                <a:solidFill>
                  <a:schemeClr val="bg1"/>
                </a:solidFill>
                <a:latin typeface="Comic Sans MS" pitchFamily="66" charset="0"/>
              </a:rPr>
              <a:t>Habitat  loss can be described when an animal loses their home. Every animal in the animal kingdom has a niche, a their in their animal community and without  their habitat  they no longer have a niche.</a:t>
            </a:r>
          </a:p>
          <a:p>
            <a:endParaRPr lang="en-US" sz="3600" dirty="0">
              <a:solidFill>
                <a:srgbClr val="FFFF00"/>
              </a:solidFill>
              <a:latin typeface="Comic Sans MS" pitchFamily="66" charset="0"/>
            </a:endParaRPr>
          </a:p>
          <a:p>
            <a:r>
              <a:rPr lang="en-US" sz="3600" dirty="0">
                <a:solidFill>
                  <a:srgbClr val="FFFF00"/>
                </a:solidFill>
                <a:latin typeface="Comic Sans MS" pitchFamily="66" charset="0"/>
              </a:rPr>
              <a:t>Reasons of habitat loss by humans:</a:t>
            </a:r>
          </a:p>
          <a:p>
            <a:r>
              <a:rPr lang="en-US" sz="2400" dirty="0">
                <a:solidFill>
                  <a:schemeClr val="bg1"/>
                </a:solidFill>
                <a:latin typeface="Comic Sans MS" pitchFamily="66" charset="0"/>
              </a:rPr>
              <a:t>~ agriculture, farming</a:t>
            </a:r>
          </a:p>
          <a:p>
            <a:r>
              <a:rPr lang="en-US" sz="2400" dirty="0">
                <a:solidFill>
                  <a:schemeClr val="bg1"/>
                </a:solidFill>
                <a:latin typeface="Comic Sans MS" pitchFamily="66" charset="0"/>
              </a:rPr>
              <a:t>~ harvesting natural resources for personal use</a:t>
            </a:r>
          </a:p>
          <a:p>
            <a:r>
              <a:rPr lang="en-US" sz="2400" dirty="0">
                <a:solidFill>
                  <a:schemeClr val="bg1"/>
                </a:solidFill>
                <a:latin typeface="Comic Sans MS" pitchFamily="66" charset="0"/>
              </a:rPr>
              <a:t>~ for industrial and urbanization </a:t>
            </a:r>
            <a:r>
              <a:rPr lang="en-US" sz="2400" dirty="0" smtClean="0">
                <a:solidFill>
                  <a:schemeClr val="bg1"/>
                </a:solidFill>
                <a:latin typeface="Comic Sans MS" pitchFamily="66" charset="0"/>
              </a:rPr>
              <a:t>development</a:t>
            </a:r>
          </a:p>
          <a:p>
            <a:r>
              <a:rPr lang="en-US" sz="2400" dirty="0" smtClean="0">
                <a:solidFill>
                  <a:schemeClr val="bg1"/>
                </a:solidFill>
                <a:latin typeface="Comic Sans MS" pitchFamily="66" charset="0"/>
              </a:rPr>
              <a:t> </a:t>
            </a:r>
            <a:r>
              <a:rPr lang="en-US" sz="2400" dirty="0" smtClean="0">
                <a:solidFill>
                  <a:schemeClr val="bg1"/>
                </a:solidFill>
              </a:rPr>
              <a:t>– Food demand</a:t>
            </a:r>
          </a:p>
          <a:p>
            <a:r>
              <a:rPr lang="en-US" sz="2400" dirty="0" smtClean="0">
                <a:solidFill>
                  <a:schemeClr val="bg1"/>
                </a:solidFill>
              </a:rPr>
              <a:t> – Deforestation and thereby land degradation</a:t>
            </a:r>
            <a:endParaRPr lang="en-US" sz="2400" dirty="0">
              <a:solidFill>
                <a:schemeClr val="bg1"/>
              </a:solidFill>
              <a:latin typeface="Comic Sans MS" pitchFamily="66" charset="0"/>
            </a:endParaRPr>
          </a:p>
          <a:p>
            <a:r>
              <a:rPr lang="en-US" sz="2400" dirty="0" smtClean="0">
                <a:solidFill>
                  <a:srgbClr val="FF0000"/>
                </a:solidFill>
                <a:latin typeface="Comic Sans MS" pitchFamily="66" charset="0"/>
              </a:rPr>
              <a:t>Habitat destruction is currently ranked as the primary causes of species extinction world wide…!!!</a:t>
            </a:r>
          </a:p>
          <a:p>
            <a:endParaRPr lang="en-US" sz="2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4" descr="http://t0.gstatic.com/images?q=tbn:ANd9GcTdopGjH8vo3k7m90ns80dWJ2v6gg0CPQYeOBUBG0kT-id2J98Z"/>
          <p:cNvPicPr>
            <a:picLocks noChangeAspect="1" noChangeArrowheads="1"/>
          </p:cNvPicPr>
          <p:nvPr/>
        </p:nvPicPr>
        <p:blipFill>
          <a:blip r:embed="rId2"/>
          <a:srcRect/>
          <a:stretch>
            <a:fillRect/>
          </a:stretch>
        </p:blipFill>
        <p:spPr bwMode="auto">
          <a:xfrm>
            <a:off x="0" y="0"/>
            <a:ext cx="4600575" cy="3505200"/>
          </a:xfrm>
          <a:prstGeom prst="rect">
            <a:avLst/>
          </a:prstGeom>
          <a:ln>
            <a:noFill/>
          </a:ln>
          <a:effectLst>
            <a:softEdge rad="112500"/>
          </a:effectLst>
        </p:spPr>
      </p:pic>
      <p:pic>
        <p:nvPicPr>
          <p:cNvPr id="8" name="Picture 6" descr="http://t1.gstatic.com/images?q=tbn:ANd9GcRB93GhldDyL6dHr1UYz_xSkormLCryG1j1Ycjn5a598g5CAGva"/>
          <p:cNvPicPr>
            <a:picLocks noChangeAspect="1" noChangeArrowheads="1"/>
          </p:cNvPicPr>
          <p:nvPr/>
        </p:nvPicPr>
        <p:blipFill>
          <a:blip r:embed="rId3"/>
          <a:srcRect/>
          <a:stretch>
            <a:fillRect/>
          </a:stretch>
        </p:blipFill>
        <p:spPr bwMode="auto">
          <a:xfrm>
            <a:off x="115887" y="3581400"/>
            <a:ext cx="5218113" cy="3200400"/>
          </a:xfrm>
          <a:prstGeom prst="rect">
            <a:avLst/>
          </a:prstGeom>
          <a:ln>
            <a:noFill/>
          </a:ln>
          <a:effectLst>
            <a:softEdge rad="112500"/>
          </a:effectLst>
        </p:spPr>
      </p:pic>
      <p:pic>
        <p:nvPicPr>
          <p:cNvPr id="9" name="Picture 8" descr="http://t0.gstatic.com/images?q=tbn:ANd9GcTZxREiOTVldKcEJldD0jB1PU5j2_X11KQTj67Oh7XLLXLjRNkr7w"/>
          <p:cNvPicPr>
            <a:picLocks noChangeAspect="1" noChangeArrowheads="1"/>
          </p:cNvPicPr>
          <p:nvPr/>
        </p:nvPicPr>
        <p:blipFill>
          <a:blip r:embed="rId4"/>
          <a:srcRect/>
          <a:stretch>
            <a:fillRect/>
          </a:stretch>
        </p:blipFill>
        <p:spPr bwMode="auto">
          <a:xfrm>
            <a:off x="4724400" y="0"/>
            <a:ext cx="4419600" cy="3352800"/>
          </a:xfrm>
          <a:prstGeom prst="rect">
            <a:avLst/>
          </a:prstGeom>
          <a:ln>
            <a:noFill/>
          </a:ln>
          <a:effectLst>
            <a:softEdge rad="112500"/>
          </a:effectLst>
        </p:spPr>
      </p:pic>
      <p:pic>
        <p:nvPicPr>
          <p:cNvPr id="10" name="Picture 10" descr="http://t0.gstatic.com/images?q=tbn:ANd9GcQf0vp_jyn1E4Coc2jvV5f9r6hkOcrrmtO91BkIU5TVTQy86jiq"/>
          <p:cNvPicPr>
            <a:picLocks noChangeAspect="1" noChangeArrowheads="1"/>
          </p:cNvPicPr>
          <p:nvPr/>
        </p:nvPicPr>
        <p:blipFill>
          <a:blip r:embed="rId5"/>
          <a:srcRect/>
          <a:stretch>
            <a:fillRect/>
          </a:stretch>
        </p:blipFill>
        <p:spPr bwMode="auto">
          <a:xfrm>
            <a:off x="5486400" y="3657600"/>
            <a:ext cx="3429000" cy="30480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from="(-#ppt_w/2)" to="(#ppt_x)" calcmode="lin" valueType="num">
                                      <p:cBhvr>
                                        <p:cTn id="14" dur="600" fill="hold">
                                          <p:stCondLst>
                                            <p:cond delay="0"/>
                                          </p:stCondLst>
                                        </p:cTn>
                                        <p:tgtEl>
                                          <p:spTgt spid="9"/>
                                        </p:tgtEl>
                                        <p:attrNameLst>
                                          <p:attrName>ppt_x</p:attrName>
                                        </p:attrNameLst>
                                      </p:cBhvr>
                                    </p:anim>
                                    <p:anim from="0" to="-1.0" calcmode="lin" valueType="num">
                                      <p:cBhvr>
                                        <p:cTn id="15" dur="200" decel="50000" autoRev="1" fill="hold">
                                          <p:stCondLst>
                                            <p:cond delay="600"/>
                                          </p:stCondLst>
                                        </p:cTn>
                                        <p:tgtEl>
                                          <p:spTgt spid="9"/>
                                        </p:tgtEl>
                                        <p:attrNameLst>
                                          <p:attrName>xshear</p:attrName>
                                        </p:attrNameLst>
                                      </p:cBhvr>
                                    </p:anim>
                                    <p:animScale>
                                      <p:cBhvr>
                                        <p:cTn id="16" dur="200" decel="100000" autoRev="1" fill="hold">
                                          <p:stCondLst>
                                            <p:cond delay="600"/>
                                          </p:stCondLst>
                                        </p:cTn>
                                        <p:tgtEl>
                                          <p:spTgt spid="9"/>
                                        </p:tgtEl>
                                      </p:cBhvr>
                                      <p:from x="100000" y="100000"/>
                                      <p:to x="80000" y="100000"/>
                                    </p:animScale>
                                    <p:anim by="(#ppt_h/3+#ppt_w*0.1)" calcmode="lin" valueType="num">
                                      <p:cBhvr additive="sum">
                                        <p:cTn id="17" dur="200" decel="100000" autoRev="1" fill="hold">
                                          <p:stCondLst>
                                            <p:cond delay="600"/>
                                          </p:stCondLst>
                                        </p:cTn>
                                        <p:tgtEl>
                                          <p:spTgt spid="9"/>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from="(-#ppt_w/2)" to="(#ppt_x)" calcmode="lin" valueType="num">
                                      <p:cBhvr>
                                        <p:cTn id="28" dur="600" fill="hold">
                                          <p:stCondLst>
                                            <p:cond delay="0"/>
                                          </p:stCondLst>
                                        </p:cTn>
                                        <p:tgtEl>
                                          <p:spTgt spid="10"/>
                                        </p:tgtEl>
                                        <p:attrNameLst>
                                          <p:attrName>ppt_x</p:attrName>
                                        </p:attrNameLst>
                                      </p:cBhvr>
                                    </p:anim>
                                    <p:anim from="0" to="-1.0" calcmode="lin" valueType="num">
                                      <p:cBhvr>
                                        <p:cTn id="29" dur="200" decel="50000" autoRev="1" fill="hold">
                                          <p:stCondLst>
                                            <p:cond delay="600"/>
                                          </p:stCondLst>
                                        </p:cTn>
                                        <p:tgtEl>
                                          <p:spTgt spid="10"/>
                                        </p:tgtEl>
                                        <p:attrNameLst>
                                          <p:attrName>xshear</p:attrName>
                                        </p:attrNameLst>
                                      </p:cBhvr>
                                    </p:anim>
                                    <p:animScale>
                                      <p:cBhvr>
                                        <p:cTn id="30" dur="200" decel="100000" autoRev="1" fill="hold">
                                          <p:stCondLst>
                                            <p:cond delay="600"/>
                                          </p:stCondLst>
                                        </p:cTn>
                                        <p:tgtEl>
                                          <p:spTgt spid="10"/>
                                        </p:tgtEl>
                                      </p:cBhvr>
                                      <p:from x="100000" y="100000"/>
                                      <p:to x="80000" y="100000"/>
                                    </p:animScale>
                                    <p:anim by="(#ppt_h/3+#ppt_w*0.1)" calcmode="lin" valueType="num">
                                      <p:cBhvr additive="sum">
                                        <p:cTn id="31"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http://t3.gstatic.com/images?q=tbn:ANd9GcQIngi1i_mDdrZU5Tzs6UqeyxIQZmuStXO-zyJoJOR3AGkw6nTODA"/>
          <p:cNvPicPr>
            <a:picLocks noChangeAspect="1" noChangeArrowheads="1"/>
          </p:cNvPicPr>
          <p:nvPr/>
        </p:nvPicPr>
        <p:blipFill>
          <a:blip r:embed="rId2"/>
          <a:srcRect/>
          <a:stretch>
            <a:fillRect/>
          </a:stretch>
        </p:blipFill>
        <p:spPr bwMode="auto">
          <a:xfrm>
            <a:off x="152400" y="228600"/>
            <a:ext cx="4191000" cy="3138488"/>
          </a:xfrm>
          <a:prstGeom prst="rect">
            <a:avLst/>
          </a:prstGeom>
          <a:noFill/>
          <a:ln w="9525">
            <a:noFill/>
            <a:miter lim="800000"/>
            <a:headEnd/>
            <a:tailEnd/>
          </a:ln>
          <a:effectLst>
            <a:softEdge rad="635000"/>
          </a:effectLst>
        </p:spPr>
      </p:pic>
      <p:pic>
        <p:nvPicPr>
          <p:cNvPr id="6" name="Picture 4" descr="http://t2.gstatic.com/images?q=tbn:ANd9GcQwxQ9CfrdCZFBoU7CTVlYenEtAR2Q5bbP4KoTYHvV7gtafJQug"/>
          <p:cNvPicPr>
            <a:picLocks noChangeAspect="1" noChangeArrowheads="1"/>
          </p:cNvPicPr>
          <p:nvPr/>
        </p:nvPicPr>
        <p:blipFill>
          <a:blip r:embed="rId3"/>
          <a:srcRect/>
          <a:stretch>
            <a:fillRect/>
          </a:stretch>
        </p:blipFill>
        <p:spPr bwMode="auto">
          <a:xfrm>
            <a:off x="4243388" y="3200400"/>
            <a:ext cx="4705350" cy="3524250"/>
          </a:xfrm>
          <a:prstGeom prst="rect">
            <a:avLst/>
          </a:prstGeom>
          <a:noFill/>
          <a:ln w="9525">
            <a:noFill/>
            <a:miter lim="800000"/>
            <a:headEnd/>
            <a:tailEnd/>
          </a:ln>
          <a:effectLst>
            <a:softEdge rad="635000"/>
          </a:effectLst>
        </p:spPr>
      </p:pic>
      <p:pic>
        <p:nvPicPr>
          <p:cNvPr id="7" name="Picture 6" descr="http://t3.gstatic.com/images?q=tbn:ANd9GcSY7aC5Uz3lkHUvtAawUj3oFj5oTuqbh0Lk4e2mZBgqordRDIF_"/>
          <p:cNvPicPr>
            <a:picLocks noChangeAspect="1" noChangeArrowheads="1"/>
          </p:cNvPicPr>
          <p:nvPr/>
        </p:nvPicPr>
        <p:blipFill>
          <a:blip r:embed="rId4"/>
          <a:srcRect/>
          <a:stretch>
            <a:fillRect/>
          </a:stretch>
        </p:blipFill>
        <p:spPr bwMode="auto">
          <a:xfrm>
            <a:off x="152400" y="3581400"/>
            <a:ext cx="3886200" cy="3000375"/>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8" name="Picture 8" descr="http://t2.gstatic.com/images?q=tbn:ANd9GcSkDxu7G7lHdJ6rvBWws7_NZUFa5hazD-_7S20hMQeg3ggxd4BRUw"/>
          <p:cNvPicPr>
            <a:picLocks noChangeAspect="1" noChangeArrowheads="1"/>
          </p:cNvPicPr>
          <p:nvPr/>
        </p:nvPicPr>
        <p:blipFill>
          <a:blip r:embed="rId5"/>
          <a:srcRect/>
          <a:stretch>
            <a:fillRect/>
          </a:stretch>
        </p:blipFill>
        <p:spPr bwMode="auto">
          <a:xfrm>
            <a:off x="4572000" y="152400"/>
            <a:ext cx="4343400" cy="2765425"/>
          </a:xfrm>
          <a:prstGeom prst="rect">
            <a:avLst/>
          </a:prstGeom>
          <a:ln w="228600" cap="sq" cmpd="thickThin">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381000" y="228600"/>
            <a:ext cx="8458200" cy="7540526"/>
          </a:xfrm>
          <a:prstGeom prst="rect">
            <a:avLst/>
          </a:prstGeom>
          <a:noFill/>
          <a:ln w="9525">
            <a:noFill/>
            <a:miter lim="800000"/>
            <a:headEnd/>
            <a:tailEnd/>
          </a:ln>
        </p:spPr>
        <p:txBody>
          <a:bodyPr>
            <a:spAutoFit/>
          </a:bodyPr>
          <a:lstStyle/>
          <a:p>
            <a:r>
              <a:rPr lang="en-US" sz="3600" dirty="0">
                <a:solidFill>
                  <a:srgbClr val="FFFF00"/>
                </a:solidFill>
                <a:latin typeface="Comic Sans MS" pitchFamily="66" charset="0"/>
              </a:rPr>
              <a:t>Solutions  on for this..</a:t>
            </a:r>
          </a:p>
          <a:p>
            <a:endParaRPr lang="en-US" sz="2800" dirty="0">
              <a:solidFill>
                <a:schemeClr val="bg1"/>
              </a:solidFill>
              <a:latin typeface="Comic Sans MS" pitchFamily="66" charset="0"/>
            </a:endParaRPr>
          </a:p>
          <a:p>
            <a:r>
              <a:rPr lang="en-US" sz="2800" dirty="0">
                <a:solidFill>
                  <a:schemeClr val="bg1"/>
                </a:solidFill>
                <a:latin typeface="Comic Sans MS" pitchFamily="66" charset="0"/>
              </a:rPr>
              <a:t>~ Protecting remaining intact section of natural habitat.</a:t>
            </a:r>
          </a:p>
          <a:p>
            <a:endParaRPr lang="en-US" sz="2800" dirty="0">
              <a:solidFill>
                <a:schemeClr val="bg1"/>
              </a:solidFill>
              <a:latin typeface="Comic Sans MS" pitchFamily="66" charset="0"/>
            </a:endParaRPr>
          </a:p>
          <a:p>
            <a:r>
              <a:rPr lang="en-US" sz="2800" dirty="0">
                <a:solidFill>
                  <a:schemeClr val="bg1"/>
                </a:solidFill>
                <a:latin typeface="Comic Sans MS" pitchFamily="66" charset="0"/>
              </a:rPr>
              <a:t>~ Reduce human population and expansion of </a:t>
            </a:r>
            <a:r>
              <a:rPr lang="en-US" sz="2800" dirty="0" err="1">
                <a:solidFill>
                  <a:schemeClr val="bg1"/>
                </a:solidFill>
                <a:latin typeface="Comic Sans MS" pitchFamily="66" charset="0"/>
              </a:rPr>
              <a:t>urbanisation</a:t>
            </a:r>
            <a:r>
              <a:rPr lang="en-US" sz="2800" dirty="0">
                <a:solidFill>
                  <a:schemeClr val="bg1"/>
                </a:solidFill>
                <a:latin typeface="Comic Sans MS" pitchFamily="66" charset="0"/>
              </a:rPr>
              <a:t> and industries.</a:t>
            </a:r>
          </a:p>
          <a:p>
            <a:endParaRPr lang="en-US" sz="2800" dirty="0">
              <a:solidFill>
                <a:schemeClr val="bg1"/>
              </a:solidFill>
              <a:latin typeface="Comic Sans MS" pitchFamily="66" charset="0"/>
            </a:endParaRPr>
          </a:p>
          <a:p>
            <a:r>
              <a:rPr lang="en-US" sz="2800" dirty="0">
                <a:solidFill>
                  <a:schemeClr val="bg1"/>
                </a:solidFill>
                <a:latin typeface="Comic Sans MS" pitchFamily="66" charset="0"/>
              </a:rPr>
              <a:t>~ Educating the public about the importance of natural habitat and bio diversity.</a:t>
            </a:r>
          </a:p>
          <a:p>
            <a:endParaRPr lang="en-US" sz="2800" dirty="0" smtClean="0">
              <a:solidFill>
                <a:schemeClr val="bg1"/>
              </a:solidFill>
              <a:latin typeface="Comic Sans MS" pitchFamily="66" charset="0"/>
            </a:endParaRPr>
          </a:p>
          <a:p>
            <a:r>
              <a:rPr lang="en-US" sz="2800" dirty="0" smtClean="0">
                <a:solidFill>
                  <a:schemeClr val="bg1"/>
                </a:solidFill>
                <a:latin typeface="Comic Sans MS" pitchFamily="66" charset="0"/>
              </a:rPr>
              <a:t>~</a:t>
            </a:r>
            <a:r>
              <a:rPr lang="en-US" sz="2800" dirty="0">
                <a:solidFill>
                  <a:schemeClr val="bg1"/>
                </a:solidFill>
                <a:latin typeface="Calibri" pitchFamily="34" charset="0"/>
              </a:rPr>
              <a:t>Solutions to habitat loss can include planting trees, planting home gardens so as to reduce need for man to need large lands for agricultural farms which lead to habitat loss.</a:t>
            </a:r>
            <a:endParaRPr lang="en-US" sz="2800" dirty="0">
              <a:solidFill>
                <a:schemeClr val="bg1"/>
              </a:solidFill>
              <a:latin typeface="Comic Sans MS" pitchFamily="66" charset="0"/>
            </a:endParaRPr>
          </a:p>
          <a:p>
            <a:endParaRPr lang="en-US" sz="2800" dirty="0">
              <a:solidFill>
                <a:schemeClr val="bg1"/>
              </a:solidFill>
              <a:latin typeface="Comic Sans MS" pitchFamily="66" charset="0"/>
            </a:endParaRPr>
          </a:p>
          <a:p>
            <a:r>
              <a:rPr lang="en-US" sz="2800" dirty="0">
                <a:solidFill>
                  <a:schemeClr val="bg1"/>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ew Folder\biodiversity-conservation-27-638.jpg"/>
          <p:cNvPicPr>
            <a:picLocks noChangeAspect="1" noChangeArrowheads="1"/>
          </p:cNvPicPr>
          <p:nvPr/>
        </p:nvPicPr>
        <p:blipFill>
          <a:blip r:embed="rId2"/>
          <a:srcRect/>
          <a:stretch>
            <a:fillRect/>
          </a:stretch>
        </p:blipFill>
        <p:spPr bwMode="auto">
          <a:xfrm>
            <a:off x="-1" y="0"/>
            <a:ext cx="9162585"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New Folder\biodiversity-conservation-28-638.jpg"/>
          <p:cNvPicPr>
            <a:picLocks noChangeAspect="1" noChangeArrowheads="1"/>
          </p:cNvPicPr>
          <p:nvPr/>
        </p:nvPicPr>
        <p:blipFill>
          <a:blip r:embed="rId2"/>
          <a:srcRect/>
          <a:stretch>
            <a:fillRect/>
          </a:stretch>
        </p:blipFill>
        <p:spPr bwMode="auto">
          <a:xfrm>
            <a:off x="0" y="0"/>
            <a:ext cx="9162586" cy="68580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7024744" cy="1143000"/>
          </a:xfrm>
        </p:spPr>
        <p:txBody>
          <a:bodyPr/>
          <a:lstStyle/>
          <a:p>
            <a:r>
              <a:rPr lang="en-US" dirty="0" smtClean="0"/>
              <a:t>Biosphere </a:t>
            </a:r>
            <a:endParaRPr lang="en-US" dirty="0"/>
          </a:p>
        </p:txBody>
      </p:sp>
      <p:sp>
        <p:nvSpPr>
          <p:cNvPr id="3" name="Content Placeholder 2"/>
          <p:cNvSpPr>
            <a:spLocks noGrp="1"/>
          </p:cNvSpPr>
          <p:nvPr>
            <p:ph idx="1"/>
          </p:nvPr>
        </p:nvSpPr>
        <p:spPr>
          <a:xfrm>
            <a:off x="571472" y="2071678"/>
            <a:ext cx="6777317" cy="3508977"/>
          </a:xfrm>
        </p:spPr>
        <p:txBody>
          <a:bodyPr/>
          <a:lstStyle/>
          <a:p>
            <a:r>
              <a:rPr lang="en-US" dirty="0" smtClean="0"/>
              <a:t>Life Present on earth </a:t>
            </a:r>
            <a:endParaRPr lang="en-US" dirty="0"/>
          </a:p>
        </p:txBody>
      </p:sp>
      <p:pic>
        <p:nvPicPr>
          <p:cNvPr id="29698" name="Picture 2" descr="http://mobartholomew.wikispaces.com/file/view/biosphere.gif/229281410/biosphere.gif"/>
          <p:cNvPicPr>
            <a:picLocks noChangeAspect="1" noChangeArrowheads="1"/>
          </p:cNvPicPr>
          <p:nvPr/>
        </p:nvPicPr>
        <p:blipFill>
          <a:blip r:embed="rId2" cstate="print"/>
          <a:srcRect/>
          <a:stretch>
            <a:fillRect/>
          </a:stretch>
        </p:blipFill>
        <p:spPr bwMode="auto">
          <a:xfrm>
            <a:off x="4012124" y="2285992"/>
            <a:ext cx="4679433" cy="4024312"/>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sp>
        <p:nvSpPr>
          <p:cNvPr id="15363"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39938" name="Picture 2" descr="https://encrypted-tbn3.gstatic.com/images?q=tbn:ANd9GcRRDoSf4Bv2CkniXzI8_qLd7EJuPURX3Rnb08PZIo0_NcI95Gg4"/>
          <p:cNvPicPr>
            <a:picLocks noChangeAspect="1" noChangeArrowheads="1"/>
          </p:cNvPicPr>
          <p:nvPr/>
        </p:nvPicPr>
        <p:blipFill>
          <a:blip r:embed="rId2"/>
          <a:srcRect/>
          <a:stretch>
            <a:fillRect/>
          </a:stretch>
        </p:blipFill>
        <p:spPr bwMode="auto">
          <a:xfrm>
            <a:off x="76200" y="152400"/>
            <a:ext cx="4452938" cy="3124200"/>
          </a:xfrm>
          <a:prstGeom prst="rect">
            <a:avLst/>
          </a:prstGeom>
          <a:noFill/>
          <a:ln w="9525">
            <a:noFill/>
            <a:miter lim="800000"/>
            <a:headEnd/>
            <a:tailEnd/>
          </a:ln>
        </p:spPr>
      </p:pic>
      <p:pic>
        <p:nvPicPr>
          <p:cNvPr id="39940" name="Picture 4" descr="https://encrypted-tbn2.gstatic.com/images?q=tbn:ANd9GcQm0OV7GkEYaUTlYcprhLE0HstWtavV-zXdm2J03SZ9myc6Kxh8"/>
          <p:cNvPicPr>
            <a:picLocks noChangeAspect="1" noChangeArrowheads="1"/>
          </p:cNvPicPr>
          <p:nvPr/>
        </p:nvPicPr>
        <p:blipFill>
          <a:blip r:embed="rId3"/>
          <a:srcRect/>
          <a:stretch>
            <a:fillRect/>
          </a:stretch>
        </p:blipFill>
        <p:spPr bwMode="auto">
          <a:xfrm>
            <a:off x="4724400" y="152400"/>
            <a:ext cx="4267200" cy="3581400"/>
          </a:xfrm>
          <a:prstGeom prst="rect">
            <a:avLst/>
          </a:prstGeom>
          <a:noFill/>
          <a:ln w="9525">
            <a:noFill/>
            <a:miter lim="800000"/>
            <a:headEnd/>
            <a:tailEnd/>
          </a:ln>
        </p:spPr>
      </p:pic>
      <p:pic>
        <p:nvPicPr>
          <p:cNvPr id="10" name="Picture 2" descr="http://tiki.oneworld.net/biodiversity/killing_animals.gif"/>
          <p:cNvPicPr>
            <a:picLocks noChangeAspect="1" noChangeArrowheads="1"/>
          </p:cNvPicPr>
          <p:nvPr/>
        </p:nvPicPr>
        <p:blipFill>
          <a:blip r:embed="rId4"/>
          <a:srcRect/>
          <a:stretch>
            <a:fillRect/>
          </a:stretch>
        </p:blipFill>
        <p:spPr bwMode="auto">
          <a:xfrm>
            <a:off x="4800600" y="4114800"/>
            <a:ext cx="4191000" cy="2590800"/>
          </a:xfrm>
          <a:prstGeom prst="rect">
            <a:avLst/>
          </a:prstGeom>
          <a:noFill/>
          <a:ln w="9525">
            <a:noFill/>
            <a:miter lim="800000"/>
            <a:headEnd/>
            <a:tailEnd/>
          </a:ln>
        </p:spPr>
      </p:pic>
      <p:pic>
        <p:nvPicPr>
          <p:cNvPr id="39942" name="Picture 6" descr="https://encrypted-tbn3.gstatic.com/images?q=tbn:ANd9GcQwzfBxACeJDf-j0K42GU0fiXFS_7TcDKVV9sLgJqvYRhAI-f5q"/>
          <p:cNvPicPr>
            <a:picLocks noChangeAspect="1" noChangeArrowheads="1"/>
          </p:cNvPicPr>
          <p:nvPr/>
        </p:nvPicPr>
        <p:blipFill>
          <a:blip r:embed="rId5"/>
          <a:srcRect/>
          <a:stretch>
            <a:fillRect/>
          </a:stretch>
        </p:blipFill>
        <p:spPr bwMode="auto">
          <a:xfrm>
            <a:off x="198438" y="3581400"/>
            <a:ext cx="4449762" cy="3200400"/>
          </a:xfrm>
          <a:prstGeom prst="rect">
            <a:avLst/>
          </a:prstGeom>
          <a:noFill/>
          <a:ln w="9525">
            <a:noFill/>
            <a:miter lim="800000"/>
            <a:headEnd/>
            <a:tailEnd/>
          </a:ln>
        </p:spPr>
      </p:pic>
      <p:sp>
        <p:nvSpPr>
          <p:cNvPr id="8" name="TextBox 7"/>
          <p:cNvSpPr txBox="1"/>
          <p:nvPr/>
        </p:nvSpPr>
        <p:spPr>
          <a:xfrm>
            <a:off x="2514600" y="2438400"/>
            <a:ext cx="4343400" cy="13239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lang="en-US" sz="8000" b="1" dirty="0">
                <a:solidFill>
                  <a:srgbClr val="FF0000"/>
                </a:solidFill>
                <a:effectLst>
                  <a:outerShdw blurRad="38100" dist="38100" dir="2700000" algn="tl">
                    <a:srgbClr val="000000">
                      <a:alpha val="43137"/>
                    </a:srgbClr>
                  </a:outerShdw>
                </a:effectLst>
                <a:latin typeface="Comic Sans MS" pitchFamily="66" charset="0"/>
              </a:rPr>
              <a:t>Poaching</a:t>
            </a:r>
            <a:endParaRPr lang="en-US" sz="8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145">
                                          <p:stCondLst>
                                            <p:cond delay="0"/>
                                          </p:stCondLst>
                                        </p:cTn>
                                        <p:tgtEl>
                                          <p:spTgt spid="39938"/>
                                        </p:tgtEl>
                                      </p:cBhvr>
                                    </p:animEffect>
                                    <p:anim calcmode="lin" valueType="num">
                                      <p:cBhvr>
                                        <p:cTn id="8" dur="456"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993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993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9938"/>
                                        </p:tgtEl>
                                        <p:attrNameLst>
                                          <p:attrName>ppt_y</p:attrName>
                                        </p:attrNameLst>
                                      </p:cBhvr>
                                      <p:tavLst>
                                        <p:tav tm="0" fmla="#ppt_y-sin(pi*$)/81">
                                          <p:val>
                                            <p:fltVal val="0"/>
                                          </p:val>
                                        </p:tav>
                                        <p:tav tm="100000">
                                          <p:val>
                                            <p:fltVal val="1"/>
                                          </p:val>
                                        </p:tav>
                                      </p:tavLst>
                                    </p:anim>
                                    <p:animScale>
                                      <p:cBhvr>
                                        <p:cTn id="13" dur="7">
                                          <p:stCondLst>
                                            <p:cond delay="163"/>
                                          </p:stCondLst>
                                        </p:cTn>
                                        <p:tgtEl>
                                          <p:spTgt spid="39938"/>
                                        </p:tgtEl>
                                      </p:cBhvr>
                                      <p:to x="100000" y="60000"/>
                                    </p:animScale>
                                    <p:animScale>
                                      <p:cBhvr>
                                        <p:cTn id="14" dur="42" decel="50000">
                                          <p:stCondLst>
                                            <p:cond delay="169"/>
                                          </p:stCondLst>
                                        </p:cTn>
                                        <p:tgtEl>
                                          <p:spTgt spid="39938"/>
                                        </p:tgtEl>
                                      </p:cBhvr>
                                      <p:to x="100000" y="100000"/>
                                    </p:animScale>
                                    <p:animScale>
                                      <p:cBhvr>
                                        <p:cTn id="15" dur="7">
                                          <p:stCondLst>
                                            <p:cond delay="328"/>
                                          </p:stCondLst>
                                        </p:cTn>
                                        <p:tgtEl>
                                          <p:spTgt spid="39938"/>
                                        </p:tgtEl>
                                      </p:cBhvr>
                                      <p:to x="100000" y="80000"/>
                                    </p:animScale>
                                    <p:animScale>
                                      <p:cBhvr>
                                        <p:cTn id="16" dur="42" decel="50000">
                                          <p:stCondLst>
                                            <p:cond delay="335"/>
                                          </p:stCondLst>
                                        </p:cTn>
                                        <p:tgtEl>
                                          <p:spTgt spid="39938"/>
                                        </p:tgtEl>
                                      </p:cBhvr>
                                      <p:to x="100000" y="100000"/>
                                    </p:animScale>
                                    <p:animScale>
                                      <p:cBhvr>
                                        <p:cTn id="17" dur="7">
                                          <p:stCondLst>
                                            <p:cond delay="411"/>
                                          </p:stCondLst>
                                        </p:cTn>
                                        <p:tgtEl>
                                          <p:spTgt spid="39938"/>
                                        </p:tgtEl>
                                      </p:cBhvr>
                                      <p:to x="100000" y="90000"/>
                                    </p:animScale>
                                    <p:animScale>
                                      <p:cBhvr>
                                        <p:cTn id="18" dur="42" decel="50000">
                                          <p:stCondLst>
                                            <p:cond delay="417"/>
                                          </p:stCondLst>
                                        </p:cTn>
                                        <p:tgtEl>
                                          <p:spTgt spid="39938"/>
                                        </p:tgtEl>
                                      </p:cBhvr>
                                      <p:to x="100000" y="100000"/>
                                    </p:animScale>
                                    <p:animScale>
                                      <p:cBhvr>
                                        <p:cTn id="19" dur="7">
                                          <p:stCondLst>
                                            <p:cond delay="452"/>
                                          </p:stCondLst>
                                        </p:cTn>
                                        <p:tgtEl>
                                          <p:spTgt spid="39938"/>
                                        </p:tgtEl>
                                      </p:cBhvr>
                                      <p:to x="100000" y="95000"/>
                                    </p:animScale>
                                    <p:animScale>
                                      <p:cBhvr>
                                        <p:cTn id="20" dur="42" decel="50000">
                                          <p:stCondLst>
                                            <p:cond delay="459"/>
                                          </p:stCondLst>
                                        </p:cTn>
                                        <p:tgtEl>
                                          <p:spTgt spid="39938"/>
                                        </p:tgtEl>
                                      </p:cBhvr>
                                      <p:to x="100000" y="100000"/>
                                    </p:animScale>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39940"/>
                                        </p:tgtEl>
                                        <p:attrNameLst>
                                          <p:attrName>style.visibility</p:attrName>
                                        </p:attrNameLst>
                                      </p:cBhvr>
                                      <p:to>
                                        <p:strVal val="visible"/>
                                      </p:to>
                                    </p:set>
                                    <p:animEffect transition="in" filter="wipe(down)">
                                      <p:cBhvr>
                                        <p:cTn id="24" dur="145">
                                          <p:stCondLst>
                                            <p:cond delay="0"/>
                                          </p:stCondLst>
                                        </p:cTn>
                                        <p:tgtEl>
                                          <p:spTgt spid="39940"/>
                                        </p:tgtEl>
                                      </p:cBhvr>
                                    </p:animEffect>
                                    <p:anim calcmode="lin" valueType="num">
                                      <p:cBhvr>
                                        <p:cTn id="25" dur="456" tmFilter="0,0; 0.14,0.36; 0.43,0.73; 0.71,0.91; 1.0,1.0">
                                          <p:stCondLst>
                                            <p:cond delay="0"/>
                                          </p:stCondLst>
                                        </p:cTn>
                                        <p:tgtEl>
                                          <p:spTgt spid="39940"/>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39940"/>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39940"/>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39940"/>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39940"/>
                                        </p:tgtEl>
                                        <p:attrNameLst>
                                          <p:attrName>ppt_y</p:attrName>
                                        </p:attrNameLst>
                                      </p:cBhvr>
                                      <p:tavLst>
                                        <p:tav tm="0" fmla="#ppt_y-sin(pi*$)/81">
                                          <p:val>
                                            <p:fltVal val="0"/>
                                          </p:val>
                                        </p:tav>
                                        <p:tav tm="100000">
                                          <p:val>
                                            <p:fltVal val="1"/>
                                          </p:val>
                                        </p:tav>
                                      </p:tavLst>
                                    </p:anim>
                                    <p:animScale>
                                      <p:cBhvr>
                                        <p:cTn id="30" dur="7">
                                          <p:stCondLst>
                                            <p:cond delay="163"/>
                                          </p:stCondLst>
                                        </p:cTn>
                                        <p:tgtEl>
                                          <p:spTgt spid="39940"/>
                                        </p:tgtEl>
                                      </p:cBhvr>
                                      <p:to x="100000" y="60000"/>
                                    </p:animScale>
                                    <p:animScale>
                                      <p:cBhvr>
                                        <p:cTn id="31" dur="42" decel="50000">
                                          <p:stCondLst>
                                            <p:cond delay="169"/>
                                          </p:stCondLst>
                                        </p:cTn>
                                        <p:tgtEl>
                                          <p:spTgt spid="39940"/>
                                        </p:tgtEl>
                                      </p:cBhvr>
                                      <p:to x="100000" y="100000"/>
                                    </p:animScale>
                                    <p:animScale>
                                      <p:cBhvr>
                                        <p:cTn id="32" dur="7">
                                          <p:stCondLst>
                                            <p:cond delay="328"/>
                                          </p:stCondLst>
                                        </p:cTn>
                                        <p:tgtEl>
                                          <p:spTgt spid="39940"/>
                                        </p:tgtEl>
                                      </p:cBhvr>
                                      <p:to x="100000" y="80000"/>
                                    </p:animScale>
                                    <p:animScale>
                                      <p:cBhvr>
                                        <p:cTn id="33" dur="42" decel="50000">
                                          <p:stCondLst>
                                            <p:cond delay="335"/>
                                          </p:stCondLst>
                                        </p:cTn>
                                        <p:tgtEl>
                                          <p:spTgt spid="39940"/>
                                        </p:tgtEl>
                                      </p:cBhvr>
                                      <p:to x="100000" y="100000"/>
                                    </p:animScale>
                                    <p:animScale>
                                      <p:cBhvr>
                                        <p:cTn id="34" dur="7">
                                          <p:stCondLst>
                                            <p:cond delay="411"/>
                                          </p:stCondLst>
                                        </p:cTn>
                                        <p:tgtEl>
                                          <p:spTgt spid="39940"/>
                                        </p:tgtEl>
                                      </p:cBhvr>
                                      <p:to x="100000" y="90000"/>
                                    </p:animScale>
                                    <p:animScale>
                                      <p:cBhvr>
                                        <p:cTn id="35" dur="42" decel="50000">
                                          <p:stCondLst>
                                            <p:cond delay="417"/>
                                          </p:stCondLst>
                                        </p:cTn>
                                        <p:tgtEl>
                                          <p:spTgt spid="39940"/>
                                        </p:tgtEl>
                                      </p:cBhvr>
                                      <p:to x="100000" y="100000"/>
                                    </p:animScale>
                                    <p:animScale>
                                      <p:cBhvr>
                                        <p:cTn id="36" dur="7">
                                          <p:stCondLst>
                                            <p:cond delay="452"/>
                                          </p:stCondLst>
                                        </p:cTn>
                                        <p:tgtEl>
                                          <p:spTgt spid="39940"/>
                                        </p:tgtEl>
                                      </p:cBhvr>
                                      <p:to x="100000" y="95000"/>
                                    </p:animScale>
                                    <p:animScale>
                                      <p:cBhvr>
                                        <p:cTn id="37" dur="42" decel="50000">
                                          <p:stCondLst>
                                            <p:cond delay="459"/>
                                          </p:stCondLst>
                                        </p:cTn>
                                        <p:tgtEl>
                                          <p:spTgt spid="39940"/>
                                        </p:tgtEl>
                                      </p:cBhvr>
                                      <p:to x="100000" y="100000"/>
                                    </p:animScale>
                                  </p:childTnLst>
                                </p:cTn>
                              </p:par>
                            </p:childTnLst>
                          </p:cTn>
                        </p:par>
                        <p:par>
                          <p:cTn id="38" fill="hold">
                            <p:stCondLst>
                              <p:cond delay="1000"/>
                            </p:stCondLst>
                            <p:childTnLst>
                              <p:par>
                                <p:cTn id="39" presetID="26" presetClass="entr" presetSubtype="0" fill="hold" nodeType="afterEffect">
                                  <p:stCondLst>
                                    <p:cond delay="0"/>
                                  </p:stCondLst>
                                  <p:childTnLst>
                                    <p:set>
                                      <p:cBhvr>
                                        <p:cTn id="40" dur="1" fill="hold">
                                          <p:stCondLst>
                                            <p:cond delay="0"/>
                                          </p:stCondLst>
                                        </p:cTn>
                                        <p:tgtEl>
                                          <p:spTgt spid="39942"/>
                                        </p:tgtEl>
                                        <p:attrNameLst>
                                          <p:attrName>style.visibility</p:attrName>
                                        </p:attrNameLst>
                                      </p:cBhvr>
                                      <p:to>
                                        <p:strVal val="visible"/>
                                      </p:to>
                                    </p:set>
                                    <p:animEffect transition="in" filter="wipe(down)">
                                      <p:cBhvr>
                                        <p:cTn id="41" dur="290">
                                          <p:stCondLst>
                                            <p:cond delay="0"/>
                                          </p:stCondLst>
                                        </p:cTn>
                                        <p:tgtEl>
                                          <p:spTgt spid="39942"/>
                                        </p:tgtEl>
                                      </p:cBhvr>
                                    </p:animEffect>
                                    <p:anim calcmode="lin" valueType="num">
                                      <p:cBhvr>
                                        <p:cTn id="42" dur="911" tmFilter="0,0; 0.14,0.36; 0.43,0.73; 0.71,0.91; 1.0,1.0">
                                          <p:stCondLst>
                                            <p:cond delay="0"/>
                                          </p:stCondLst>
                                        </p:cTn>
                                        <p:tgtEl>
                                          <p:spTgt spid="39942"/>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9942"/>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9942"/>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9942"/>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9942"/>
                                        </p:tgtEl>
                                        <p:attrNameLst>
                                          <p:attrName>ppt_y</p:attrName>
                                        </p:attrNameLst>
                                      </p:cBhvr>
                                      <p:tavLst>
                                        <p:tav tm="0" fmla="#ppt_y-sin(pi*$)/81">
                                          <p:val>
                                            <p:fltVal val="0"/>
                                          </p:val>
                                        </p:tav>
                                        <p:tav tm="100000">
                                          <p:val>
                                            <p:fltVal val="1"/>
                                          </p:val>
                                        </p:tav>
                                      </p:tavLst>
                                    </p:anim>
                                    <p:animScale>
                                      <p:cBhvr>
                                        <p:cTn id="47" dur="13">
                                          <p:stCondLst>
                                            <p:cond delay="325"/>
                                          </p:stCondLst>
                                        </p:cTn>
                                        <p:tgtEl>
                                          <p:spTgt spid="39942"/>
                                        </p:tgtEl>
                                      </p:cBhvr>
                                      <p:to x="100000" y="60000"/>
                                    </p:animScale>
                                    <p:animScale>
                                      <p:cBhvr>
                                        <p:cTn id="48" dur="83" decel="50000">
                                          <p:stCondLst>
                                            <p:cond delay="338"/>
                                          </p:stCondLst>
                                        </p:cTn>
                                        <p:tgtEl>
                                          <p:spTgt spid="39942"/>
                                        </p:tgtEl>
                                      </p:cBhvr>
                                      <p:to x="100000" y="100000"/>
                                    </p:animScale>
                                    <p:animScale>
                                      <p:cBhvr>
                                        <p:cTn id="49" dur="13">
                                          <p:stCondLst>
                                            <p:cond delay="656"/>
                                          </p:stCondLst>
                                        </p:cTn>
                                        <p:tgtEl>
                                          <p:spTgt spid="39942"/>
                                        </p:tgtEl>
                                      </p:cBhvr>
                                      <p:to x="100000" y="80000"/>
                                    </p:animScale>
                                    <p:animScale>
                                      <p:cBhvr>
                                        <p:cTn id="50" dur="83" decel="50000">
                                          <p:stCondLst>
                                            <p:cond delay="669"/>
                                          </p:stCondLst>
                                        </p:cTn>
                                        <p:tgtEl>
                                          <p:spTgt spid="39942"/>
                                        </p:tgtEl>
                                      </p:cBhvr>
                                      <p:to x="100000" y="100000"/>
                                    </p:animScale>
                                    <p:animScale>
                                      <p:cBhvr>
                                        <p:cTn id="51" dur="13">
                                          <p:stCondLst>
                                            <p:cond delay="821"/>
                                          </p:stCondLst>
                                        </p:cTn>
                                        <p:tgtEl>
                                          <p:spTgt spid="39942"/>
                                        </p:tgtEl>
                                      </p:cBhvr>
                                      <p:to x="100000" y="90000"/>
                                    </p:animScale>
                                    <p:animScale>
                                      <p:cBhvr>
                                        <p:cTn id="52" dur="83" decel="50000">
                                          <p:stCondLst>
                                            <p:cond delay="834"/>
                                          </p:stCondLst>
                                        </p:cTn>
                                        <p:tgtEl>
                                          <p:spTgt spid="39942"/>
                                        </p:tgtEl>
                                      </p:cBhvr>
                                      <p:to x="100000" y="100000"/>
                                    </p:animScale>
                                    <p:animScale>
                                      <p:cBhvr>
                                        <p:cTn id="53" dur="13">
                                          <p:stCondLst>
                                            <p:cond delay="904"/>
                                          </p:stCondLst>
                                        </p:cTn>
                                        <p:tgtEl>
                                          <p:spTgt spid="39942"/>
                                        </p:tgtEl>
                                      </p:cBhvr>
                                      <p:to x="100000" y="95000"/>
                                    </p:animScale>
                                    <p:animScale>
                                      <p:cBhvr>
                                        <p:cTn id="54" dur="83" decel="50000">
                                          <p:stCondLst>
                                            <p:cond delay="917"/>
                                          </p:stCondLst>
                                        </p:cTn>
                                        <p:tgtEl>
                                          <p:spTgt spid="39942"/>
                                        </p:tgtEl>
                                      </p:cBhvr>
                                      <p:to x="100000" y="100000"/>
                                    </p:animScale>
                                  </p:childTnLst>
                                </p:cTn>
                              </p:par>
                            </p:childTnLst>
                          </p:cTn>
                        </p:par>
                        <p:par>
                          <p:cTn id="55" fill="hold">
                            <p:stCondLst>
                              <p:cond delay="2000"/>
                            </p:stCondLst>
                            <p:childTnLst>
                              <p:par>
                                <p:cTn id="56" presetID="26"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290">
                                          <p:stCondLst>
                                            <p:cond delay="0"/>
                                          </p:stCondLst>
                                        </p:cTn>
                                        <p:tgtEl>
                                          <p:spTgt spid="10"/>
                                        </p:tgtEl>
                                      </p:cBhvr>
                                    </p:animEffect>
                                    <p:anim calcmode="lin" valueType="num">
                                      <p:cBhvr>
                                        <p:cTn id="59"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4" dur="13">
                                          <p:stCondLst>
                                            <p:cond delay="325"/>
                                          </p:stCondLst>
                                        </p:cTn>
                                        <p:tgtEl>
                                          <p:spTgt spid="10"/>
                                        </p:tgtEl>
                                      </p:cBhvr>
                                      <p:to x="100000" y="60000"/>
                                    </p:animScale>
                                    <p:animScale>
                                      <p:cBhvr>
                                        <p:cTn id="65" dur="83" decel="50000">
                                          <p:stCondLst>
                                            <p:cond delay="338"/>
                                          </p:stCondLst>
                                        </p:cTn>
                                        <p:tgtEl>
                                          <p:spTgt spid="10"/>
                                        </p:tgtEl>
                                      </p:cBhvr>
                                      <p:to x="100000" y="100000"/>
                                    </p:animScale>
                                    <p:animScale>
                                      <p:cBhvr>
                                        <p:cTn id="66" dur="13">
                                          <p:stCondLst>
                                            <p:cond delay="656"/>
                                          </p:stCondLst>
                                        </p:cTn>
                                        <p:tgtEl>
                                          <p:spTgt spid="10"/>
                                        </p:tgtEl>
                                      </p:cBhvr>
                                      <p:to x="100000" y="80000"/>
                                    </p:animScale>
                                    <p:animScale>
                                      <p:cBhvr>
                                        <p:cTn id="67" dur="83" decel="50000">
                                          <p:stCondLst>
                                            <p:cond delay="669"/>
                                          </p:stCondLst>
                                        </p:cTn>
                                        <p:tgtEl>
                                          <p:spTgt spid="10"/>
                                        </p:tgtEl>
                                      </p:cBhvr>
                                      <p:to x="100000" y="100000"/>
                                    </p:animScale>
                                    <p:animScale>
                                      <p:cBhvr>
                                        <p:cTn id="68" dur="13">
                                          <p:stCondLst>
                                            <p:cond delay="821"/>
                                          </p:stCondLst>
                                        </p:cTn>
                                        <p:tgtEl>
                                          <p:spTgt spid="10"/>
                                        </p:tgtEl>
                                      </p:cBhvr>
                                      <p:to x="100000" y="90000"/>
                                    </p:animScale>
                                    <p:animScale>
                                      <p:cBhvr>
                                        <p:cTn id="69" dur="83" decel="50000">
                                          <p:stCondLst>
                                            <p:cond delay="834"/>
                                          </p:stCondLst>
                                        </p:cTn>
                                        <p:tgtEl>
                                          <p:spTgt spid="10"/>
                                        </p:tgtEl>
                                      </p:cBhvr>
                                      <p:to x="100000" y="100000"/>
                                    </p:animScale>
                                    <p:animScale>
                                      <p:cBhvr>
                                        <p:cTn id="70" dur="13">
                                          <p:stCondLst>
                                            <p:cond delay="904"/>
                                          </p:stCondLst>
                                        </p:cTn>
                                        <p:tgtEl>
                                          <p:spTgt spid="10"/>
                                        </p:tgtEl>
                                      </p:cBhvr>
                                      <p:to x="100000" y="95000"/>
                                    </p:animScale>
                                    <p:animScale>
                                      <p:cBhvr>
                                        <p:cTn id="71" dur="83" decel="50000">
                                          <p:stCondLst>
                                            <p:cond delay="917"/>
                                          </p:stCondLst>
                                        </p:cTn>
                                        <p:tgtEl>
                                          <p:spTgt spid="10"/>
                                        </p:tgtEl>
                                      </p:cBhvr>
                                      <p:to x="100000" y="100000"/>
                                    </p:animScale>
                                  </p:childTnLst>
                                </p:cTn>
                              </p:par>
                            </p:childTnLst>
                          </p:cTn>
                        </p:par>
                        <p:par>
                          <p:cTn id="72" fill="hold">
                            <p:stCondLst>
                              <p:cond delay="300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8"/>
                                        </p:tgtEl>
                                        <p:attrNameLst>
                                          <p:attrName>style.visibility</p:attrName>
                                        </p:attrNameLst>
                                      </p:cBhvr>
                                      <p:to>
                                        <p:strVal val="visible"/>
                                      </p:to>
                                    </p:set>
                                    <p:anim calcmode="discrete" valueType="clr">
                                      <p:cBhvr override="childStyle">
                                        <p:cTn id="75" dur="10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76" dur="1000"/>
                                        <p:tgtEl>
                                          <p:spTgt spid="8"/>
                                        </p:tgtEl>
                                        <p:attrNameLst>
                                          <p:attrName>fillcolor</p:attrName>
                                        </p:attrNameLst>
                                      </p:cBhvr>
                                      <p:tavLst>
                                        <p:tav tm="0">
                                          <p:val>
                                            <p:clrVal>
                                              <a:schemeClr val="accent2"/>
                                            </p:clrVal>
                                          </p:val>
                                        </p:tav>
                                        <p:tav tm="50000">
                                          <p:val>
                                            <p:clrVal>
                                              <a:schemeClr val="hlink"/>
                                            </p:clrVal>
                                          </p:val>
                                        </p:tav>
                                      </p:tavLst>
                                    </p:anim>
                                    <p:set>
                                      <p:cBhvr>
                                        <p:cTn id="77" dur="1000"/>
                                        <p:tgtEl>
                                          <p:spTgt spid="8"/>
                                        </p:tgtEl>
                                        <p:attrNameLst>
                                          <p:attrName>fill.type</p:attrName>
                                        </p:attrNameLst>
                                      </p:cBhvr>
                                      <p:to>
                                        <p:strVal val="solid"/>
                                      </p:to>
                                    </p:set>
                                  </p:childTnLst>
                                </p:cTn>
                              </p:par>
                            </p:childTnLst>
                          </p:cTn>
                        </p:par>
                        <p:par>
                          <p:cTn id="78" fill="hold">
                            <p:stCondLst>
                              <p:cond delay="7500"/>
                            </p:stCondLst>
                            <p:childTnLst>
                              <p:par>
                                <p:cTn id="79" presetID="24" presetClass="exit" presetSubtype="0" fill="hold" nodeType="afterEffect">
                                  <p:stCondLst>
                                    <p:cond delay="0"/>
                                  </p:stCondLst>
                                  <p:childTnLst>
                                    <p:anim to="" calcmode="lin" valueType="num">
                                      <p:cBhvr>
                                        <p:cTn id="80" dur="1"/>
                                        <p:tgtEl>
                                          <p:spTgt spid="39938"/>
                                        </p:tgtEl>
                                        <p:attrNameLst>
                                          <p:attrName/>
                                        </p:attrNameLst>
                                      </p:cBhvr>
                                    </p:anim>
                                    <p:set>
                                      <p:cBhvr>
                                        <p:cTn id="81" dur="1" fill="hold">
                                          <p:stCondLst>
                                            <p:cond delay="0"/>
                                          </p:stCondLst>
                                        </p:cTn>
                                        <p:tgtEl>
                                          <p:spTgt spid="39938"/>
                                        </p:tgtEl>
                                        <p:attrNameLst>
                                          <p:attrName>style.visibility</p:attrName>
                                        </p:attrNameLst>
                                      </p:cBhvr>
                                      <p:to>
                                        <p:strVal val="hidden"/>
                                      </p:to>
                                    </p:set>
                                  </p:childTnLst>
                                </p:cTn>
                              </p:par>
                            </p:childTnLst>
                          </p:cTn>
                        </p:par>
                        <p:par>
                          <p:cTn id="82" fill="hold">
                            <p:stCondLst>
                              <p:cond delay="7500"/>
                            </p:stCondLst>
                            <p:childTnLst>
                              <p:par>
                                <p:cTn id="83" presetID="24" presetClass="exit" presetSubtype="0" fill="hold" nodeType="afterEffect">
                                  <p:stCondLst>
                                    <p:cond delay="0"/>
                                  </p:stCondLst>
                                  <p:childTnLst>
                                    <p:anim to="" calcmode="lin" valueType="num">
                                      <p:cBhvr>
                                        <p:cTn id="84" dur="1"/>
                                        <p:tgtEl>
                                          <p:spTgt spid="39940"/>
                                        </p:tgtEl>
                                        <p:attrNameLst>
                                          <p:attrName/>
                                        </p:attrNameLst>
                                      </p:cBhvr>
                                    </p:anim>
                                    <p:set>
                                      <p:cBhvr>
                                        <p:cTn id="85" dur="1" fill="hold">
                                          <p:stCondLst>
                                            <p:cond delay="0"/>
                                          </p:stCondLst>
                                        </p:cTn>
                                        <p:tgtEl>
                                          <p:spTgt spid="39940"/>
                                        </p:tgtEl>
                                        <p:attrNameLst>
                                          <p:attrName>style.visibility</p:attrName>
                                        </p:attrNameLst>
                                      </p:cBhvr>
                                      <p:to>
                                        <p:strVal val="hidden"/>
                                      </p:to>
                                    </p:set>
                                  </p:childTnLst>
                                </p:cTn>
                              </p:par>
                            </p:childTnLst>
                          </p:cTn>
                        </p:par>
                        <p:par>
                          <p:cTn id="86" fill="hold">
                            <p:stCondLst>
                              <p:cond delay="7500"/>
                            </p:stCondLst>
                            <p:childTnLst>
                              <p:par>
                                <p:cTn id="87" presetID="24" presetClass="exit" presetSubtype="0" fill="hold" nodeType="afterEffect">
                                  <p:stCondLst>
                                    <p:cond delay="0"/>
                                  </p:stCondLst>
                                  <p:childTnLst>
                                    <p:anim to="" calcmode="lin" valueType="num">
                                      <p:cBhvr>
                                        <p:cTn id="88" dur="1"/>
                                        <p:tgtEl>
                                          <p:spTgt spid="39942"/>
                                        </p:tgtEl>
                                        <p:attrNameLst>
                                          <p:attrName/>
                                        </p:attrNameLst>
                                      </p:cBhvr>
                                    </p:anim>
                                    <p:set>
                                      <p:cBhvr>
                                        <p:cTn id="89" dur="1" fill="hold">
                                          <p:stCondLst>
                                            <p:cond delay="0"/>
                                          </p:stCondLst>
                                        </p:cTn>
                                        <p:tgtEl>
                                          <p:spTgt spid="39942"/>
                                        </p:tgtEl>
                                        <p:attrNameLst>
                                          <p:attrName>style.visibility</p:attrName>
                                        </p:attrNameLst>
                                      </p:cBhvr>
                                      <p:to>
                                        <p:strVal val="hidden"/>
                                      </p:to>
                                    </p:set>
                                  </p:childTnLst>
                                </p:cTn>
                              </p:par>
                            </p:childTnLst>
                          </p:cTn>
                        </p:par>
                        <p:par>
                          <p:cTn id="90" fill="hold">
                            <p:stCondLst>
                              <p:cond delay="7500"/>
                            </p:stCondLst>
                            <p:childTnLst>
                              <p:par>
                                <p:cTn id="91" presetID="24" presetClass="exit" presetSubtype="0" fill="hold" nodeType="afterEffect">
                                  <p:stCondLst>
                                    <p:cond delay="0"/>
                                  </p:stCondLst>
                                  <p:childTnLst>
                                    <p:anim to="" calcmode="lin" valueType="num">
                                      <p:cBhvr>
                                        <p:cTn id="92" dur="1"/>
                                        <p:tgtEl>
                                          <p:spTgt spid="10"/>
                                        </p:tgtEl>
                                        <p:attrNameLst>
                                          <p:attrName/>
                                        </p:attrNameLst>
                                      </p:cBhvr>
                                    </p:anim>
                                    <p:set>
                                      <p:cBhvr>
                                        <p:cTn id="9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2" name="Group 10"/>
          <p:cNvGrpSpPr>
            <a:grpSpLocks/>
          </p:cNvGrpSpPr>
          <p:nvPr/>
        </p:nvGrpSpPr>
        <p:grpSpPr bwMode="auto">
          <a:xfrm>
            <a:off x="457200" y="609600"/>
            <a:ext cx="9144000" cy="5983307"/>
            <a:chOff x="457200" y="609600"/>
            <a:chExt cx="9144000" cy="5984067"/>
          </a:xfrm>
        </p:grpSpPr>
        <p:sp>
          <p:nvSpPr>
            <p:cNvPr id="16390" name="TextBox 4"/>
            <p:cNvSpPr txBox="1">
              <a:spLocks noChangeArrowheads="1"/>
            </p:cNvSpPr>
            <p:nvPr/>
          </p:nvSpPr>
          <p:spPr bwMode="auto">
            <a:xfrm>
              <a:off x="762000" y="609600"/>
              <a:ext cx="4648200" cy="646331"/>
            </a:xfrm>
            <a:prstGeom prst="rect">
              <a:avLst/>
            </a:prstGeom>
            <a:noFill/>
            <a:ln w="9525">
              <a:noFill/>
              <a:miter lim="800000"/>
              <a:headEnd/>
              <a:tailEnd/>
            </a:ln>
          </p:spPr>
          <p:txBody>
            <a:bodyPr>
              <a:spAutoFit/>
            </a:bodyPr>
            <a:lstStyle/>
            <a:p>
              <a:r>
                <a:rPr lang="en-US" sz="3600" dirty="0">
                  <a:solidFill>
                    <a:srgbClr val="FF0000"/>
                  </a:solidFill>
                  <a:latin typeface="Comic Sans MS" pitchFamily="66" charset="0"/>
                </a:rPr>
                <a:t>Poaching:-</a:t>
              </a:r>
            </a:p>
          </p:txBody>
        </p:sp>
        <p:sp>
          <p:nvSpPr>
            <p:cNvPr id="16391" name="TextBox 5"/>
            <p:cNvSpPr txBox="1">
              <a:spLocks noChangeArrowheads="1"/>
            </p:cNvSpPr>
            <p:nvPr/>
          </p:nvSpPr>
          <p:spPr bwMode="auto">
            <a:xfrm>
              <a:off x="457200" y="1524116"/>
              <a:ext cx="9144000" cy="1385171"/>
            </a:xfrm>
            <a:prstGeom prst="rect">
              <a:avLst/>
            </a:prstGeom>
            <a:noFill/>
            <a:ln w="9525">
              <a:noFill/>
              <a:miter lim="800000"/>
              <a:headEnd/>
              <a:tailEnd/>
            </a:ln>
          </p:spPr>
          <p:txBody>
            <a:bodyPr wrap="square">
              <a:spAutoFit/>
            </a:bodyPr>
            <a:lstStyle/>
            <a:p>
              <a:r>
                <a:rPr lang="en-US" sz="2800" b="1" dirty="0">
                  <a:solidFill>
                    <a:schemeClr val="bg1"/>
                  </a:solidFill>
                  <a:latin typeface="Comic Sans MS" pitchFamily="66" charset="0"/>
                </a:rPr>
                <a:t>Poaching</a:t>
              </a:r>
              <a:r>
                <a:rPr lang="en-US" sz="2800" dirty="0">
                  <a:solidFill>
                    <a:schemeClr val="bg1"/>
                  </a:solidFill>
                  <a:latin typeface="Comic Sans MS" pitchFamily="66" charset="0"/>
                </a:rPr>
                <a:t> is the </a:t>
              </a:r>
              <a:r>
                <a:rPr lang="en-US" sz="2800" dirty="0">
                  <a:solidFill>
                    <a:schemeClr val="bg1"/>
                  </a:solidFill>
                  <a:latin typeface="Calibri" pitchFamily="34" charset="0"/>
                </a:rPr>
                <a:t>hunting and harvesting</a:t>
              </a:r>
              <a:r>
                <a:rPr lang="en-US" sz="2800" dirty="0">
                  <a:solidFill>
                    <a:schemeClr val="bg1"/>
                  </a:solidFill>
                  <a:latin typeface="Comic Sans MS" pitchFamily="66" charset="0"/>
                </a:rPr>
                <a:t> taking of wild plants or animals, such as through</a:t>
              </a:r>
              <a:r>
                <a:rPr lang="en-US" sz="2800" dirty="0">
                  <a:solidFill>
                    <a:srgbClr val="7030A0"/>
                  </a:solidFill>
                  <a:latin typeface="Comic Sans MS" pitchFamily="66" charset="0"/>
                </a:rPr>
                <a:t> </a:t>
              </a:r>
              <a:r>
                <a:rPr lang="en-US" sz="2800" dirty="0">
                  <a:solidFill>
                    <a:srgbClr val="7030A0"/>
                  </a:solidFill>
                  <a:latin typeface="Comic Sans MS" pitchFamily="66" charset="0"/>
                  <a:hlinkClick r:id="rId2" tooltip="Hunting"/>
                </a:rPr>
                <a:t>hunting</a:t>
              </a:r>
              <a:r>
                <a:rPr lang="en-US" sz="2800" dirty="0">
                  <a:solidFill>
                    <a:srgbClr val="7030A0"/>
                  </a:solidFill>
                  <a:latin typeface="Comic Sans MS" pitchFamily="66" charset="0"/>
                </a:rPr>
                <a:t>, </a:t>
              </a:r>
              <a:r>
                <a:rPr lang="en-US" sz="2800" dirty="0">
                  <a:solidFill>
                    <a:srgbClr val="7030A0"/>
                  </a:solidFill>
                  <a:latin typeface="Comic Sans MS" pitchFamily="66" charset="0"/>
                  <a:hlinkClick r:id="rId3" tooltip="Harvesting"/>
                </a:rPr>
                <a:t>harvesting</a:t>
              </a:r>
              <a:r>
                <a:rPr lang="en-US" sz="2800" dirty="0">
                  <a:solidFill>
                    <a:srgbClr val="7030A0"/>
                  </a:solidFill>
                  <a:latin typeface="Comic Sans MS" pitchFamily="66" charset="0"/>
                </a:rPr>
                <a:t>, </a:t>
              </a:r>
              <a:r>
                <a:rPr lang="en-US" sz="2800" dirty="0">
                  <a:solidFill>
                    <a:srgbClr val="7030A0"/>
                  </a:solidFill>
                  <a:latin typeface="Comic Sans MS" pitchFamily="66" charset="0"/>
                  <a:hlinkClick r:id="rId4" tooltip="Fishing"/>
                </a:rPr>
                <a:t>fishing</a:t>
              </a:r>
              <a:r>
                <a:rPr lang="en-US" sz="2800" dirty="0">
                  <a:solidFill>
                    <a:srgbClr val="7030A0"/>
                  </a:solidFill>
                  <a:latin typeface="Comic Sans MS" pitchFamily="66" charset="0"/>
                </a:rPr>
                <a:t>, </a:t>
              </a:r>
              <a:r>
                <a:rPr lang="en-US" sz="2800" dirty="0">
                  <a:solidFill>
                    <a:schemeClr val="tx2">
                      <a:lumMod val="60000"/>
                      <a:lumOff val="40000"/>
                    </a:schemeClr>
                  </a:solidFill>
                  <a:latin typeface="Comic Sans MS" pitchFamily="66" charset="0"/>
                </a:rPr>
                <a:t>or </a:t>
              </a:r>
              <a:r>
                <a:rPr lang="en-US" sz="2800" dirty="0">
                  <a:solidFill>
                    <a:srgbClr val="7030A0"/>
                  </a:solidFill>
                  <a:latin typeface="Comic Sans MS" pitchFamily="66" charset="0"/>
                  <a:hlinkClick r:id="rId5" tooltip="Trapping"/>
                </a:rPr>
                <a:t>trapping</a:t>
              </a:r>
              <a:r>
                <a:rPr lang="en-US" sz="2800" dirty="0">
                  <a:solidFill>
                    <a:srgbClr val="7030A0"/>
                  </a:solidFill>
                  <a:latin typeface="Comic Sans MS" pitchFamily="66" charset="0"/>
                </a:rPr>
                <a:t>.</a:t>
              </a:r>
            </a:p>
          </p:txBody>
        </p:sp>
        <p:sp>
          <p:nvSpPr>
            <p:cNvPr id="16392" name="TextBox 6"/>
            <p:cNvSpPr txBox="1">
              <a:spLocks noChangeArrowheads="1"/>
            </p:cNvSpPr>
            <p:nvPr/>
          </p:nvSpPr>
          <p:spPr bwMode="auto">
            <a:xfrm>
              <a:off x="762000" y="3352800"/>
              <a:ext cx="4495800" cy="646331"/>
            </a:xfrm>
            <a:prstGeom prst="rect">
              <a:avLst/>
            </a:prstGeom>
            <a:noFill/>
            <a:ln w="9525">
              <a:noFill/>
              <a:miter lim="800000"/>
              <a:headEnd/>
              <a:tailEnd/>
            </a:ln>
          </p:spPr>
          <p:txBody>
            <a:bodyPr>
              <a:spAutoFit/>
            </a:bodyPr>
            <a:lstStyle/>
            <a:p>
              <a:r>
                <a:rPr lang="en-US" sz="3600" dirty="0">
                  <a:solidFill>
                    <a:srgbClr val="FF0000"/>
                  </a:solidFill>
                  <a:latin typeface="Comic Sans MS" pitchFamily="66" charset="0"/>
                </a:rPr>
                <a:t>History of poaching</a:t>
              </a:r>
            </a:p>
          </p:txBody>
        </p:sp>
        <p:sp>
          <p:nvSpPr>
            <p:cNvPr id="16393" name="TextBox 7"/>
            <p:cNvSpPr txBox="1">
              <a:spLocks noChangeArrowheads="1"/>
            </p:cNvSpPr>
            <p:nvPr/>
          </p:nvSpPr>
          <p:spPr bwMode="auto">
            <a:xfrm>
              <a:off x="838200" y="4115245"/>
              <a:ext cx="7696200" cy="523286"/>
            </a:xfrm>
            <a:prstGeom prst="rect">
              <a:avLst/>
            </a:prstGeom>
            <a:noFill/>
            <a:ln w="9525">
              <a:noFill/>
              <a:miter lim="800000"/>
              <a:headEnd/>
              <a:tailEnd/>
            </a:ln>
          </p:spPr>
          <p:txBody>
            <a:bodyPr>
              <a:spAutoFit/>
            </a:bodyPr>
            <a:lstStyle/>
            <a:p>
              <a:r>
                <a:rPr lang="en-US" sz="2800" dirty="0">
                  <a:solidFill>
                    <a:schemeClr val="bg1"/>
                  </a:solidFill>
                  <a:latin typeface="Comic Sans MS" pitchFamily="66" charset="0"/>
                </a:rPr>
                <a:t>~ Millions of years ago, in the Stone Age </a:t>
              </a:r>
            </a:p>
          </p:txBody>
        </p:sp>
        <p:sp>
          <p:nvSpPr>
            <p:cNvPr id="16394" name="TextBox 8"/>
            <p:cNvSpPr txBox="1">
              <a:spLocks noChangeArrowheads="1"/>
            </p:cNvSpPr>
            <p:nvPr/>
          </p:nvSpPr>
          <p:spPr bwMode="auto">
            <a:xfrm>
              <a:off x="838200" y="4685210"/>
              <a:ext cx="7467600" cy="954228"/>
            </a:xfrm>
            <a:prstGeom prst="rect">
              <a:avLst/>
            </a:prstGeom>
            <a:noFill/>
            <a:ln w="9525">
              <a:noFill/>
              <a:miter lim="800000"/>
              <a:headEnd/>
              <a:tailEnd/>
            </a:ln>
          </p:spPr>
          <p:txBody>
            <a:bodyPr wrap="square">
              <a:spAutoFit/>
            </a:bodyPr>
            <a:lstStyle/>
            <a:p>
              <a:r>
                <a:rPr lang="en-US" sz="2800" dirty="0">
                  <a:solidFill>
                    <a:schemeClr val="bg1"/>
                  </a:solidFill>
                  <a:latin typeface="Comic Sans MS" pitchFamily="66" charset="0"/>
                </a:rPr>
                <a:t>~Followed through the ages, to even the tribal natives</a:t>
              </a:r>
            </a:p>
          </p:txBody>
        </p:sp>
        <p:sp>
          <p:nvSpPr>
            <p:cNvPr id="16395" name="TextBox 9"/>
            <p:cNvSpPr txBox="1">
              <a:spLocks noChangeArrowheads="1"/>
            </p:cNvSpPr>
            <p:nvPr/>
          </p:nvSpPr>
          <p:spPr bwMode="auto">
            <a:xfrm>
              <a:off x="838200" y="5639439"/>
              <a:ext cx="7772400" cy="954228"/>
            </a:xfrm>
            <a:prstGeom prst="rect">
              <a:avLst/>
            </a:prstGeom>
            <a:noFill/>
            <a:ln w="9525">
              <a:noFill/>
              <a:miter lim="800000"/>
              <a:headEnd/>
              <a:tailEnd/>
            </a:ln>
          </p:spPr>
          <p:txBody>
            <a:bodyPr>
              <a:spAutoFit/>
            </a:bodyPr>
            <a:lstStyle/>
            <a:p>
              <a:r>
                <a:rPr lang="en-US" sz="2800" dirty="0">
                  <a:solidFill>
                    <a:schemeClr val="bg1"/>
                  </a:solidFill>
                  <a:latin typeface="Comic Sans MS" pitchFamily="66" charset="0"/>
                </a:rPr>
                <a:t>~but it was during the Late Middle Ages that poaching became a punishable offense</a:t>
              </a:r>
            </a:p>
          </p:txBody>
        </p:sp>
      </p:gr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http://media.treehugger.com/assets/images/2011/10/elephant-poaching-02.jpg"/>
          <p:cNvPicPr>
            <a:picLocks noChangeAspect="1" noChangeArrowheads="1"/>
          </p:cNvPicPr>
          <p:nvPr/>
        </p:nvPicPr>
        <p:blipFill>
          <a:blip r:embed="rId2"/>
          <a:srcRect/>
          <a:stretch>
            <a:fillRect/>
          </a:stretch>
        </p:blipFill>
        <p:spPr bwMode="auto">
          <a:xfrm>
            <a:off x="119062" y="76200"/>
            <a:ext cx="4529138"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https://encrypted-tbn3.gstatic.com/images?q=tbn:ANd9GcTWZGJeYVu10t15zAWV55HBnIW88T-hm3L9DQo911rCsNu-fo9G"/>
          <p:cNvPicPr>
            <a:picLocks noChangeAspect="1" noChangeArrowheads="1"/>
          </p:cNvPicPr>
          <p:nvPr/>
        </p:nvPicPr>
        <p:blipFill>
          <a:blip r:embed="rId3"/>
          <a:srcRect/>
          <a:stretch>
            <a:fillRect/>
          </a:stretch>
        </p:blipFill>
        <p:spPr bwMode="auto">
          <a:xfrm>
            <a:off x="73025" y="3505200"/>
            <a:ext cx="4879975" cy="3276600"/>
          </a:xfrm>
          <a:prstGeom prst="rect">
            <a:avLst/>
          </a:prstGeom>
          <a:noFill/>
          <a:ln w="9525">
            <a:noFill/>
            <a:miter lim="800000"/>
            <a:headEnd/>
            <a:tailEnd/>
          </a:ln>
          <a:scene3d>
            <a:camera prst="orthographicFront"/>
            <a:lightRig rig="threePt" dir="t"/>
          </a:scene3d>
          <a:sp3d>
            <a:bevelT w="152400" h="50800" prst="softRound"/>
          </a:sp3d>
        </p:spPr>
      </p:pic>
      <p:pic>
        <p:nvPicPr>
          <p:cNvPr id="7" name="Picture 6" descr="http://awsassets.panda.org/img/skins_2_349357.jpg"/>
          <p:cNvPicPr>
            <a:picLocks noChangeAspect="1" noChangeArrowheads="1"/>
          </p:cNvPicPr>
          <p:nvPr/>
        </p:nvPicPr>
        <p:blipFill>
          <a:blip r:embed="rId4"/>
          <a:srcRect/>
          <a:stretch>
            <a:fillRect/>
          </a:stretch>
        </p:blipFill>
        <p:spPr bwMode="auto">
          <a:xfrm>
            <a:off x="4794250" y="152400"/>
            <a:ext cx="4197350" cy="3200400"/>
          </a:xfrm>
          <a:prstGeom prst="rect">
            <a:avLst/>
          </a:prstGeom>
          <a:noFill/>
          <a:ln w="9525">
            <a:noFill/>
            <a:miter lim="800000"/>
            <a:headEnd/>
            <a:tailEnd/>
          </a:ln>
          <a:scene3d>
            <a:camera prst="orthographicFront"/>
            <a:lightRig rig="threePt" dir="t"/>
          </a:scene3d>
          <a:sp3d>
            <a:bevelT/>
          </a:sp3d>
        </p:spPr>
      </p:pic>
      <p:pic>
        <p:nvPicPr>
          <p:cNvPr id="8" name="Picture 8" descr="https://encrypted-tbn2.gstatic.com/images?q=tbn:ANd9GcQm0OV7GkEYaUTlYcprhLE0HstWtavV-zXdm2J03SZ9myc6Kxh8"/>
          <p:cNvPicPr>
            <a:picLocks noChangeAspect="1" noChangeArrowheads="1"/>
          </p:cNvPicPr>
          <p:nvPr/>
        </p:nvPicPr>
        <p:blipFill>
          <a:blip r:embed="rId5"/>
          <a:srcRect/>
          <a:stretch>
            <a:fillRect/>
          </a:stretch>
        </p:blipFill>
        <p:spPr bwMode="auto">
          <a:xfrm>
            <a:off x="5105400" y="3581400"/>
            <a:ext cx="3886200" cy="3124200"/>
          </a:xfrm>
          <a:prstGeom prst="rect">
            <a:avLst/>
          </a:prstGeom>
          <a:noFill/>
          <a:ln w="9525">
            <a:noFill/>
            <a:miter lim="800000"/>
            <a:headEnd/>
            <a:tailEnd/>
          </a:ln>
          <a:scene3d>
            <a:camera prst="orthographicFront"/>
            <a:lightRig rig="threePt" dir="t"/>
          </a:scene3d>
          <a:sp3d>
            <a:bevelT w="139700" h="139700" prst="divo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plus(in)">
                                      <p:cBhvr>
                                        <p:cTn id="11" dur="500"/>
                                        <p:tgtEl>
                                          <p:spTgt spid="7"/>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500"/>
                                        <p:tgtEl>
                                          <p:spTgt spid="6"/>
                                        </p:tgtEl>
                                      </p:cBhvr>
                                    </p:animEffect>
                                  </p:childTnLst>
                                </p:cTn>
                              </p:par>
                            </p:childTnLst>
                          </p:cTn>
                        </p:par>
                        <p:par>
                          <p:cTn id="16" fill="hold">
                            <p:stCondLst>
                              <p:cond delay="1500"/>
                            </p:stCondLst>
                            <p:childTnLst>
                              <p:par>
                                <p:cTn id="17" presetID="1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p>
        </p:txBody>
      </p:sp>
      <p:sp>
        <p:nvSpPr>
          <p:cNvPr id="18435"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8437" name="TextBox 4"/>
          <p:cNvSpPr txBox="1">
            <a:spLocks noChangeArrowheads="1"/>
          </p:cNvSpPr>
          <p:nvPr/>
        </p:nvSpPr>
        <p:spPr bwMode="auto">
          <a:xfrm>
            <a:off x="685800" y="228600"/>
            <a:ext cx="7467600" cy="646113"/>
          </a:xfrm>
          <a:prstGeom prst="rect">
            <a:avLst/>
          </a:prstGeom>
          <a:noFill/>
          <a:ln w="9525">
            <a:noFill/>
            <a:miter lim="800000"/>
            <a:headEnd/>
            <a:tailEnd/>
          </a:ln>
        </p:spPr>
        <p:txBody>
          <a:bodyPr>
            <a:spAutoFit/>
          </a:bodyPr>
          <a:lstStyle/>
          <a:p>
            <a:r>
              <a:rPr lang="en-US" sz="3600" dirty="0">
                <a:solidFill>
                  <a:srgbClr val="FF0000"/>
                </a:solidFill>
                <a:latin typeface="Comic Sans MS" pitchFamily="66" charset="0"/>
              </a:rPr>
              <a:t>Why Poaching is done???</a:t>
            </a:r>
          </a:p>
        </p:txBody>
      </p:sp>
      <p:sp>
        <p:nvSpPr>
          <p:cNvPr id="18438" name="TextBox 5"/>
          <p:cNvSpPr txBox="1">
            <a:spLocks noChangeArrowheads="1"/>
          </p:cNvSpPr>
          <p:nvPr/>
        </p:nvSpPr>
        <p:spPr bwMode="auto">
          <a:xfrm>
            <a:off x="762000" y="977205"/>
            <a:ext cx="7620000" cy="1384995"/>
          </a:xfrm>
          <a:prstGeom prst="rect">
            <a:avLst/>
          </a:prstGeom>
          <a:noFill/>
          <a:ln w="9525">
            <a:noFill/>
            <a:miter lim="800000"/>
            <a:headEnd/>
            <a:tailEnd/>
          </a:ln>
        </p:spPr>
        <p:txBody>
          <a:bodyPr>
            <a:spAutoFit/>
          </a:bodyPr>
          <a:lstStyle/>
          <a:p>
            <a:r>
              <a:rPr lang="en-US" sz="2800" dirty="0">
                <a:solidFill>
                  <a:schemeClr val="bg1"/>
                </a:solidFill>
                <a:latin typeface="Comic Sans MS" pitchFamily="66" charset="0"/>
              </a:rPr>
              <a:t>~ Poaching is done for large profits gained by the   illegal sale or trade of animal parts, meat and pelts.</a:t>
            </a:r>
          </a:p>
        </p:txBody>
      </p:sp>
      <p:sp>
        <p:nvSpPr>
          <p:cNvPr id="18439" name="TextBox 6"/>
          <p:cNvSpPr txBox="1">
            <a:spLocks noChangeArrowheads="1"/>
          </p:cNvSpPr>
          <p:nvPr/>
        </p:nvSpPr>
        <p:spPr bwMode="auto">
          <a:xfrm>
            <a:off x="762000" y="2603718"/>
            <a:ext cx="7848600" cy="1815882"/>
          </a:xfrm>
          <a:prstGeom prst="rect">
            <a:avLst/>
          </a:prstGeom>
          <a:noFill/>
          <a:ln w="9525">
            <a:noFill/>
            <a:miter lim="800000"/>
            <a:headEnd/>
            <a:tailEnd/>
          </a:ln>
        </p:spPr>
        <p:txBody>
          <a:bodyPr wrap="square">
            <a:spAutoFit/>
          </a:bodyPr>
          <a:lstStyle/>
          <a:p>
            <a:r>
              <a:rPr lang="en-US" sz="2800" dirty="0">
                <a:solidFill>
                  <a:schemeClr val="bg1"/>
                </a:solidFill>
                <a:latin typeface="Comic Sans MS" pitchFamily="66" charset="0"/>
              </a:rPr>
              <a:t>~ Exists because there is a demand for these </a:t>
            </a:r>
            <a:r>
              <a:rPr lang="en-US" sz="2800" dirty="0" smtClean="0">
                <a:solidFill>
                  <a:schemeClr val="bg1"/>
                </a:solidFill>
                <a:latin typeface="Comic Sans MS" pitchFamily="66" charset="0"/>
              </a:rPr>
              <a:t>        products</a:t>
            </a:r>
            <a:r>
              <a:rPr lang="en-US" sz="2800" dirty="0">
                <a:solidFill>
                  <a:schemeClr val="bg1"/>
                </a:solidFill>
                <a:latin typeface="Comic Sans MS" pitchFamily="66" charset="0"/>
              </a:rPr>
              <a:t>, caused by a lack of education or disregard for the law amongst the </a:t>
            </a:r>
          </a:p>
          <a:p>
            <a:r>
              <a:rPr lang="en-US" sz="2800" dirty="0">
                <a:solidFill>
                  <a:schemeClr val="bg1"/>
                </a:solidFill>
                <a:latin typeface="Comic Sans MS" pitchFamily="66" charset="0"/>
              </a:rPr>
              <a:t>buyers</a:t>
            </a:r>
          </a:p>
        </p:txBody>
      </p:sp>
      <p:sp>
        <p:nvSpPr>
          <p:cNvPr id="18440" name="TextBox 7"/>
          <p:cNvSpPr txBox="1">
            <a:spLocks noChangeArrowheads="1"/>
          </p:cNvSpPr>
          <p:nvPr/>
        </p:nvSpPr>
        <p:spPr bwMode="auto">
          <a:xfrm>
            <a:off x="762000" y="4837093"/>
            <a:ext cx="7620000" cy="954107"/>
          </a:xfrm>
          <a:prstGeom prst="rect">
            <a:avLst/>
          </a:prstGeom>
          <a:noFill/>
          <a:ln w="9525">
            <a:noFill/>
            <a:miter lim="800000"/>
            <a:headEnd/>
            <a:tailEnd/>
          </a:ln>
        </p:spPr>
        <p:txBody>
          <a:bodyPr>
            <a:spAutoFit/>
          </a:bodyPr>
          <a:lstStyle/>
          <a:p>
            <a:r>
              <a:rPr lang="en-US" sz="2800" dirty="0">
                <a:solidFill>
                  <a:schemeClr val="bg1"/>
                </a:solidFill>
                <a:latin typeface="Comic Sans MS" pitchFamily="66" charset="0"/>
              </a:rPr>
              <a:t>~ Many cultures believe that certain animal parts have medicinal value.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8">
                                            <p:txEl>
                                              <p:pRg st="0" end="0"/>
                                            </p:txEl>
                                          </p:spTgt>
                                        </p:tgtEl>
                                        <p:attrNameLst>
                                          <p:attrName>style.visibility</p:attrName>
                                        </p:attrNameLst>
                                      </p:cBhvr>
                                      <p:to>
                                        <p:strVal val="visible"/>
                                      </p:to>
                                    </p:set>
                                    <p:anim calcmode="lin" valueType="num">
                                      <p:cBhvr additive="base">
                                        <p:cTn id="13" dur="5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9">
                                            <p:txEl>
                                              <p:pRg st="0" end="0"/>
                                            </p:txEl>
                                          </p:spTgt>
                                        </p:tgtEl>
                                        <p:attrNameLst>
                                          <p:attrName>style.visibility</p:attrName>
                                        </p:attrNameLst>
                                      </p:cBhvr>
                                      <p:to>
                                        <p:strVal val="visible"/>
                                      </p:to>
                                    </p:set>
                                    <p:anim calcmode="lin" valueType="num">
                                      <p:cBhvr additive="base">
                                        <p:cTn id="19" dur="500" fill="hold"/>
                                        <p:tgtEl>
                                          <p:spTgt spid="184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9">
                                            <p:txEl>
                                              <p:pRg st="1" end="1"/>
                                            </p:txEl>
                                          </p:spTgt>
                                        </p:tgtEl>
                                        <p:attrNameLst>
                                          <p:attrName>style.visibility</p:attrName>
                                        </p:attrNameLst>
                                      </p:cBhvr>
                                      <p:to>
                                        <p:strVal val="visible"/>
                                      </p:to>
                                    </p:set>
                                    <p:anim calcmode="lin" valueType="num">
                                      <p:cBhvr additive="base">
                                        <p:cTn id="23" dur="500" fill="hold"/>
                                        <p:tgtEl>
                                          <p:spTgt spid="1843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440">
                                            <p:txEl>
                                              <p:pRg st="0" end="0"/>
                                            </p:txEl>
                                          </p:spTgt>
                                        </p:tgtEl>
                                        <p:attrNameLst>
                                          <p:attrName>style.visibility</p:attrName>
                                        </p:attrNameLst>
                                      </p:cBhvr>
                                      <p:to>
                                        <p:strVal val="visible"/>
                                      </p:to>
                                    </p:set>
                                    <p:anim calcmode="lin" valueType="num">
                                      <p:cBhvr additive="base">
                                        <p:cTn id="29" dur="500" fill="hold"/>
                                        <p:tgtEl>
                                          <p:spTgt spid="1844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http://s.imwx.com/common/articles/images/rhino-saw-poach_650x366.jpg"/>
          <p:cNvPicPr>
            <a:picLocks noChangeAspect="1" noChangeArrowheads="1"/>
          </p:cNvPicPr>
          <p:nvPr/>
        </p:nvPicPr>
        <p:blipFill>
          <a:blip r:embed="rId2"/>
          <a:srcRect/>
          <a:stretch>
            <a:fillRect/>
          </a:stretch>
        </p:blipFill>
        <p:spPr bwMode="auto">
          <a:xfrm>
            <a:off x="228600" y="228600"/>
            <a:ext cx="4343400" cy="2971800"/>
          </a:xfrm>
          <a:prstGeom prst="rect">
            <a:avLst/>
          </a:prstGeom>
          <a:noFill/>
          <a:ln w="9525">
            <a:noFill/>
            <a:miter lim="800000"/>
            <a:headEnd/>
            <a:tailEnd/>
          </a:ln>
        </p:spPr>
      </p:pic>
      <p:pic>
        <p:nvPicPr>
          <p:cNvPr id="6" name="Picture 4" descr="http://s.imwx.com/common/articles/images/Rhino-Poach_650x366.jpg"/>
          <p:cNvPicPr>
            <a:picLocks noChangeAspect="1" noChangeArrowheads="1"/>
          </p:cNvPicPr>
          <p:nvPr/>
        </p:nvPicPr>
        <p:blipFill>
          <a:blip r:embed="rId3"/>
          <a:srcRect/>
          <a:stretch>
            <a:fillRect/>
          </a:stretch>
        </p:blipFill>
        <p:spPr bwMode="auto">
          <a:xfrm>
            <a:off x="152400" y="3581400"/>
            <a:ext cx="5060950" cy="3048000"/>
          </a:xfrm>
          <a:prstGeom prst="rect">
            <a:avLst/>
          </a:prstGeom>
          <a:noFill/>
          <a:ln w="9525">
            <a:noFill/>
            <a:miter lim="800000"/>
            <a:headEnd/>
            <a:tailEnd/>
          </a:ln>
        </p:spPr>
      </p:pic>
      <p:pic>
        <p:nvPicPr>
          <p:cNvPr id="7" name="Picture 6" descr="http://s.imwx.com/common/articles/images/Leopard_fur-skins_650x366.jpg"/>
          <p:cNvPicPr>
            <a:picLocks noChangeAspect="1" noChangeArrowheads="1"/>
          </p:cNvPicPr>
          <p:nvPr/>
        </p:nvPicPr>
        <p:blipFill>
          <a:blip r:embed="rId4"/>
          <a:srcRect/>
          <a:stretch>
            <a:fillRect/>
          </a:stretch>
        </p:blipFill>
        <p:spPr bwMode="auto">
          <a:xfrm>
            <a:off x="4953000" y="228600"/>
            <a:ext cx="4114800" cy="2895600"/>
          </a:xfrm>
          <a:prstGeom prst="rect">
            <a:avLst/>
          </a:prstGeom>
          <a:noFill/>
          <a:ln w="9525">
            <a:noFill/>
            <a:miter lim="800000"/>
            <a:headEnd/>
            <a:tailEnd/>
          </a:ln>
        </p:spPr>
      </p:pic>
      <p:pic>
        <p:nvPicPr>
          <p:cNvPr id="8" name="Picture 8" descr="http://s.imwx.com/common/articles/images/shark-poach_650x366.jpg"/>
          <p:cNvPicPr>
            <a:picLocks noChangeAspect="1" noChangeArrowheads="1"/>
          </p:cNvPicPr>
          <p:nvPr/>
        </p:nvPicPr>
        <p:blipFill>
          <a:blip r:embed="rId5"/>
          <a:srcRect/>
          <a:stretch>
            <a:fillRect/>
          </a:stretch>
        </p:blipFill>
        <p:spPr bwMode="auto">
          <a:xfrm>
            <a:off x="5334000" y="3657600"/>
            <a:ext cx="342900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45">
                                          <p:stCondLst>
                                            <p:cond delay="0"/>
                                          </p:stCondLst>
                                        </p:cTn>
                                        <p:tgtEl>
                                          <p:spTgt spid="7"/>
                                        </p:tgtEl>
                                      </p:cBhvr>
                                    </p:animEffect>
                                    <p:anim calcmode="lin" valueType="num">
                                      <p:cBhvr>
                                        <p:cTn id="25"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0" dur="7">
                                          <p:stCondLst>
                                            <p:cond delay="163"/>
                                          </p:stCondLst>
                                        </p:cTn>
                                        <p:tgtEl>
                                          <p:spTgt spid="7"/>
                                        </p:tgtEl>
                                      </p:cBhvr>
                                      <p:to x="100000" y="60000"/>
                                    </p:animScale>
                                    <p:animScale>
                                      <p:cBhvr>
                                        <p:cTn id="31" dur="42" decel="50000">
                                          <p:stCondLst>
                                            <p:cond delay="169"/>
                                          </p:stCondLst>
                                        </p:cTn>
                                        <p:tgtEl>
                                          <p:spTgt spid="7"/>
                                        </p:tgtEl>
                                      </p:cBhvr>
                                      <p:to x="100000" y="100000"/>
                                    </p:animScale>
                                    <p:animScale>
                                      <p:cBhvr>
                                        <p:cTn id="32" dur="7">
                                          <p:stCondLst>
                                            <p:cond delay="328"/>
                                          </p:stCondLst>
                                        </p:cTn>
                                        <p:tgtEl>
                                          <p:spTgt spid="7"/>
                                        </p:tgtEl>
                                      </p:cBhvr>
                                      <p:to x="100000" y="80000"/>
                                    </p:animScale>
                                    <p:animScale>
                                      <p:cBhvr>
                                        <p:cTn id="33" dur="42" decel="50000">
                                          <p:stCondLst>
                                            <p:cond delay="335"/>
                                          </p:stCondLst>
                                        </p:cTn>
                                        <p:tgtEl>
                                          <p:spTgt spid="7"/>
                                        </p:tgtEl>
                                      </p:cBhvr>
                                      <p:to x="100000" y="100000"/>
                                    </p:animScale>
                                    <p:animScale>
                                      <p:cBhvr>
                                        <p:cTn id="34" dur="7">
                                          <p:stCondLst>
                                            <p:cond delay="411"/>
                                          </p:stCondLst>
                                        </p:cTn>
                                        <p:tgtEl>
                                          <p:spTgt spid="7"/>
                                        </p:tgtEl>
                                      </p:cBhvr>
                                      <p:to x="100000" y="90000"/>
                                    </p:animScale>
                                    <p:animScale>
                                      <p:cBhvr>
                                        <p:cTn id="35" dur="42" decel="50000">
                                          <p:stCondLst>
                                            <p:cond delay="417"/>
                                          </p:stCondLst>
                                        </p:cTn>
                                        <p:tgtEl>
                                          <p:spTgt spid="7"/>
                                        </p:tgtEl>
                                      </p:cBhvr>
                                      <p:to x="100000" y="100000"/>
                                    </p:animScale>
                                    <p:animScale>
                                      <p:cBhvr>
                                        <p:cTn id="36" dur="7">
                                          <p:stCondLst>
                                            <p:cond delay="452"/>
                                          </p:stCondLst>
                                        </p:cTn>
                                        <p:tgtEl>
                                          <p:spTgt spid="7"/>
                                        </p:tgtEl>
                                      </p:cBhvr>
                                      <p:to x="100000" y="95000"/>
                                    </p:animScale>
                                    <p:animScale>
                                      <p:cBhvr>
                                        <p:cTn id="37" dur="42" decel="50000">
                                          <p:stCondLst>
                                            <p:cond delay="459"/>
                                          </p:stCondLst>
                                        </p:cTn>
                                        <p:tgtEl>
                                          <p:spTgt spid="7"/>
                                        </p:tgtEl>
                                      </p:cBhvr>
                                      <p:to x="100000" y="100000"/>
                                    </p:animScale>
                                  </p:childTnLst>
                                </p:cTn>
                              </p:par>
                            </p:childTnLst>
                          </p:cTn>
                        </p:par>
                        <p:par>
                          <p:cTn id="38" fill="hold">
                            <p:stCondLst>
                              <p:cond delay="1000"/>
                            </p:stCondLst>
                            <p:childTnLst>
                              <p:par>
                                <p:cTn id="39" presetID="26"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145">
                                          <p:stCondLst>
                                            <p:cond delay="0"/>
                                          </p:stCondLst>
                                        </p:cTn>
                                        <p:tgtEl>
                                          <p:spTgt spid="6"/>
                                        </p:tgtEl>
                                      </p:cBhvr>
                                    </p:animEffect>
                                    <p:anim calcmode="lin" valueType="num">
                                      <p:cBhvr>
                                        <p:cTn id="42"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7" dur="7">
                                          <p:stCondLst>
                                            <p:cond delay="163"/>
                                          </p:stCondLst>
                                        </p:cTn>
                                        <p:tgtEl>
                                          <p:spTgt spid="6"/>
                                        </p:tgtEl>
                                      </p:cBhvr>
                                      <p:to x="100000" y="60000"/>
                                    </p:animScale>
                                    <p:animScale>
                                      <p:cBhvr>
                                        <p:cTn id="48" dur="42" decel="50000">
                                          <p:stCondLst>
                                            <p:cond delay="169"/>
                                          </p:stCondLst>
                                        </p:cTn>
                                        <p:tgtEl>
                                          <p:spTgt spid="6"/>
                                        </p:tgtEl>
                                      </p:cBhvr>
                                      <p:to x="100000" y="100000"/>
                                    </p:animScale>
                                    <p:animScale>
                                      <p:cBhvr>
                                        <p:cTn id="49" dur="7">
                                          <p:stCondLst>
                                            <p:cond delay="328"/>
                                          </p:stCondLst>
                                        </p:cTn>
                                        <p:tgtEl>
                                          <p:spTgt spid="6"/>
                                        </p:tgtEl>
                                      </p:cBhvr>
                                      <p:to x="100000" y="80000"/>
                                    </p:animScale>
                                    <p:animScale>
                                      <p:cBhvr>
                                        <p:cTn id="50" dur="42" decel="50000">
                                          <p:stCondLst>
                                            <p:cond delay="335"/>
                                          </p:stCondLst>
                                        </p:cTn>
                                        <p:tgtEl>
                                          <p:spTgt spid="6"/>
                                        </p:tgtEl>
                                      </p:cBhvr>
                                      <p:to x="100000" y="100000"/>
                                    </p:animScale>
                                    <p:animScale>
                                      <p:cBhvr>
                                        <p:cTn id="51" dur="7">
                                          <p:stCondLst>
                                            <p:cond delay="411"/>
                                          </p:stCondLst>
                                        </p:cTn>
                                        <p:tgtEl>
                                          <p:spTgt spid="6"/>
                                        </p:tgtEl>
                                      </p:cBhvr>
                                      <p:to x="100000" y="90000"/>
                                    </p:animScale>
                                    <p:animScale>
                                      <p:cBhvr>
                                        <p:cTn id="52" dur="42" decel="50000">
                                          <p:stCondLst>
                                            <p:cond delay="417"/>
                                          </p:stCondLst>
                                        </p:cTn>
                                        <p:tgtEl>
                                          <p:spTgt spid="6"/>
                                        </p:tgtEl>
                                      </p:cBhvr>
                                      <p:to x="100000" y="100000"/>
                                    </p:animScale>
                                    <p:animScale>
                                      <p:cBhvr>
                                        <p:cTn id="53" dur="7">
                                          <p:stCondLst>
                                            <p:cond delay="452"/>
                                          </p:stCondLst>
                                        </p:cTn>
                                        <p:tgtEl>
                                          <p:spTgt spid="6"/>
                                        </p:tgtEl>
                                      </p:cBhvr>
                                      <p:to x="100000" y="95000"/>
                                    </p:animScale>
                                    <p:animScale>
                                      <p:cBhvr>
                                        <p:cTn id="54" dur="42" decel="50000">
                                          <p:stCondLst>
                                            <p:cond delay="459"/>
                                          </p:stCondLst>
                                        </p:cTn>
                                        <p:tgtEl>
                                          <p:spTgt spid="6"/>
                                        </p:tgtEl>
                                      </p:cBhvr>
                                      <p:to x="100000" y="100000"/>
                                    </p:animScale>
                                  </p:childTnLst>
                                </p:cTn>
                              </p:par>
                            </p:childTnLst>
                          </p:cTn>
                        </p:par>
                        <p:par>
                          <p:cTn id="55" fill="hold">
                            <p:stCondLst>
                              <p:cond delay="1500"/>
                            </p:stCondLst>
                            <p:childTnLst>
                              <p:par>
                                <p:cTn id="56" presetID="26"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145">
                                          <p:stCondLst>
                                            <p:cond delay="0"/>
                                          </p:stCondLst>
                                        </p:cTn>
                                        <p:tgtEl>
                                          <p:spTgt spid="8"/>
                                        </p:tgtEl>
                                      </p:cBhvr>
                                    </p:animEffect>
                                    <p:anim calcmode="lin" valueType="num">
                                      <p:cBhvr>
                                        <p:cTn id="59"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64" dur="7">
                                          <p:stCondLst>
                                            <p:cond delay="163"/>
                                          </p:stCondLst>
                                        </p:cTn>
                                        <p:tgtEl>
                                          <p:spTgt spid="8"/>
                                        </p:tgtEl>
                                      </p:cBhvr>
                                      <p:to x="100000" y="60000"/>
                                    </p:animScale>
                                    <p:animScale>
                                      <p:cBhvr>
                                        <p:cTn id="65" dur="42" decel="50000">
                                          <p:stCondLst>
                                            <p:cond delay="169"/>
                                          </p:stCondLst>
                                        </p:cTn>
                                        <p:tgtEl>
                                          <p:spTgt spid="8"/>
                                        </p:tgtEl>
                                      </p:cBhvr>
                                      <p:to x="100000" y="100000"/>
                                    </p:animScale>
                                    <p:animScale>
                                      <p:cBhvr>
                                        <p:cTn id="66" dur="7">
                                          <p:stCondLst>
                                            <p:cond delay="328"/>
                                          </p:stCondLst>
                                        </p:cTn>
                                        <p:tgtEl>
                                          <p:spTgt spid="8"/>
                                        </p:tgtEl>
                                      </p:cBhvr>
                                      <p:to x="100000" y="80000"/>
                                    </p:animScale>
                                    <p:animScale>
                                      <p:cBhvr>
                                        <p:cTn id="67" dur="42" decel="50000">
                                          <p:stCondLst>
                                            <p:cond delay="335"/>
                                          </p:stCondLst>
                                        </p:cTn>
                                        <p:tgtEl>
                                          <p:spTgt spid="8"/>
                                        </p:tgtEl>
                                      </p:cBhvr>
                                      <p:to x="100000" y="100000"/>
                                    </p:animScale>
                                    <p:animScale>
                                      <p:cBhvr>
                                        <p:cTn id="68" dur="7">
                                          <p:stCondLst>
                                            <p:cond delay="411"/>
                                          </p:stCondLst>
                                        </p:cTn>
                                        <p:tgtEl>
                                          <p:spTgt spid="8"/>
                                        </p:tgtEl>
                                      </p:cBhvr>
                                      <p:to x="100000" y="90000"/>
                                    </p:animScale>
                                    <p:animScale>
                                      <p:cBhvr>
                                        <p:cTn id="69" dur="42" decel="50000">
                                          <p:stCondLst>
                                            <p:cond delay="417"/>
                                          </p:stCondLst>
                                        </p:cTn>
                                        <p:tgtEl>
                                          <p:spTgt spid="8"/>
                                        </p:tgtEl>
                                      </p:cBhvr>
                                      <p:to x="100000" y="100000"/>
                                    </p:animScale>
                                    <p:animScale>
                                      <p:cBhvr>
                                        <p:cTn id="70" dur="7">
                                          <p:stCondLst>
                                            <p:cond delay="452"/>
                                          </p:stCondLst>
                                        </p:cTn>
                                        <p:tgtEl>
                                          <p:spTgt spid="8"/>
                                        </p:tgtEl>
                                      </p:cBhvr>
                                      <p:to x="100000" y="95000"/>
                                    </p:animScale>
                                    <p:animScale>
                                      <p:cBhvr>
                                        <p:cTn id="71" dur="42" decel="50000">
                                          <p:stCondLst>
                                            <p:cond delay="459"/>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457200" y="457200"/>
            <a:ext cx="7772400" cy="1200150"/>
          </a:xfrm>
          <a:prstGeom prst="rect">
            <a:avLst/>
          </a:prstGeom>
          <a:noFill/>
          <a:ln w="9525">
            <a:noFill/>
            <a:miter lim="800000"/>
            <a:headEnd/>
            <a:tailEnd/>
          </a:ln>
        </p:spPr>
        <p:txBody>
          <a:bodyPr>
            <a:spAutoFit/>
          </a:bodyPr>
          <a:lstStyle/>
          <a:p>
            <a:r>
              <a:rPr lang="en-US" sz="3600" dirty="0" smtClean="0">
                <a:solidFill>
                  <a:srgbClr val="FFFF00"/>
                </a:solidFill>
                <a:latin typeface="Comic Sans MS" pitchFamily="66" charset="0"/>
              </a:rPr>
              <a:t>Poaching is not limited to animals its  also for plants too…………! </a:t>
            </a:r>
            <a:endParaRPr lang="en-US" sz="3600" dirty="0">
              <a:solidFill>
                <a:srgbClr val="FFFF00"/>
              </a:solidFill>
              <a:latin typeface="Comic Sans MS" pitchFamily="66" charset="0"/>
            </a:endParaRPr>
          </a:p>
        </p:txBody>
      </p:sp>
      <p:sp>
        <p:nvSpPr>
          <p:cNvPr id="6" name="TextBox 5"/>
          <p:cNvSpPr txBox="1">
            <a:spLocks noChangeArrowheads="1"/>
          </p:cNvSpPr>
          <p:nvPr/>
        </p:nvSpPr>
        <p:spPr bwMode="auto">
          <a:xfrm>
            <a:off x="838200" y="1981200"/>
            <a:ext cx="8077200" cy="830263"/>
          </a:xfrm>
          <a:prstGeom prst="rect">
            <a:avLst/>
          </a:prstGeom>
          <a:noFill/>
          <a:ln w="9525">
            <a:noFill/>
            <a:miter lim="800000"/>
            <a:headEnd/>
            <a:tailEnd/>
          </a:ln>
        </p:spPr>
        <p:txBody>
          <a:bodyPr>
            <a:spAutoFit/>
          </a:bodyPr>
          <a:lstStyle/>
          <a:p>
            <a:r>
              <a:rPr lang="en-US" sz="2400" dirty="0">
                <a:solidFill>
                  <a:schemeClr val="bg1"/>
                </a:solidFill>
                <a:latin typeface="Comic Sans MS" pitchFamily="66" charset="0"/>
              </a:rPr>
              <a:t>Three of the most often poached species in the park are </a:t>
            </a:r>
            <a:r>
              <a:rPr lang="en-US" sz="2400" dirty="0" err="1">
                <a:solidFill>
                  <a:schemeClr val="bg1"/>
                </a:solidFill>
                <a:latin typeface="Comic Sans MS" pitchFamily="66" charset="0"/>
              </a:rPr>
              <a:t>galax</a:t>
            </a:r>
            <a:r>
              <a:rPr lang="en-US" sz="2400" dirty="0">
                <a:solidFill>
                  <a:schemeClr val="bg1"/>
                </a:solidFill>
                <a:latin typeface="Comic Sans MS" pitchFamily="66" charset="0"/>
              </a:rPr>
              <a:t>, black </a:t>
            </a:r>
            <a:r>
              <a:rPr lang="en-US" sz="2400" dirty="0" err="1">
                <a:solidFill>
                  <a:schemeClr val="bg1"/>
                </a:solidFill>
                <a:latin typeface="Comic Sans MS" pitchFamily="66" charset="0"/>
              </a:rPr>
              <a:t>cohosh</a:t>
            </a:r>
            <a:r>
              <a:rPr lang="en-US" sz="2400" dirty="0">
                <a:solidFill>
                  <a:schemeClr val="bg1"/>
                </a:solidFill>
                <a:latin typeface="Comic Sans MS" pitchFamily="66" charset="0"/>
              </a:rPr>
              <a:t>, and ginseng.</a:t>
            </a:r>
          </a:p>
        </p:txBody>
      </p:sp>
      <p:grpSp>
        <p:nvGrpSpPr>
          <p:cNvPr id="2" name="Group 10"/>
          <p:cNvGrpSpPr>
            <a:grpSpLocks/>
          </p:cNvGrpSpPr>
          <p:nvPr/>
        </p:nvGrpSpPr>
        <p:grpSpPr bwMode="auto">
          <a:xfrm>
            <a:off x="228600" y="2971800"/>
            <a:ext cx="8839200" cy="3905250"/>
            <a:chOff x="228600" y="2971800"/>
            <a:chExt cx="8839200" cy="3905310"/>
          </a:xfrm>
        </p:grpSpPr>
        <p:pic>
          <p:nvPicPr>
            <p:cNvPr id="20488" name="Picture 4" descr="http://t2.gstatic.com/images?q=tbn:ANd9GcSHcNNOhswihKY28yXl3O1Hmn-7AD4qWHwoFkGJ6z9oCcKuBq4g"/>
            <p:cNvPicPr>
              <a:picLocks noChangeAspect="1" noChangeArrowheads="1"/>
            </p:cNvPicPr>
            <p:nvPr/>
          </p:nvPicPr>
          <p:blipFill>
            <a:blip r:embed="rId2"/>
            <a:srcRect/>
            <a:stretch>
              <a:fillRect/>
            </a:stretch>
          </p:blipFill>
          <p:spPr bwMode="auto">
            <a:xfrm>
              <a:off x="5867400" y="3927388"/>
              <a:ext cx="3200400" cy="2397212"/>
            </a:xfrm>
            <a:prstGeom prst="rect">
              <a:avLst/>
            </a:prstGeom>
            <a:noFill/>
            <a:ln w="9525">
              <a:noFill/>
              <a:miter lim="800000"/>
              <a:headEnd/>
              <a:tailEnd/>
            </a:ln>
          </p:spPr>
        </p:pic>
        <p:pic>
          <p:nvPicPr>
            <p:cNvPr id="20489" name="Picture 8" descr="http://t3.gstatic.com/images?q=tbn:ANd9GcQ59HCpvHcB4vQA8D6Yn60YENytXxfuFUaTo9lZlxICtlnNrYIqRQ"/>
            <p:cNvPicPr>
              <a:picLocks noChangeAspect="1" noChangeArrowheads="1"/>
            </p:cNvPicPr>
            <p:nvPr/>
          </p:nvPicPr>
          <p:blipFill>
            <a:blip r:embed="rId3"/>
            <a:srcRect/>
            <a:stretch>
              <a:fillRect/>
            </a:stretch>
          </p:blipFill>
          <p:spPr bwMode="auto">
            <a:xfrm>
              <a:off x="228600" y="3810000"/>
              <a:ext cx="3153657" cy="2362200"/>
            </a:xfrm>
            <a:prstGeom prst="rect">
              <a:avLst/>
            </a:prstGeom>
            <a:noFill/>
            <a:ln w="9525">
              <a:noFill/>
              <a:miter lim="800000"/>
              <a:headEnd/>
              <a:tailEnd/>
            </a:ln>
          </p:spPr>
        </p:pic>
        <p:pic>
          <p:nvPicPr>
            <p:cNvPr id="20490" name="Picture 10" descr="http://www.trade-romania.ro/user/content/2787/c38eblackcohosh_228x343.jpg"/>
            <p:cNvPicPr>
              <a:picLocks noChangeAspect="1" noChangeArrowheads="1"/>
            </p:cNvPicPr>
            <p:nvPr/>
          </p:nvPicPr>
          <p:blipFill>
            <a:blip r:embed="rId4"/>
            <a:srcRect/>
            <a:stretch>
              <a:fillRect/>
            </a:stretch>
          </p:blipFill>
          <p:spPr bwMode="auto">
            <a:xfrm>
              <a:off x="3505200" y="2971800"/>
              <a:ext cx="2171700" cy="3267075"/>
            </a:xfrm>
            <a:prstGeom prst="rect">
              <a:avLst/>
            </a:prstGeom>
            <a:noFill/>
            <a:ln w="9525">
              <a:noFill/>
              <a:miter lim="800000"/>
              <a:headEnd/>
              <a:tailEnd/>
            </a:ln>
          </p:spPr>
        </p:pic>
        <p:sp>
          <p:nvSpPr>
            <p:cNvPr id="20491" name="TextBox 9"/>
            <p:cNvSpPr txBox="1">
              <a:spLocks noChangeArrowheads="1"/>
            </p:cNvSpPr>
            <p:nvPr/>
          </p:nvSpPr>
          <p:spPr bwMode="auto">
            <a:xfrm>
              <a:off x="304800" y="6477000"/>
              <a:ext cx="8610600" cy="400110"/>
            </a:xfrm>
            <a:prstGeom prst="rect">
              <a:avLst/>
            </a:prstGeom>
            <a:noFill/>
            <a:ln w="9525">
              <a:noFill/>
              <a:miter lim="800000"/>
              <a:headEnd/>
              <a:tailEnd/>
            </a:ln>
          </p:spPr>
          <p:txBody>
            <a:bodyPr>
              <a:spAutoFit/>
            </a:bodyPr>
            <a:lstStyle/>
            <a:p>
              <a:r>
                <a:rPr lang="en-US" sz="2000">
                  <a:solidFill>
                    <a:schemeClr val="bg1"/>
                  </a:solidFill>
                  <a:latin typeface="Comic Sans MS" pitchFamily="66" charset="0"/>
                </a:rPr>
                <a:t>GALAX			    BLACK COHOSH		GINSENG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sp>
        <p:nvSpPr>
          <p:cNvPr id="21507"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2" name="Group 6"/>
          <p:cNvGrpSpPr>
            <a:grpSpLocks/>
          </p:cNvGrpSpPr>
          <p:nvPr/>
        </p:nvGrpSpPr>
        <p:grpSpPr bwMode="auto">
          <a:xfrm>
            <a:off x="457200" y="533400"/>
            <a:ext cx="8077200" cy="5907590"/>
            <a:chOff x="609600" y="304800"/>
            <a:chExt cx="8077200" cy="5907569"/>
          </a:xfrm>
        </p:grpSpPr>
        <p:sp>
          <p:nvSpPr>
            <p:cNvPr id="21510" name="TextBox 4"/>
            <p:cNvSpPr txBox="1">
              <a:spLocks noChangeArrowheads="1"/>
            </p:cNvSpPr>
            <p:nvPr/>
          </p:nvSpPr>
          <p:spPr bwMode="auto">
            <a:xfrm>
              <a:off x="609600" y="304800"/>
              <a:ext cx="8001000" cy="1754326"/>
            </a:xfrm>
            <a:prstGeom prst="rect">
              <a:avLst/>
            </a:prstGeom>
            <a:noFill/>
            <a:ln w="9525">
              <a:noFill/>
              <a:miter lim="800000"/>
              <a:headEnd/>
              <a:tailEnd/>
            </a:ln>
          </p:spPr>
          <p:txBody>
            <a:bodyPr>
              <a:spAutoFit/>
            </a:bodyPr>
            <a:lstStyle/>
            <a:p>
              <a:r>
                <a:rPr lang="en-US" sz="3600" b="1" dirty="0">
                  <a:solidFill>
                    <a:srgbClr val="FFFF00"/>
                  </a:solidFill>
                  <a:latin typeface="Comic Sans MS" pitchFamily="66" charset="0"/>
                </a:rPr>
                <a:t>How does poaching affect the environment?</a:t>
              </a:r>
              <a:endParaRPr lang="en-US" sz="3600" dirty="0">
                <a:solidFill>
                  <a:srgbClr val="FFFF00"/>
                </a:solidFill>
                <a:latin typeface="Comic Sans MS" pitchFamily="66" charset="0"/>
              </a:endParaRPr>
            </a:p>
            <a:p>
              <a:r>
                <a:rPr lang="en-US" dirty="0">
                  <a:latin typeface="Calibri" pitchFamily="34" charset="0"/>
                </a:rPr>
                <a:t> </a:t>
              </a:r>
            </a:p>
            <a:p>
              <a:endParaRPr lang="en-US" dirty="0">
                <a:latin typeface="Calibri" pitchFamily="34" charset="0"/>
              </a:endParaRPr>
            </a:p>
          </p:txBody>
        </p:sp>
        <p:sp>
          <p:nvSpPr>
            <p:cNvPr id="21511" name="TextBox 5"/>
            <p:cNvSpPr txBox="1">
              <a:spLocks noChangeArrowheads="1"/>
            </p:cNvSpPr>
            <p:nvPr/>
          </p:nvSpPr>
          <p:spPr bwMode="auto">
            <a:xfrm>
              <a:off x="762000" y="2057400"/>
              <a:ext cx="7924800" cy="4154969"/>
            </a:xfrm>
            <a:prstGeom prst="rect">
              <a:avLst/>
            </a:prstGeom>
            <a:noFill/>
            <a:ln w="9525">
              <a:noFill/>
              <a:miter lim="800000"/>
              <a:headEnd/>
              <a:tailEnd/>
            </a:ln>
          </p:spPr>
          <p:txBody>
            <a:bodyPr>
              <a:spAutoFit/>
            </a:bodyPr>
            <a:lstStyle/>
            <a:p>
              <a:r>
                <a:rPr lang="en-US" sz="2400" dirty="0">
                  <a:solidFill>
                    <a:schemeClr val="bg1"/>
                  </a:solidFill>
                  <a:latin typeface="Comic Sans MS" pitchFamily="66" charset="0"/>
                </a:rPr>
                <a:t>~Poaching or illegal hunting causes animals endangered of being extinct. If more animals becomes extinct there's a </a:t>
              </a:r>
              <a:r>
                <a:rPr lang="en-US" sz="2400" b="1" dirty="0">
                  <a:solidFill>
                    <a:schemeClr val="bg1"/>
                  </a:solidFill>
                  <a:latin typeface="Comic Sans MS" pitchFamily="66" charset="0"/>
                </a:rPr>
                <a:t>disruption in the food chain</a:t>
              </a:r>
              <a:r>
                <a:rPr lang="en-US" sz="2400" dirty="0">
                  <a:solidFill>
                    <a:schemeClr val="bg1"/>
                  </a:solidFill>
                  <a:latin typeface="Comic Sans MS" pitchFamily="66" charset="0"/>
                </a:rPr>
                <a:t>, and that will cause major problems in our ecosystem, resulting eventually in new adaptations of animals, and or species beyond human control.</a:t>
              </a:r>
            </a:p>
            <a:p>
              <a:r>
                <a:rPr lang="en-US" sz="2400" dirty="0">
                  <a:solidFill>
                    <a:schemeClr val="bg1"/>
                  </a:solidFill>
                  <a:latin typeface="Comic Sans MS" pitchFamily="66" charset="0"/>
                </a:rPr>
                <a:t> </a:t>
              </a:r>
            </a:p>
            <a:p>
              <a:r>
                <a:rPr lang="en-US" sz="2400" dirty="0">
                  <a:solidFill>
                    <a:schemeClr val="bg1"/>
                  </a:solidFill>
                  <a:latin typeface="Comic Sans MS" pitchFamily="66" charset="0"/>
                </a:rPr>
                <a:t>~Poaching results in animals being hunted too soon for them to have time to reproduce and repopulate.</a:t>
              </a:r>
            </a:p>
            <a:p>
              <a:r>
                <a:rPr lang="en-US" sz="2400" dirty="0">
                  <a:solidFill>
                    <a:schemeClr val="bg1"/>
                  </a:solidFill>
                  <a:latin typeface="Calibri" pitchFamily="34" charset="0"/>
                </a:rPr>
                <a:t> </a:t>
              </a:r>
            </a:p>
            <a:p>
              <a:endParaRPr lang="en-US" sz="2400" dirty="0">
                <a:solidFill>
                  <a:schemeClr val="bg1"/>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6866" name="Title 1"/>
          <p:cNvSpPr>
            <a:spLocks noGrp="1"/>
          </p:cNvSpPr>
          <p:nvPr>
            <p:ph type="title"/>
          </p:nvPr>
        </p:nvSpPr>
        <p:spPr>
          <a:xfrm>
            <a:off x="426720" y="304800"/>
            <a:ext cx="8229600" cy="762000"/>
          </a:xfrm>
        </p:spPr>
        <p:txBody>
          <a:bodyPr>
            <a:normAutofit/>
          </a:bodyPr>
          <a:lstStyle/>
          <a:p>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CONSERVATION OF BIODIVERSITY</a:t>
            </a:r>
          </a:p>
        </p:txBody>
      </p:sp>
      <p:sp>
        <p:nvSpPr>
          <p:cNvPr id="36867" name="Content Placeholder 2"/>
          <p:cNvSpPr>
            <a:spLocks noGrp="1"/>
          </p:cNvSpPr>
          <p:nvPr>
            <p:ph idx="1"/>
          </p:nvPr>
        </p:nvSpPr>
        <p:spPr>
          <a:xfrm>
            <a:off x="274320" y="1219200"/>
            <a:ext cx="8686800" cy="5486400"/>
          </a:xfrm>
        </p:spPr>
        <p:txBody>
          <a:bodyPr/>
          <a:lstStyle/>
          <a:p>
            <a:pPr>
              <a:buFont typeface="Wingdings" pitchFamily="2" charset="2"/>
              <a:buChar char="Ø"/>
            </a:pPr>
            <a:r>
              <a:rPr lang="en-US" sz="2400" dirty="0" smtClean="0">
                <a:latin typeface="Times New Roman" pitchFamily="18" charset="0"/>
                <a:cs typeface="Times New Roman" pitchFamily="18" charset="0"/>
              </a:rPr>
              <a:t>Biodiversity inventories</a:t>
            </a:r>
          </a:p>
          <a:p>
            <a:pPr>
              <a:buFont typeface="Wingdings" pitchFamily="2" charset="2"/>
              <a:buChar char="Ø"/>
            </a:pPr>
            <a:r>
              <a:rPr lang="en-US" sz="2400" dirty="0" smtClean="0">
                <a:latin typeface="Times New Roman" pitchFamily="18" charset="0"/>
                <a:cs typeface="Times New Roman" pitchFamily="18" charset="0"/>
              </a:rPr>
              <a:t>Conserving Biodiversity in protected Habitats-</a:t>
            </a:r>
          </a:p>
          <a:p>
            <a:r>
              <a:rPr lang="en-US" sz="2400" b="1" i="1" dirty="0" smtClean="0">
                <a:latin typeface="Times New Roman" pitchFamily="18" charset="0"/>
                <a:cs typeface="Times New Roman" pitchFamily="18" charset="0"/>
              </a:rPr>
              <a:t>In situ </a:t>
            </a:r>
            <a:r>
              <a:rPr lang="en-US" sz="2400" dirty="0" smtClean="0">
                <a:latin typeface="Times New Roman" pitchFamily="18" charset="0"/>
                <a:cs typeface="Times New Roman" pitchFamily="18" charset="0"/>
              </a:rPr>
              <a:t>conservation</a:t>
            </a:r>
            <a:endParaRPr lang="en-US" sz="2400"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Ex situ </a:t>
            </a:r>
            <a:r>
              <a:rPr lang="en-US" sz="2400" dirty="0" smtClean="0">
                <a:latin typeface="Times New Roman" pitchFamily="18" charset="0"/>
                <a:cs typeface="Times New Roman" pitchFamily="18" charset="0"/>
              </a:rPr>
              <a:t>conservation</a:t>
            </a:r>
          </a:p>
          <a:p>
            <a:pPr>
              <a:buFont typeface="Wingdings" pitchFamily="2" charset="2"/>
              <a:buChar char="Ø"/>
            </a:pPr>
            <a:r>
              <a:rPr lang="en-US" sz="2400" dirty="0" smtClean="0">
                <a:latin typeface="Times New Roman" pitchFamily="18" charset="0"/>
                <a:cs typeface="Times New Roman" pitchFamily="18" charset="0"/>
              </a:rPr>
              <a:t>Seed Bank, Gene Bank, Pollen Bank, DNA</a:t>
            </a:r>
          </a:p>
          <a:p>
            <a:pPr>
              <a:buFont typeface="Arial" charset="0"/>
              <a:buNone/>
            </a:pPr>
            <a:r>
              <a:rPr lang="en-US" sz="2400" dirty="0" smtClean="0">
                <a:latin typeface="Times New Roman" pitchFamily="18" charset="0"/>
                <a:cs typeface="Times New Roman" pitchFamily="18" charset="0"/>
              </a:rPr>
              <a:t>	Bank</a:t>
            </a:r>
          </a:p>
          <a:p>
            <a:pPr>
              <a:buFont typeface="Arial" charset="0"/>
              <a:buNone/>
            </a:pPr>
            <a:endParaRPr lang="en-US" sz="2400" dirty="0" smtClean="0"/>
          </a:p>
          <a:p>
            <a:pPr>
              <a:buFont typeface="Arial" charset="0"/>
              <a:buNone/>
            </a:pPr>
            <a:r>
              <a:rPr lang="en-US" sz="2400" dirty="0" smtClean="0"/>
              <a:t>                                       </a:t>
            </a:r>
          </a:p>
          <a:p>
            <a:pPr>
              <a:buFont typeface="Arial" charset="0"/>
              <a:buNone/>
            </a:pPr>
            <a:endParaRPr lang="en-US" sz="2400" dirty="0" smtClean="0"/>
          </a:p>
        </p:txBody>
      </p:sp>
      <p:pic>
        <p:nvPicPr>
          <p:cNvPr id="36868" name="Picture 3" descr="gene-bank-2.jpg"/>
          <p:cNvPicPr>
            <a:picLocks noChangeAspect="1"/>
          </p:cNvPicPr>
          <p:nvPr/>
        </p:nvPicPr>
        <p:blipFill>
          <a:blip r:embed="rId3"/>
          <a:srcRect/>
          <a:stretch>
            <a:fillRect/>
          </a:stretch>
        </p:blipFill>
        <p:spPr bwMode="auto">
          <a:xfrm>
            <a:off x="426720" y="3962400"/>
            <a:ext cx="4114800" cy="2133600"/>
          </a:xfrm>
          <a:prstGeom prst="rect">
            <a:avLst/>
          </a:prstGeom>
          <a:noFill/>
          <a:ln w="9525">
            <a:noFill/>
            <a:miter lim="800000"/>
            <a:headEnd/>
            <a:tailEnd/>
          </a:ln>
        </p:spPr>
      </p:pic>
      <p:pic>
        <p:nvPicPr>
          <p:cNvPr id="36869" name="Picture 4" descr="bandhavgarh-national-tiger.jpg"/>
          <p:cNvPicPr>
            <a:picLocks noChangeAspect="1"/>
          </p:cNvPicPr>
          <p:nvPr/>
        </p:nvPicPr>
        <p:blipFill>
          <a:blip r:embed="rId4"/>
          <a:srcRect/>
          <a:stretch>
            <a:fillRect/>
          </a:stretch>
        </p:blipFill>
        <p:spPr bwMode="auto">
          <a:xfrm>
            <a:off x="5455920" y="3962400"/>
            <a:ext cx="3505200" cy="2133600"/>
          </a:xfrm>
          <a:prstGeom prst="rect">
            <a:avLst/>
          </a:prstGeom>
          <a:noFill/>
          <a:ln w="9525">
            <a:noFill/>
            <a:miter lim="800000"/>
            <a:headEnd/>
            <a:tailEnd/>
          </a:ln>
        </p:spPr>
      </p:pic>
      <p:pic>
        <p:nvPicPr>
          <p:cNvPr id="36870" name="Picture 5" descr="CheyenneMountainZoo.jpg"/>
          <p:cNvPicPr>
            <a:picLocks noChangeAspect="1"/>
          </p:cNvPicPr>
          <p:nvPr/>
        </p:nvPicPr>
        <p:blipFill>
          <a:blip r:embed="rId5"/>
          <a:srcRect/>
          <a:stretch>
            <a:fillRect/>
          </a:stretch>
        </p:blipFill>
        <p:spPr bwMode="auto">
          <a:xfrm>
            <a:off x="6522720" y="1524000"/>
            <a:ext cx="2590800" cy="1981200"/>
          </a:xfrm>
          <a:prstGeom prst="rect">
            <a:avLst/>
          </a:prstGeom>
          <a:noFill/>
          <a:ln w="9525">
            <a:noFill/>
            <a:miter lim="800000"/>
            <a:headEnd/>
            <a:tailEnd/>
          </a:ln>
        </p:spPr>
      </p:pic>
      <p:sp>
        <p:nvSpPr>
          <p:cNvPr id="36871" name="TextBox 6"/>
          <p:cNvSpPr txBox="1">
            <a:spLocks noChangeArrowheads="1"/>
          </p:cNvSpPr>
          <p:nvPr/>
        </p:nvSpPr>
        <p:spPr bwMode="auto">
          <a:xfrm>
            <a:off x="1569720" y="6096000"/>
            <a:ext cx="2362200" cy="400050"/>
          </a:xfrm>
          <a:prstGeom prst="rect">
            <a:avLst/>
          </a:prstGeom>
          <a:noFill/>
          <a:ln w="9525">
            <a:noFill/>
            <a:miter lim="800000"/>
            <a:headEnd/>
            <a:tailEnd/>
          </a:ln>
        </p:spPr>
        <p:txBody>
          <a:bodyPr>
            <a:spAutoFit/>
          </a:bodyPr>
          <a:lstStyle/>
          <a:p>
            <a:r>
              <a:rPr lang="en-US"/>
              <a:t>  </a:t>
            </a:r>
            <a:r>
              <a:rPr lang="en-US" sz="2000">
                <a:latin typeface="Times New Roman" pitchFamily="18" charset="0"/>
                <a:cs typeface="Times New Roman" pitchFamily="18" charset="0"/>
              </a:rPr>
              <a:t>Gene Bank</a:t>
            </a:r>
            <a:endParaRPr lang="en-US">
              <a:latin typeface="Times New Roman" pitchFamily="18" charset="0"/>
              <a:cs typeface="Times New Roman" pitchFamily="18" charset="0"/>
            </a:endParaRPr>
          </a:p>
        </p:txBody>
      </p:sp>
      <p:sp>
        <p:nvSpPr>
          <p:cNvPr id="36872" name="TextBox 7"/>
          <p:cNvSpPr txBox="1">
            <a:spLocks noChangeArrowheads="1"/>
          </p:cNvSpPr>
          <p:nvPr/>
        </p:nvSpPr>
        <p:spPr bwMode="auto">
          <a:xfrm>
            <a:off x="7360920" y="3505200"/>
            <a:ext cx="555625" cy="400050"/>
          </a:xfrm>
          <a:prstGeom prst="rect">
            <a:avLst/>
          </a:prstGeom>
          <a:noFill/>
          <a:ln w="9525">
            <a:noFill/>
            <a:miter lim="800000"/>
            <a:headEnd/>
            <a:tailEnd/>
          </a:ln>
        </p:spPr>
        <p:txBody>
          <a:bodyPr wrap="none">
            <a:spAutoFit/>
          </a:bodyPr>
          <a:lstStyle/>
          <a:p>
            <a:r>
              <a:rPr lang="en-US" sz="2000">
                <a:latin typeface="Times New Roman" pitchFamily="18" charset="0"/>
                <a:cs typeface="Times New Roman" pitchFamily="18" charset="0"/>
              </a:rPr>
              <a:t>zoo</a:t>
            </a:r>
          </a:p>
        </p:txBody>
      </p:sp>
      <p:sp>
        <p:nvSpPr>
          <p:cNvPr id="36873" name="TextBox 10"/>
          <p:cNvSpPr txBox="1">
            <a:spLocks noChangeArrowheads="1"/>
          </p:cNvSpPr>
          <p:nvPr/>
        </p:nvSpPr>
        <p:spPr bwMode="auto">
          <a:xfrm>
            <a:off x="5760720" y="6172200"/>
            <a:ext cx="3200400" cy="400050"/>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Bandhavgarh National Park</a:t>
            </a:r>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strips(downLeft)">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867">
                                            <p:txEl>
                                              <p:pRg st="4" end="4"/>
                                            </p:txEl>
                                          </p:spTgt>
                                        </p:tgtEl>
                                        <p:attrNameLst>
                                          <p:attrName>style.visibility</p:attrName>
                                        </p:attrNameLst>
                                      </p:cBhvr>
                                      <p:to>
                                        <p:strVal val="visible"/>
                                      </p:to>
                                    </p:set>
                                    <p:anim calcmode="lin" valueType="num">
                                      <p:cBhvr additive="base">
                                        <p:cTn id="36"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867">
                                            <p:txEl>
                                              <p:pRg st="5" end="5"/>
                                            </p:txEl>
                                          </p:spTgt>
                                        </p:tgtEl>
                                        <p:attrNameLst>
                                          <p:attrName>style.visibility</p:attrName>
                                        </p:attrNameLst>
                                      </p:cBhvr>
                                      <p:to>
                                        <p:strVal val="visible"/>
                                      </p:to>
                                    </p:set>
                                    <p:anim calcmode="lin" valueType="num">
                                      <p:cBhvr additive="base">
                                        <p:cTn id="42"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867">
                                            <p:txEl>
                                              <p:pRg st="7" end="7"/>
                                            </p:txEl>
                                          </p:spTgt>
                                        </p:tgtEl>
                                        <p:attrNameLst>
                                          <p:attrName>style.visibility</p:attrName>
                                        </p:attrNameLst>
                                      </p:cBhvr>
                                      <p:to>
                                        <p:strVal val="visible"/>
                                      </p:to>
                                    </p:set>
                                    <p:anim calcmode="lin" valueType="num">
                                      <p:cBhvr additive="base">
                                        <p:cTn id="48"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38200" y="762000"/>
            <a:ext cx="7696200" cy="4031873"/>
          </a:xfrm>
          <a:prstGeom prst="rect">
            <a:avLst/>
          </a:prstGeom>
          <a:noFill/>
          <a:ln w="9525">
            <a:noFill/>
            <a:miter lim="800000"/>
            <a:headEnd/>
            <a:tailEnd/>
          </a:ln>
        </p:spPr>
        <p:txBody>
          <a:bodyPr>
            <a:spAutoFit/>
          </a:bodyPr>
          <a:lstStyle/>
          <a:p>
            <a:r>
              <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INSITU CONSERVATION</a:t>
            </a:r>
            <a:r>
              <a:rPr lang="en-US" sz="3200" b="1" dirty="0"/>
              <a:t> </a:t>
            </a:r>
            <a:endParaRPr lang="en-US" sz="3200" b="1" dirty="0" smtClean="0"/>
          </a:p>
          <a:p>
            <a:endParaRPr lang="en-US" sz="2000" b="1" dirty="0"/>
          </a:p>
          <a:p>
            <a:pPr>
              <a:buFont typeface="Wingdings" pitchFamily="2" charset="2"/>
              <a:buChar char="ü"/>
            </a:pPr>
            <a:r>
              <a:rPr lang="en-US" sz="2800" dirty="0" smtClean="0"/>
              <a:t> The </a:t>
            </a:r>
            <a:r>
              <a:rPr lang="en-US" sz="2800" dirty="0"/>
              <a:t>term </a:t>
            </a:r>
            <a:r>
              <a:rPr lang="en-US" sz="2800" dirty="0" err="1"/>
              <a:t>insitu</a:t>
            </a:r>
            <a:r>
              <a:rPr lang="en-US" sz="2800" dirty="0"/>
              <a:t> conservation denotes conservation of species in its natural habitat ,that is where the species is normally found. </a:t>
            </a:r>
            <a:endParaRPr lang="en-US" sz="2800" dirty="0" smtClean="0"/>
          </a:p>
          <a:p>
            <a:endParaRPr lang="en-US" sz="2800" dirty="0"/>
          </a:p>
          <a:p>
            <a:pPr>
              <a:buFont typeface="Wingdings" pitchFamily="2" charset="2"/>
              <a:buChar char="ü"/>
            </a:pPr>
            <a:r>
              <a:rPr lang="en-US" sz="2800" dirty="0" smtClean="0"/>
              <a:t> The </a:t>
            </a:r>
            <a:r>
              <a:rPr lang="en-US" sz="2800" dirty="0" err="1"/>
              <a:t>insitu</a:t>
            </a:r>
            <a:r>
              <a:rPr lang="en-US" sz="2800" dirty="0"/>
              <a:t> conservation strategies stress on protection of total ecosystems through a network of protected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81000" y="838200"/>
            <a:ext cx="8305800" cy="4708981"/>
          </a:xfrm>
          <a:prstGeom prst="rect">
            <a:avLst/>
          </a:prstGeom>
          <a:noFill/>
          <a:ln w="9525">
            <a:noFill/>
            <a:miter lim="800000"/>
            <a:headEnd/>
            <a:tailEnd/>
          </a:ln>
        </p:spPr>
        <p:txBody>
          <a:bodyPr wrap="square">
            <a:spAutoFit/>
          </a:bodyPr>
          <a:lstStyle/>
          <a:p>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EXSITU CONSERVATION </a:t>
            </a:r>
            <a:endParaRPr lang="en-US" sz="4400" b="1" dirty="0" smtClean="0"/>
          </a:p>
          <a:p>
            <a:endParaRPr lang="en-US" sz="3200" b="1" dirty="0"/>
          </a:p>
          <a:p>
            <a:pPr>
              <a:buFont typeface="Wingdings" pitchFamily="2" charset="2"/>
              <a:buChar char="ü"/>
            </a:pPr>
            <a:r>
              <a:rPr lang="en-US" sz="3200" dirty="0" smtClean="0"/>
              <a:t> This </a:t>
            </a:r>
            <a:r>
              <a:rPr lang="en-US" sz="3200" dirty="0"/>
              <a:t>is a conservation of species outside their habitat</a:t>
            </a:r>
            <a:r>
              <a:rPr lang="en-US" sz="3200" dirty="0" smtClean="0"/>
              <a:t>.</a:t>
            </a:r>
          </a:p>
          <a:p>
            <a:pPr>
              <a:buFont typeface="Wingdings" pitchFamily="2" charset="2"/>
              <a:buChar char="ü"/>
            </a:pPr>
            <a:endParaRPr lang="en-US" sz="3200" dirty="0"/>
          </a:p>
          <a:p>
            <a:r>
              <a:rPr lang="en-US" sz="3200" dirty="0"/>
              <a:t> 1. Seed bank, gene bank, </a:t>
            </a:r>
            <a:r>
              <a:rPr lang="en-US" sz="3200" dirty="0" err="1"/>
              <a:t>germplasm</a:t>
            </a:r>
            <a:r>
              <a:rPr lang="en-US" sz="3200" dirty="0"/>
              <a:t> bank</a:t>
            </a:r>
          </a:p>
          <a:p>
            <a:r>
              <a:rPr lang="en-US" sz="3200" dirty="0"/>
              <a:t> 2. Translocation area</a:t>
            </a:r>
          </a:p>
          <a:p>
            <a:r>
              <a:rPr lang="en-US" sz="3200" dirty="0"/>
              <a:t> 3. Botanical parks </a:t>
            </a:r>
          </a:p>
          <a:p>
            <a:r>
              <a:rPr lang="en-US" sz="3200" dirty="0" smtClean="0"/>
              <a:t> 4</a:t>
            </a:r>
            <a:r>
              <a:rPr lang="en-US" sz="3200" dirty="0"/>
              <a:t>. Zoological parks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anim calcmode="lin" valueType="num">
                                      <p:cBhvr additive="base">
                                        <p:cTn id="7"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xEl>
                                              <p:pRg st="4" end="4"/>
                                            </p:txEl>
                                          </p:spTgt>
                                        </p:tgtEl>
                                        <p:attrNameLst>
                                          <p:attrName>style.visibility</p:attrName>
                                        </p:attrNameLst>
                                      </p:cBhvr>
                                      <p:to>
                                        <p:strVal val="visible"/>
                                      </p:to>
                                    </p:set>
                                    <p:anim calcmode="lin" valueType="num">
                                      <p:cBhvr additive="base">
                                        <p:cTn id="13" dur="5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anim calcmode="lin" valueType="num">
                                      <p:cBhvr additive="base">
                                        <p:cTn id="19" dur="5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02">
                                            <p:txEl>
                                              <p:pRg st="6" end="6"/>
                                            </p:txEl>
                                          </p:spTgt>
                                        </p:tgtEl>
                                        <p:attrNameLst>
                                          <p:attrName>style.visibility</p:attrName>
                                        </p:attrNameLst>
                                      </p:cBhvr>
                                      <p:to>
                                        <p:strVal val="visible"/>
                                      </p:to>
                                    </p:set>
                                    <p:anim calcmode="lin" valueType="num">
                                      <p:cBhvr additive="base">
                                        <p:cTn id="25" dur="500" fill="hold"/>
                                        <p:tgtEl>
                                          <p:spTgt spid="5120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02">
                                            <p:txEl>
                                              <p:pRg st="7" end="7"/>
                                            </p:txEl>
                                          </p:spTgt>
                                        </p:tgtEl>
                                        <p:attrNameLst>
                                          <p:attrName>style.visibility</p:attrName>
                                        </p:attrNameLst>
                                      </p:cBhvr>
                                      <p:to>
                                        <p:strVal val="visible"/>
                                      </p:to>
                                    </p:set>
                                    <p:anim calcmode="lin" valueType="num">
                                      <p:cBhvr additive="base">
                                        <p:cTn id="31" dur="500" fill="hold"/>
                                        <p:tgtEl>
                                          <p:spTgt spid="5120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971800" cy="1143000"/>
          </a:xfrm>
        </p:spPr>
        <p:txBody>
          <a:bodyPr/>
          <a:lstStyle/>
          <a:p>
            <a:r>
              <a:rPr lang="en-US" dirty="0" smtClean="0"/>
              <a:t>Ecosystem</a:t>
            </a:r>
            <a:endParaRPr lang="en-US" dirty="0"/>
          </a:p>
        </p:txBody>
      </p:sp>
      <p:sp>
        <p:nvSpPr>
          <p:cNvPr id="3" name="Content Placeholder 2"/>
          <p:cNvSpPr>
            <a:spLocks noGrp="1"/>
          </p:cNvSpPr>
          <p:nvPr>
            <p:ph idx="1"/>
          </p:nvPr>
        </p:nvSpPr>
        <p:spPr>
          <a:xfrm>
            <a:off x="381000" y="1676400"/>
            <a:ext cx="8229600" cy="4389120"/>
          </a:xfrm>
        </p:spPr>
        <p:txBody>
          <a:bodyPr/>
          <a:lstStyle/>
          <a:p>
            <a:r>
              <a:rPr lang="en-US" dirty="0" smtClean="0"/>
              <a:t>It is system in which all living and Nonliving things interact each other . And ecology is the study of Interaction of all living and nonliving things , their behavior and  role in environment  </a:t>
            </a:r>
          </a:p>
          <a:p>
            <a:endParaRPr lang="en-US" dirty="0"/>
          </a:p>
          <a:p>
            <a:r>
              <a:rPr lang="en-US" dirty="0" smtClean="0"/>
              <a:t>CO2+H20 + Energy ------&gt; C</a:t>
            </a:r>
            <a:r>
              <a:rPr lang="en-US" baseline="-25000" dirty="0" smtClean="0"/>
              <a:t>6</a:t>
            </a:r>
            <a:r>
              <a:rPr lang="en-US" dirty="0" smtClean="0"/>
              <a:t>H 12O6 + O</a:t>
            </a:r>
            <a:r>
              <a:rPr lang="en-US" baseline="-25000" dirty="0" smtClean="0"/>
              <a:t>2 </a:t>
            </a:r>
            <a:r>
              <a:rPr lang="en-US" baseline="30000" dirty="0" err="1" smtClean="0"/>
              <a:t>photosythesis</a:t>
            </a:r>
            <a:endParaRPr lang="en-US" baseline="30000" dirty="0" smtClean="0"/>
          </a:p>
          <a:p>
            <a:r>
              <a:rPr lang="en-US" baseline="30000" dirty="0"/>
              <a:t> </a:t>
            </a:r>
            <a:r>
              <a:rPr lang="en-US" dirty="0"/>
              <a:t>C</a:t>
            </a:r>
            <a:r>
              <a:rPr lang="en-US" baseline="-25000" dirty="0"/>
              <a:t>6</a:t>
            </a:r>
            <a:r>
              <a:rPr lang="en-US" dirty="0"/>
              <a:t>H 12O6 + </a:t>
            </a:r>
            <a:r>
              <a:rPr lang="en-US" dirty="0" smtClean="0"/>
              <a:t>O</a:t>
            </a:r>
            <a:r>
              <a:rPr lang="en-US" baseline="-25000" dirty="0" smtClean="0"/>
              <a:t>2 </a:t>
            </a:r>
            <a:r>
              <a:rPr lang="en-US" dirty="0"/>
              <a:t>------&gt; </a:t>
            </a:r>
            <a:r>
              <a:rPr lang="en-US" dirty="0" smtClean="0"/>
              <a:t>CO2+H20 </a:t>
            </a:r>
            <a:r>
              <a:rPr lang="en-US" dirty="0"/>
              <a:t>+ </a:t>
            </a:r>
            <a:r>
              <a:rPr lang="en-US" dirty="0" smtClean="0"/>
              <a:t>Energy   respiration </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228600"/>
          <a:ext cx="8991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762000"/>
          </a:xfrm>
        </p:spPr>
        <p:txBody>
          <a:bodyPr/>
          <a:lstStyle/>
          <a:p>
            <a:r>
              <a:rPr lang="en-US" sz="3200" u="sng" smtClean="0">
                <a:latin typeface="Times New Roman" pitchFamily="18" charset="0"/>
                <a:cs typeface="Times New Roman" pitchFamily="18" charset="0"/>
              </a:rPr>
              <a:t>BIODIVERSITY IN INDIA</a:t>
            </a:r>
          </a:p>
        </p:txBody>
      </p:sp>
      <p:sp>
        <p:nvSpPr>
          <p:cNvPr id="39976" name="TextBox 4"/>
          <p:cNvSpPr txBox="1">
            <a:spLocks noChangeArrowheads="1"/>
          </p:cNvSpPr>
          <p:nvPr/>
        </p:nvSpPr>
        <p:spPr bwMode="auto">
          <a:xfrm>
            <a:off x="152400" y="6096000"/>
            <a:ext cx="3479800"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Source- Based on Kumar et.al 2000</a:t>
            </a:r>
          </a:p>
        </p:txBody>
      </p:sp>
      <p:graphicFrame>
        <p:nvGraphicFramePr>
          <p:cNvPr id="4" name="Content Placeholder 3"/>
          <p:cNvGraphicFramePr>
            <a:graphicFrameLocks noGrp="1"/>
          </p:cNvGraphicFramePr>
          <p:nvPr>
            <p:ph idx="1"/>
          </p:nvPr>
        </p:nvGraphicFramePr>
        <p:xfrm>
          <a:off x="152400" y="1143000"/>
          <a:ext cx="8763000" cy="4724400"/>
        </p:xfrm>
        <a:graphic>
          <a:graphicData uri="http://schemas.openxmlformats.org/drawingml/2006/table">
            <a:tbl>
              <a:tblPr firstRow="1" bandRow="1">
                <a:tableStyleId>{5C22544A-7EE6-4342-B048-85BDC9FD1C3A}</a:tableStyleId>
              </a:tblPr>
              <a:tblGrid>
                <a:gridCol w="2190750"/>
                <a:gridCol w="2152650"/>
                <a:gridCol w="2228850"/>
                <a:gridCol w="2190750"/>
              </a:tblGrid>
              <a:tr h="787400">
                <a:tc>
                  <a:txBody>
                    <a:bodyPr/>
                    <a:lstStyle/>
                    <a:p>
                      <a:pPr algn="l"/>
                      <a:r>
                        <a:rPr lang="en-US" dirty="0" smtClean="0">
                          <a:solidFill>
                            <a:schemeClr val="tx1"/>
                          </a:solidFill>
                          <a:latin typeface="Times New Roman" pitchFamily="18" charset="0"/>
                          <a:cs typeface="Times New Roman" pitchFamily="18" charset="0"/>
                        </a:rPr>
                        <a:t>Categories</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No.</a:t>
                      </a:r>
                      <a:r>
                        <a:rPr lang="en-US" baseline="0" dirty="0" smtClean="0">
                          <a:solidFill>
                            <a:schemeClr val="tx1"/>
                          </a:solidFill>
                          <a:latin typeface="Times New Roman" pitchFamily="18" charset="0"/>
                          <a:cs typeface="Times New Roman" pitchFamily="18" charset="0"/>
                        </a:rPr>
                        <a:t> of  Indian Species</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sz="1800" b="1" dirty="0" smtClean="0">
                          <a:solidFill>
                            <a:schemeClr val="tx1"/>
                          </a:solidFill>
                          <a:latin typeface="Times New Roman" pitchFamily="18" charset="0"/>
                          <a:cs typeface="Times New Roman" pitchFamily="18" charset="0"/>
                        </a:rPr>
                        <a:t>% of Indian species Evaluated</a:t>
                      </a:r>
                      <a:endParaRPr lang="en-US" sz="1800"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Species Threatened</a:t>
                      </a:r>
                      <a:r>
                        <a:rPr lang="en-US" baseline="0" dirty="0" smtClean="0">
                          <a:solidFill>
                            <a:schemeClr val="tx1"/>
                          </a:solidFill>
                          <a:latin typeface="Times New Roman" pitchFamily="18" charset="0"/>
                          <a:cs typeface="Times New Roman" pitchFamily="18" charset="0"/>
                        </a:rPr>
                        <a:t> In India</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r>
              <a:tr h="787400">
                <a:tc>
                  <a:txBody>
                    <a:bodyPr/>
                    <a:lstStyle/>
                    <a:p>
                      <a:pPr algn="l"/>
                      <a:r>
                        <a:rPr lang="en-US" b="1" dirty="0" smtClean="0">
                          <a:solidFill>
                            <a:schemeClr val="tx1"/>
                          </a:solidFill>
                          <a:latin typeface="Times New Roman" pitchFamily="18" charset="0"/>
                          <a:cs typeface="Times New Roman" pitchFamily="18" charset="0"/>
                        </a:rPr>
                        <a:t>Mammals</a:t>
                      </a:r>
                      <a:endParaRPr lang="en-US"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386</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59</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41%</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r>
              <a:tr h="787400">
                <a:tc>
                  <a:txBody>
                    <a:bodyPr/>
                    <a:lstStyle/>
                    <a:p>
                      <a:pPr algn="l"/>
                      <a:r>
                        <a:rPr lang="en-US" b="1" dirty="0" smtClean="0">
                          <a:solidFill>
                            <a:schemeClr val="tx1"/>
                          </a:solidFill>
                          <a:latin typeface="Times New Roman" pitchFamily="18" charset="0"/>
                          <a:cs typeface="Times New Roman" pitchFamily="18" charset="0"/>
                        </a:rPr>
                        <a:t>Birds</a:t>
                      </a:r>
                      <a:endParaRPr lang="en-US"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1219</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b="1" dirty="0" smtClean="0">
                          <a:solidFill>
                            <a:schemeClr val="tx1"/>
                          </a:solidFill>
                          <a:latin typeface="Times New Roman" pitchFamily="18" charset="0"/>
                          <a:cs typeface="Times New Roman" pitchFamily="18" charset="0"/>
                        </a:rPr>
                        <a:t>_</a:t>
                      </a:r>
                      <a:endParaRPr lang="en-US"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7%</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r>
              <a:tr h="787400">
                <a:tc>
                  <a:txBody>
                    <a:bodyPr/>
                    <a:lstStyle/>
                    <a:p>
                      <a:pPr algn="l"/>
                      <a:r>
                        <a:rPr lang="en-US" b="1" dirty="0" smtClean="0">
                          <a:solidFill>
                            <a:schemeClr val="tx1"/>
                          </a:solidFill>
                          <a:latin typeface="Times New Roman" pitchFamily="18" charset="0"/>
                          <a:cs typeface="Times New Roman" pitchFamily="18" charset="0"/>
                        </a:rPr>
                        <a:t>Reptiles</a:t>
                      </a:r>
                      <a:endParaRPr lang="en-US"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495</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73</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46%</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r>
              <a:tr h="787400">
                <a:tc>
                  <a:txBody>
                    <a:bodyPr/>
                    <a:lstStyle/>
                    <a:p>
                      <a:pPr algn="l"/>
                      <a:r>
                        <a:rPr lang="en-US" b="1" dirty="0" smtClean="0">
                          <a:solidFill>
                            <a:schemeClr val="tx1"/>
                          </a:solidFill>
                          <a:latin typeface="Times New Roman" pitchFamily="18" charset="0"/>
                          <a:cs typeface="Times New Roman" pitchFamily="18" charset="0"/>
                        </a:rPr>
                        <a:t>Amphibians</a:t>
                      </a:r>
                      <a:endParaRPr lang="en-US"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207</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79</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57%</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r>
              <a:tr h="787400">
                <a:tc>
                  <a:txBody>
                    <a:bodyPr/>
                    <a:lstStyle/>
                    <a:p>
                      <a:pPr algn="l"/>
                      <a:r>
                        <a:rPr lang="en-US" b="1" dirty="0" smtClean="0">
                          <a:solidFill>
                            <a:schemeClr val="tx1"/>
                          </a:solidFill>
                          <a:latin typeface="Times New Roman" pitchFamily="18" charset="0"/>
                          <a:cs typeface="Times New Roman" pitchFamily="18" charset="0"/>
                        </a:rPr>
                        <a:t>Freshwater Fish</a:t>
                      </a:r>
                      <a:endParaRPr lang="en-US" b="1"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700</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46</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algn="ctr"/>
                      <a:r>
                        <a:rPr lang="en-US" dirty="0" smtClean="0">
                          <a:solidFill>
                            <a:schemeClr val="tx1"/>
                          </a:solidFill>
                          <a:latin typeface="Times New Roman" pitchFamily="18" charset="0"/>
                          <a:cs typeface="Times New Roman" pitchFamily="18" charset="0"/>
                        </a:rPr>
                        <a:t>70%</a:t>
                      </a:r>
                      <a:endParaRPr lang="en-US"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40963"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40965" name="AutoShape 2" descr="data:image/jpeg;base64,/9j/4AAQSkZJRgABAQAAAQABAAD/2wCEAAkGBhQSERUUExQVFRUWGRgVGRgYGB4YHBscFxcYGBcYGhoXHCYeGRknGRcXHy8hJCcpLCwtHB4xNTAqNSYrLCkBCQoKDgwOGg8PGi8lHyQsKikqLC0sLi0qKS8sLSwpLCwsLCwsLCwsLSwsLCwsLCwsLCksLCwsLCksKSwsLCwpLP/AABEIAMIBAwMBIgACEQEDEQH/xAAbAAABBQEBAAAAAAAAAAAAAAAFAAIDBAYBB//EAD8QAAIBAwIEBAQCCAUEAwEBAAECEQADIRIxBAVBURMiYXEGMoGRobEUI0LB0dLh8BUWUpLxBzNiciRDgmM0/8QAGgEAAgMBAQAAAAAAAAAAAAAAAwQBAgUABv/EADQRAAEEAQMBBQYGAgMBAAAAAAEAAgMRIQQSMUETIlFSYQUUMnGx8EKBkaHR8RXBI3LhM//aAAwDAQACEQMRAD8A8s4bkqMiklpIB3HUe1TL8PW+7/cfwqzwP/aT/wBV/KrQUxNemh0sLo2kt6BY0s8jXEAqgnwzbOJefcfwqa38JWy0TcjfcT9oq7aeDRC0ZIBMZ8r9j69x61L9NC0/CEudTN5kK/yfZCEkvKx+0IIM7HT1jeo73wfbXB8SYBiQSJE/6e3StXxi6Ftm5B8q3AvRSCwAPdTh4qrwfDPdNwjfTuerGYE9yAaXbFCSe6KVnaiYAd71WeX4Ts93+4/lqX/J1mYJufcfy0f4bg2UksQQuIB1S3Y9MbmlftFYJPmbzEdp2n1O9OR6bTuxtCUfrJwfiQIfBljvc/3D+Wnr8E2D1uf7h/LRlWqZTRxodP5AgO12oH4ygg+BOH73P9w/lp3+Q+H73P8AcP5a0ANOBrvcdP5Ag/5DU+crPf5D4fvc/wBw/lpD4C4fvc/3D+WtEDXZrvcdP5Aq/wCR1PnKzh+AuH73P9w/lrn+ROH73P8AcP5a0bGmMa73HT+QKR7R1J/GVnT8C8P3uf7h/LXP8jcP3uf7h/LWhmm6q73HT+QK3+Q1PnKz5+CLHe5/uH8tNPwTY73P9w/lrQE0wmu9x0/kCuNfqfOUBPwVY73P9w/lpp+DbHe59x/LR6aYxrvcdP5ArjXajzFAT8H2e9z7j+WmH4Rs93+4/lo6xqMmoOi0/kCINbP5kDPwnZ7v9x/LTD8K2u7/AHH8KNsajY1HuWn8gRRq5/Mgp+GLXd/uP4VGfhy13f7j+FGWNRs1V9yg8oRRqpj+JBz8P2+7fcfwrn+X7fd/uP4UTY0qGdJB5Qjs1EhPKGf5ft93+4/hXP8AALfdvuP4UUphoDtNCPwhOtkdXKx1xYJHYkUq7e+Zvc/nSrzxGU8tby5CbdsASSqgD1IEVdtLMqd/XG1U+DtMLNtiCAVEHocVouBuBm1XEm4oX5pGoR1SPNI2z969JG+oQfQLEnbbig9oZAPfbb8elEVRxpVDnWoA9SRFR8RwQ0lkzGSo6DuM7T1rQco4RLbC5ccFbYVgVBYa+gmO+nfv6zVppbZaXY23BO+IwCzAwFQqgbsEkQAN50z9aqc05ktu0lokqSCxAAkavlDHA+WCT9KaqhtZYnwyfEOP9MgqD2JgfWo+HuPxbFUVVSfOx3Y75J6DfsBmkGu49EdzO6ucCnkDPGhJCJI8zb57xifoPau14sSSZJyaju+VmUQwBgNHb0JwKfbIO5I9gP41sw4FkLKk5T1NaTg+SWjcsK7uEuWDfciJEa5AxtC9ZrNlB0M/SIo7/iNqbXn+Xg3tnBw7LcATbcyPvSXtN8zWDsSeHcf9TX71SLpWRknfXTn5i/2VjlPIQ/FPZusVW2SGYRJ8wRIkEeYsv0rtnhLC2Tcu+Kf1zWQEKDCrqBOoehp1rnVqeGJfSzMjXyZwLI0oTjMzqxPyiq9rnWjh4tXIdr7tGmfIVMN5lIGY9ayzNr5H0bHwiuBgkON0as9aOKKY7HTNbeOp8eRYFWOPrau3eTWrbO7O5sqlu4IAFxvFMImcBpBk9hXF5XauGw1suLd24LTBiCyNIxIEEFTIMdKp8BxourdS9cINwq4uNJGpNg0DCxjAxU9ri7dtuHti4GVLou3LgBCg/KAsgFoWSTHb6Ec/Wx21znF4wKHdLdlk3VXuvODYAqjSEI9O+iAA31Ob3cc8V+15Tm4Lh7i3jb8dTZBc69BVgphgCuQ3aa7d4bhBYF2OJ8ztbA1W5lV1ScbZqC5zbxbN9Lt07i5bmQG0t8kKMyIInqKjtXbbWbNtnA/XMW3whUAtge/rXN962/8AI5wpwwCT3S2yboXn0wbCkiC+4BwfTINDF+H68p/H8pVOHt3AxNzy+KvRfEUvbjE/KOvcU7mnJURbTW2LA+GtwGJVnRXGw+Uq2PUGunnKXv0hWVLa3FJVvNJa3HhBsnoAMAU1OZ2/0iGJNl0so5zgrbTzDG6uPzqI59fjeDY3OIoZBANWOo720c4FqXxabO0ijQvwIvP54v5ml1+VWrZvvdNw27d02EVY1uwJ6kQAFEkx7UrXK+Ga4Sr3Gt+A97SCviqU3ttiJPQwJpXeKtXvHttdCA33vW3YNpMllIMCRKmQYrnA8RYt3Ctu9p/UOpvwwBuMfLpEatK4zGaoZ9V2RLi/fXAGK2g3xzfhZvFVwURQ7wAG7b5vN2cc+H5Vm0M5l4I0+El9TmfFKxHppAzNWbPBWLdm3c4jxWN0toS0VEKpguxcGcnA9Kh5y06WPFDiG2jzyoyZ86gRNTarV+zaVry2ns6k84aGQmQQVByNo60+6R/YRnc6t3fI3EgUa5aHVdZr9soAY3tHYF1gYrp6kcX1U6/Dtpbt4O1x7aWRxCG3AZ1YrpwwInJHuKB808EFRZW+u+rxSs9I06AMb7+lGf8AHUD8Q1t2QLw4sWWyrMUIgiMqSSxExiNqznF8Y9xtVx3cxEsxYwJMSTtJP3qmg96kk3TE0AOcdPCq+eRR6I04ha2mVdn6+NqEmo2NdJphrcSgC4zVCaexpjGqlFCYaVI0hQXJuILhNMNPNMJpdyeashe+Zvc/nSpXvmPufzpV5k8rQWw5a/6pBONIEd8f37YonZc6rbAncWz3GRH/AD6VU5NfItIoIKuqAgiYMdQehq6LMnXb+YCSpz8p7/tKY36EZrZY8NYPl/pY0jbca8UQtaQWMYYiT0BBOP8A1bP4ij/LeEUJ4YW0xeWe012AUJDJBHUEHfpWbsBHsu+sqVbzCAdKkgtImYBIIMUS/wAMvaFvWTbvIqhRoJkBYGV32JmMgmlnPvu2iNZQ3UnfEPLntg27dnwjdYFUDahCwJLSYzJOaeOC8LhyPFCvcyGkKGkySMSLfYDLb7AVAnNrSiGuOxGymQPWZ/Z9Jz1Ipr/FPnMfqyf/ALYV2z+Cj0G0VZu5zhQVXgBtKlxXKntKrOYDGAVTfE/tgTinDi7S/Lb1nvcOPoiQPvNP4nll26Na3BxG5MHzb/6Dn7UL2MGQRWzCNwyVlPGURu8ydxBbH+kAKv2XFU71yAd/pXFeuPBHrTRFNoIIGcqr+llhnqaO8q5TfuJqSzdddpVGYY6YFZ5N4FbTheJtpwFoXWuqPGuR4UZOld9TDEVlajVSQta5oslwb1PQngZ6J0QNktpxi1T/AEZwWGhgUEsNJlRjLdhkb96mtctuuhdLTsg3YKSMb5A6UV5lxRZuKaZV+DtshzqKSgVnn9slTP0qDm3Mnt8XYCMVCrZFlQTBDASQBvqYsCetLx+1pZaa1oBq8k0KaCR87NemfBDf7PazJJIusc8odwvL7t0E27buBuVUtH2FR/odzX4eh9e2jSdW0/LE7UT5xzBUtcUEbSo4xV8pIg6LkrjpM/ar/LeNLvwDuS1w+MAxyWtqDpJO5gkgH1qD7Zf2ZmDRWaHW+z7TPp0PgpHs4bgwk318Pi2/+rMXrTLGpSuoBlkRKnZhO49asW+T32kLZumDBhGMEgEAwMGCD9RRHldkcRY4Yttw7FLh/wD5R4oJ9BpZfrTk5itzhbly811PE4o3P1cTLWyQpkjyhfyFXk9qyA7GtG4GncmrdTaAybAJ/RQzQsOScEWPyGf0OEJ/wa+WKCzdLAAlfDaQDsSIkAwar3+BuI4Rrbq52UqQxnaARJovyy8nhcZ+suqh8Ia41PAu+WQG67b9avnmLWn4QIty+Ldu5e1n5ilwQdOSV0AE5O8VV/tSdkhj2gkfNv4N/JwM4rnqrt0UZaHX9D+KuBn1vhZnjeV3bMeLadJ21KRPtNOXkXEmdNi8dJ0mLbGDAMHGDBGPUUSvBW4ZzYv3Wtq9t3t3QCQWOlWD5zJzET1oha4tv8Xu5aJuGJMf9jttVX+1Zgx1Abmte42HD4dpqjkWHeo4N5V26NljJokAcdb/AIWV4vlN62Cblq4gESWRlAnaZGJg1VuWGCqxVgrTpYgwdPzQdjEiaL/C/Hkv4Nws6cSq2nkyZ3tsCequZHuap/EHGa7xUDSln9TbXsqEgk/+TNqY+/pT7NTN2/YPaON1jiuP13ftlDMTNm8H0r1/ikMJpppE02a0EMBNY1GacxphqpKKAlSNKkaA8p2JtJpphpzGmGl3FNBZK98x9z+dKle+Y+5/OlXmzyn1ruVk+AhUwylV/wByiPcSKNWOKtEgMtwXJCyhmCWwwEZHr1kigvIV/VlcDFtpPqpj33q3xXGrEWWbxkiLnyjA8yjJ3pvfTQlDHbiVO/E+HeA0xuLu5RwxBCmNojbvMVseUqo8/DXD4oH/AGy0TGQFLYj3EnFZlOKa7wupBpZBqcDYjEOV6kbGqn+KP5X05Eeb29RtVWMc8rn7QKUvGW3e83ih1uE+YGCRP/id/vUycpV8JxFnV1S4GtH7sIB+tTN8SpxFvTxNvWwwLqmGAnIJG6x3mKqDj7M6GZio2FwC4Aemm4kMo9vtTbXEehSb476KbieScRYGs22Cj9tCHUf/AKQmPrXW5wzrF0LcMQGOGH/6GT9ap24YEWbjLODadoB6wrYVhjYx9ap6iT2rTjfY73KSfFlWXbBqB+JkYx1pPc/d/SmXQCAeswavK85pdGwYtK3cjb+tGeVfE/EWkFu2y6JLQ1tGyYky6k9BQU2433P4Ve5YqnUXmFAODG7KszBwNU0pKyMsqYAgZo5RiSDujVziOe3mNxmuEtdXQ5IGVBBgACFGB8oFQ8P8Y8VbQKtwQshCURmQN0R2UlPvih/HXIB099+w2/KqgvCYOQR0pbWRQUGbBXyHyH7Y+SLpt5G60W5Z8RXrCslsjSzB21olyWA3m4pzk59ad/mHiDxAvm4TdGASAQBBAUJGkCCcAb53oWkYziT+A/jU3iC5qaVB7RvmOm0b0oIogS4tFnBxyDhFdv4HCKcr526o9oNpFxdDQB5lE4ztido3NEOB5/esgpbZQhOogoj+bAnzqYwKzHE29JwZHf8Av1q7a4uQO5rXibDMCyVgN0TY5ri/ks94e2nxk9fyRjiedXX16mEXAgaEVZFttS4VRGe29Mt85uqLelyvhFihAErrPmzEkHscVStAsYAnrTCabGngraGCvCh4bfpj5YSu+S7JP3n65RLj/iC9dXSzAJIYqiKgLDYtoUaj71F/jd0X2v6v1rTLaV/aXQfLGn5fSqGquNUN0enY3aGCjY4HBq/1oX8lftZCbLj/AFwn8LxJtOroYZCGUxMFdsHB2qG9eLMWJksSxPqxJOBjc1xmqNjRaZu3AZ49aXC6romXnIUkbgVxL0gEdRNdJqvwe/h9Qce3Q0Nzy14vg/VMMaCw+Iz+SOck5N4xlmCqO/X26Va4z4ZA+VgYEkfw3/pUruqhLbMoEAhjakSf9WqDMdqmElZDKdJBm2ZEDqRusjFYsmveZDtOFuwey2OiD3clZW7ZKmDUZo7x9gPOIP8ADp/fpQF8Vosl7Ru5KGJ0T9jkwmmE04mmE1RxRQsre+Y+5/OlSvfMfc/nSrzx5Ti1oDGxb0Rq0IJOBBUgEn0JNU7ty1bhVhyN2kiM9BNX+Wor2NIGpkth4MwcCRTOH4i5+1wSm320aTHo0Ci80ULjCKcuVbtjQXQg7R5WQnMNjKH+FB/07QSJmDG/bsRvVx+WlSt7gi5YHNojU6/bDL0zTOfcAhtDiEU2mJ03rLDSVYiQyAxKHPtRGkjhDLQeVDw/EITI8jdJyrejDpS46xpaQIB6HoY29uxoQlyetEOF5sqjw7oLKRIjJU5iJ6elXbKOqq5hGWqRHEbx+VSXLkR+7P1of+lITDJIwMGD74/AVPZQaSVY7bHb2OKK3UHgIb46NkKz4s+1SsDI6dfbH9ao8Lx8QHEdiBFXRxCkgyIIP5jFOxSse2y7KWkY5rqAT3vL1MGCfeK7yVW8TQSSHBUddx+MGD9KGcwtNM40xtO0f3Nav/p7YC67l0HysESdtR+aZ2O2fU0jqpi8lp6IrI9jLGbrCfc+GLzpK2yR1A/KswvCaXgY3MMYiNx/SvauXXWVoHlDZExuOk+5H0rKf9SOSakXiBi4raXMQCphZgbnVGcYI9KVHtDt6Y8Z8VePTPgyT3f3WARZktA6/T9+1TWiFk5IPfp/Wr78qZbHjMvkMAMTvJ0yAOoPSrPK/h9uJUsgfSunIGrzHrkDEA7CrF2wWUVjTM7Y3r+iuWuTWnW04upc1KHuIpysGNLR3wOkVHzDkIVwyyqnJByFjJz/AKY7yZx2ofYbwtSaRLQHkRIWYG3UzO9GuN5grWG2TVkId5UxGN8g561R2ofHK0g4KPHp4XQOZXeF5/0FwcGGQESJyE/1d2GZYgdBMYE71F/g1xyAinPSRI9SOk4NcXjXt+RYLtAae84WfTrPt0p/Ec2vKykSAJxOT+1BYgmI/wCcVqP1T4CA0WD1WDFpDNZvIVXl3J7t/UUxoj7nbG/Q0Q4L4Qusf1hC5zmT0n2qz8Oc0Ci4SulmfcGZUA4j5tz0Bo1wvMiSFEggznWOh3lCDv0igu1T/jHK0IPZjpME0EK5/wDCaLY/VsA6y2QSWEfKIEk9awxukdT2r0zj3FwaGYgH5oMGP2iTuB/EV5JzS4FvXFSdKuwE9gSAc70q6STknKefomw0OiJh5E1ouQcpBt+LpR9R0E6oKRkauigmc9qxvB8UzEINyQB9a2lhvC8NQ42C61J0kzDIyRpIBJk4MEHNPS6ztIqGDhK6bR/84B4yiFi0UtsFtC7LeYAANiVGrXkDDGQM1Q4qAwDWV7B1YExESVUCRUyXoW2VdAGDJqJ6pdJCsx2BUxUvNL7uQqrLKGeUKtGQMlRA3x+NZDjZC9W0ANoIJd4tR+rYlXEAyPK0YBE5GI+1C+NjUYwP7mjXNeHKkgknGx80EESR9KA8RcBzIPePetHRvIJaVi65mQ5RMajNOY0wmnHFIBZi78x9z+dKld+Y+5/OlWCeU4tVyhyLY0FCSuk+YgwRMScCmQbf/wDotPp/ZZXOPQEHSfaKh4W9aKorqvyAFjKnbaVGfc1dTgHAPhP4iftW3MkeoxkY3ow6BBPKjs8vt3G/+NxOl+iXZQ+wcYOPanc0vcZoPD3XBGDDxJGCCrEbevX1qO/ydrZBtFStwAgao/8AZZ6EH91VLzXSsXXkWwQiFpwW2HpP/FQSQuAs8otyPkqhWe6w07Bc+Y9TqXMDb60C51YC3SBtAIzP0mtY9oW1CgiANP2GfxmspduzfYkBswAc+0z+/vSzXlxrotnU6Zun07fMckqDh+FdxKqTHrGfSTn6VY4RgGAmO/p0olwjZOyrkyAPeKo8ewS/LjynJA69DRR4hY4JJpXLfKFO5P1IE4x17V23y9SQuQ20T+GTk0KPFb6GIBJ9MfTb6VZ5VxOh0eJOoET6QQc+vrRXSY7oQ2xuvvOwi/G8ItrdlILFSyyQCu4OOx3GK0vwTx3kCaVaSdIZomM4I653PoM1k+f2GiUZimSBJ+UmfuCc1N8FczFriALhgMNIETJJHQETSrJHPjycorowHbqXs1vKmF8ykEY3EEFWzHYT/ChvxbxVu/w4sYVrhiSAI0HVJJxM9OufSiXKOJQPLFSdtSFTPTM5+/qKA/GNuLgU2mZW8yCcF8Tue+kkGJrOYdku48JmRvatocrGcw5A40C7cLIBFtFMDUPmYjO8k/faKm5hzFptqrjw0KqEgBdgCQPefXaprXENdJ1+e4kgBFEjTJIxloA+agLcQH1ASACRO0dZ9OlPNleTd2FonT6cxUQA4ji+qMcfdscQ5e47pcXRbAHykCYOo52gdYq1xXC2/JoDa0AkEAgwPlVhHVhM759KH8fyq7buWlCm54i2/MnnUllVv2SczO8HG0RRTUwvRM+YSOxB2AIyTpG3410zxYAWQyMgHKpWeEV1IRg92TMGBG5knDHrK496HXWKOgLAFS5Y4PeBn2Ix++tTwFpTf8jJ8oGsABFBDSCQTLzgxtAFHb/wxYbwih1MrM06QqsdwQR5sMCfpTL9Q97gx/AAr79EpExsduHVDfgrk5KXHugsgAcIBk/6pG5noKsWuBRyNDsDqcKGJDAGDBIIgjV2mtfy3gfDHXfUWPX2jbM/jWa+IlNq941sAm4dLqIDEqpMpMSSoIIzMCgjU28M/Ra+jBGXf0qPE8Nodl1agqATqAIyTnuN8emTXn/N+DDvdMFoyLgzGAYzuskeu9eg8UmpWUkqYDMBpkyAVwSNJECs1wrL4rMhUqgjzZnyyRjExTYdmimNXH2jfoq3wtyAoDcb/uFSYIIC4kL31TGelFbfE61KbroLadMMuSysG/aWcTvBz0p/+JAnygELJGANSjWrRONmB+lUPFI0hh5kW2gJMCZJKzI8pQwTtUOOKVdLAY7c7qrll7aEMEtxcCt53UFZ7at1MTBqol90dg3gqJEeaBp3AUp5cmSRVq5zBP0fyo8AiJtq0KcYc4ZNzmKAcWU1MAUtlsx57AbsQIKGgcnCZc4AKW/xZyT5fmLQwfpPzDP3oTduBsrBB6jr71b4ji7iqToA2zr1Az1EAD70PJp/Sgk34LK1bgRQSY0wmuk0yaccUgAs5d+Y+5pUrvzH3NKsQppF+HsLcRd1IgSBI2jP4Vf4Xh9AkMJUg6gDMTJVvptmqli2PDRlY9FddQyT2EYAjr196PIE0lHkMQjqV0spVp3AGTg9cdqsxwJpDkDmi+idd5mgtywAadS4jzAfMvuD6UJt8Ut25bVRAJE4Ezjc9RvPbtVzieXkqyXVImHW5MwJPTrI9ulR8v5ciXJtMXABDEwOmIz5cjqfzqr3ngo8MIe9u3Nq3xr+XJrNWeM09T11AgGZ3NHeaP036Ad4GYoNc4EiWtrqAE5g4Pp9/tQoRglaXtd4Mgb6IxYurqFxDgqZgxuMyB8vtV6zw1gBGOWMaiBMDsMbTFZO7xUAAAIOw6z33mr9rm4AImWI7CPT2jNMbwMLAdATkFGrqW1YwExA1Ku5JxkDfH/FBeZNqyBJXB9AatHQqHy5YAmCSpHUfU/aaXDtruD5QY/ZGI2IMGZiN81BcVMcYamcv5mCuhyNMYbaJ/sfj71LxPLvMCuPr+K+s0WscssCS4Rc6cJqO04BxExP9KJWeTALqLxbiQrqdRgd40jJwN80u9padzP0TLHh2HceKk+HPiZrPhWTpCAhSzGI6YEAL6nO81ofizm6Xbdp3aE1CHVGGWXBLdsbn09aA8VYtm0dGg24CksBq1ZJkGWU/n2FQXVucTbHDMbZUFSDhNOjJBYQBgdQI9aC5zHkWKKPE2SPvCjSJ8FYOh2sqNiNQgQSfMJJGD7/AJVFwPI7NrU1xFcKNJRvMVJgxCyLgMag3SPXBO7wN+wGd7gbh5CkLNzdYkQMDofaaC/4rbsMfCcuGnUrKwCsoMQWGSSY0gDJ3G9BBc22NN+CvPL2jLa0fwja8WQihLa21mAREhDsZEDKoTAzkdqyHxNzB5e7qY3GMgjpCqkj1C6j/Yopf47WviXUUNbOkAHJnBBAM/fbIjs3j+EQ3Fa5ZVlKvKsfLMSunrvvk9KBES2XvffVLsBbHZWf+HuKYWH8s40AZGN8kHfA+9bb/p1zMhbltgAFIaVg/NMqSJx5aAPy0CyttmW25BiASuYwSBtpUDNVeRm5w9xtTjTMXdPTeCSR7jGKbGoa4OLTn7Cu2M2LGF7Re5oCsdPtnAiPdhQL4i4A37LW1cqZDBoBgqQevqOneh3LON1ROqTLbgtG4P8AqUQMTRPVojywIwT3wY6x1/HvQ2WMnlbLY27aCw3BhCbjXWL3AjIHYbqFEEof2o+vvVI2fCULawFxAzIxH3JJPtVrnnL3scX4wBNq4dRbVqhjltXptTjxQeTiCT5mOnVkwFVQTEkmTWsxwItBFcFVuEgrhmDKWaJC4KgSCQRgjbNErfG6kBu3FiI1XbYbcQSL1qIx6Cg6whzG8K09dQMx1z+FNfiQqMxChWYiEB1BlIhtJ2EjrXGyFO/aMq5xHAIrB1U21jQWLLetEEdF3Ck96CXuHUAsq3DBGrRcS4vuEMmm3uYAeGTYh2EwLvlYNgwh2P2+tQ8xTTdclGEKpVlhCDIXSYw2SKsMhKSSNVO2xlszkwRKhh3K7TPoK6TVbiuPh85HU/0qUPT0TmAbWrLeS42nE0yaRNMLVLioAQC5ufc0qVzc+5pVlFHRRLtuNJJ+QEMBJ1QPIRgRM5z9aaeNILHAkzhY+3Yb1RRql1zuajhSTfKOcDzrXhmCkbGP65OOtXuB4jxJaDjEn0G/ruKyywCNQaMTETHWJ9JrQcpWLSx1k/if6UOQkNTmgYDOD4JcekkAMAQJkiR7QKp2rF3UV+VjkEQZ9B6enrROxYR2bWYgqR+M+sVf4UG3jQjrj5pxAx0wahj42gNcaU62OWWRz2tscLLvypyTr1aoBn5p6R6furvB8juMZCFlUiZ8sifrWy4flguaXCqFwTBJPoM4j2M0R4ThI2DKDILbidwGjc+/agy6uNp2s7xVINJI9tv7vz5Wc4Dg1AIuJcCkERphQ2IBbYgR06+1GLfJWVYtlZOSzLkETiO2NxEmRRw8uU6TLQNKmNiSQCBv1I9TFF/0FQAADIO+8qJI1T+zJ95ApbVa8QsG3nwKvBoHSP7/AMPiOqH8r4HwlViyi4YkwAemA2Z2yMfuoTx/NL93ihbtJF0MpDEwkWySdUjTEGZ3EEdaPcTy8jzOSRmdzuBlSM/39an5RZItzJO8MZOldwAG6SSY6571kR68hxlksn9ltS6KPsgxlVaCcf8ADnHMX08PZUXWhz4ga3nBdVLBpGwEd6P8p5RYQGwB4jARq0lYVoKyzYJAgelTHij5JIJOD2OR0O33x6129zi0oKtdGsqfLJxuNwIxnr270aL2jJK0jZ9+qQk9nhtd5Uudcv4pLbJabXqxCQWA3zqwR0x+FZDiWvqdB1IrCHV1A3CgsD0ON/StzwvFnW0yfMFA3wRKkxiNp6TTua8uTiWQOAVTpOgnuNQz0+lWhncx201ecrnwANsZWJ0ARGlQCWABLROQJgkiSTk1Q4/izdZI1AW4jVGYEafc4PtWz5r8KWGB8JnskCdLOXU9TM56dD9KFL8H3y4QeGpgkFjhvQGIB6xRWStB3E2fVDMQcKpZ/h1vMV8W4Cq+aAPQyJ3j0oXf5wHe4okqUafopgz7xFFubct4hGNorpYiQwyvYweucd6BX+WG3bfSCScMcDAHaep99vWnY2D4j+VJNz67o/NaD4N52HOlwxaBbhIQtqlQS0zO2a9DXjVABBjEalk9hm4REbV4xyv9WCSrLqIid4yBH1kGtDy34k0SpuC2xtsoUCRqBlSQ3lM5yD96akis2Ezp9QANrlt+NvK8/wD2CCCVkiD0ONv4Vi+ZRabEBSNQMS07FAQcAVduc8VwocgsQGI8ynIH7QhZ9KD8/wCZ2xbGfNB0kH09NvY1EZLTSNM9lKzyDmgOtFliDkFUIPQkFthitFwq2XMXdNonBOSCATjBCz6xWW+EPhu9zBnWy1tRbUF7tzyyxkhRoWSYnfsaL83/AOn/ABnDWmZwnEKsgIhLLn9oqCHjb29qafdYCSbOHWxxWA+JLKDirvhRoDYj86ucq5mxtMrH5IhgRO8wZ3zH79qbwnAB4coGGk6oGNUnoNsR+NVv0JQxALBTgsRIHYHuKoTmkDaWjd0UHGXwzSBPv+P41HwnENMfsj8PrSNvSSpgx1GQfrSYgbCKJuINoHorpemF6rrfruqmRJuUUhj7n3pVxtzSpNEUqofvUoskHAJx2olyuyWSBjvP4xUxsFTgzj1j7R71Tfmky2EkbkLbhpgT3IER7zWj4e2FUKOg/wCfxoPdV2OoCNgOmOoov0mhyZTuiGxxNdF2wwhsAyxg/hV6wWCjoY+/URJ/Cg/B8aQukiQTIJO04M9u9FuB419DAgBVO53kkMZB7dPpvQJwdqNG8Od87Rbg+ZNbLFghERHYYz67Ub4XhrTDyltTNnzaenmZVJyAYEZgnFZHjbUk4YneBmR0P7oory3mcBXJUm3Of2oOAsHJOB23nNZM8NtDm8/dJ1j7dtK03F8YbWdGvUdAOTA7dTgycCBirXBpoHiDVJGdO+0ABWHfvtVG1zW21y2fMWdmQACSIyTmBtmf+CbvWQwySNABbMQB1BO57iKzC15ADhn6q5kY2wOOvoqPE/EVy1dCwFQEfMQZMDqfcDAAEd6cfiS9ccjSgBloBGwAAKyPNLZnEetYjnPGIbwI+X3O25Ejrj861PKSICt8zqQokbJ5skCdIOOv409M4xxjHI+yhxwxuJPUKbmfChghYjUVuKq4Uny6tOrpsDmRiqzcMyrGlJLjLREBSQCQN/JG8HMRir1xyymXXqq9QCVzOJ6E/U9qv8D4TOEIk3Gt5ILLpMyVMaRgD8e9J6R5Dg35piY0zKCcqDL87S2dRjTmc+XpgjFE34wajnVECYGNtwPTrUPGcL4ewBOX9dIxJgdB07CoLnE6yxWACFM9/X1GN6czJlAO1uQcK1xfF9NoEneSParXD8cGB0TAJB9wYG59seuKCWWK5wdRAYxk9aZw3MkQMc4dztJmcRPU+tBMVhdYtRfEP6wqrkYbUMTn5emetZjiuHu3U0WtZDEsTBgDAJmJJEzHatCqDiEe47BVU6VEamdt9AjIwCcxPloKfiK4oN6yQti02A7HVdPeJJxA2gDHXNbmliLWi1hap4c80qfHfBNxRN24itklJl8NpQn0Iz9+1N4/4fa2qKVssVCNCX1LCTGoog1EiDOeoNGh8RpxXDveuv5vEjyKJK6VnyyPuT9aXB3+BtNqbjrqyBAtWCLimfMCWlRIwRmRWg2+qTLgsryrkC3OJa1cvt4YMl7eSeoifl9Z2qXm/wAK2rF0KHe4mGGqBInKnT7HIIre8Z8X8DdX9QLbXvkDXrQQkR0dcTj03oBw1m1xNzTcLre+XSNt5/HMTIrgHl2OFQSCjuRb4S4S43D21tHwwLhKr+ySZjbMyIkn3rY8Twd7hpcXXLadRAhgDmY7R6+9VuWcLZCi1ZkLbEMQ27Ak6W2J39s42qj8Uc2a3b8IFvMIGr5c4iT13z6+lPOLhTUzCLaSeFgeF8rXHJgG4zZXEtMR0IxqE9j3qhzDjYcIqgtgTtOrJ1euf72q549lmAuOVtIGJITUWIIVdIkT13oPxPGWxcPg/LPl1quojfzQY+lIkAutd2ztuzomNwE2yXCjSBmcwYj3OaEY7ferV8s25xvAiq7WCKueUBQH2rq3OlcBzSMdqlpoqFUbelSNKoVlpOEunw0H/iP3VK5gx9cj99VuCMooBjA7Y+n2+9XbQnB+/wDfpS55Wix3dFqsVB0pBIB6/uqTjLuNI3OP77b1Fa4kO5jZRAP1/wCag4q8A8nIUTHcnEVNcBXa/awkdcItw92VEqCIEAgztiCMjHau2biTBOmfm6xjYj91LhPiA3URNKronbE6iTJJz6ATH4zNw+lbobAPUmYjrgb0F/xUQiRjubgVZ4S5o1lyjhTjrjuJ3n67jtVniLSoNSKDOcSwAgkyD6en9BZ4o2mlRqBmScqQTiQRgz0inWeYam0SpgHGRg7qe29LugJduCM2em7eqM8PzYQOjbjSoYglfmA1DYRv9BiKujnThSpu23AWNZldW0SBkHuZ+mKynF8K8hkhZkwcQRsAZk79vyqC1aYiHHSfnEAfTMydqg6WN9FQNQ9uHC1PxnNUF0A5EZ07D77nb65rX/D/ADYbkD1JbIGBI2gROx6k15x+hdyJ+pz9PrR/k3M9Bhl1QASAYB7N2IxMdavPpmujodFSHUv3Enqt1xCME1B0DSTgeSCeoImSsTMxNX+G4oqRpUELpGMDTpkaQfYCBjPvWXbmniMqaDqMmCoyAMFejCCZn7UdTioIcMukrJ3kxgRGMAHG+I6V56SGRgBP5Lb3Mfj0RPw1BRApli0EGQAFET1XOBE7Uzj38RAfKMaTiMDYiBk4OI7GnWmLIGAmIjuJI1e0dt6GXucSXC6XRWDalWfL5VcqSYInEDOelXgMzhtrhLOaxpsoQeIOrDTHX8tv30G57xTW7zsh1lgzQc7jSWAncEgj19qJ8XYKubi6dGDjpIBYbSdzmPyqHieU3Lts37VtLhcBdMxhScsXIEYOR9q2NKW2HE46/wAJLVtc0ENCzX6QEtKTckuS50iCIwCxPzEjpuMetACxcwXwZgZiSdvqaJ8bctCywKML5foQVA6mZMyeg+9Rjg1S1rbzGV74BzG0dB962BSwCD1V/glsJaiXF2NTEEFRgRjuCfTrFDuI4BtZFzUrQSPUdxmCMdKu3rJu2vFTxXLRrOnSisSNQLEmQCdzAk1X4iw/gKSCxttpVgZBBkwOpEBjUuJKsygVVsLaUDzvJ6gYH0mTWw+DOI18UiuSwwRmAQAQNR7eaAfWsfc0adSjzPgYPXqI6zWr+AUL3gqqWbwmOdhtGr0mAO+KvDe8KXtaW0a9F6UeNW1rcl3IPyhYUCZEEGSoOPasP8cc9LWxa2JbUsxJnDEEHsMe9EOOvXApLtrjBQ4npmIOJ22xXlvOuO8S6SDhfKvsDv8AejyANF9UZ52trxUj3HiCIHaobaT3+lcs8f0fPrsfyzR3lfDcO4xcIaJM98kqozJwN+pFK0lDfJQm6se32mq5PSa1PMOR2ZUB3Ej5hpYbSZ20Z6Z9zQfmvw+1oagQyzEgyQZjzAbfSRUlrgoDgUKuPNMJpNSCE1CsqxpUjSrlKP8AB6dC4zA+mBU54iAT19x7VBwN6VWSPlA9fSm8yOQMED9/1oJ5ToB2WpOXAeYjaY/AUO5m8ufer3BMFBBx1oVxDSZqRyueaiARbkUEOPY/gf30a8MFciY/veg3JrcKT1OPt0/GikfffaQI7/nS8o72E7p//mAQnsmDpDKzAAiTBI9ffOTUCuVJ1KAOkDp1yftntUty8Nh1/v6VLoULHlHcnA9N/QVQvoUQrMjskg8LvD2s6g3mjIbODiBH0/5qN+Fk/LnZoE4+gn3mo3Vl+XMCTOwHfHX2pvD8zn5gB0IOR2HYz2Iqu13xDKMSwdxwpDDZZXJ0lVgz1B6z9qJ2lXBTBAAkxEbQRM7U3jGzA3A21Eek59ar2H0xqUDuBg9p6T/feaOSXNtKhrWOI6LS22TSsyHBMkMyH/xK7wRq9RB61Iea+GVUbLIYkDUykgxtuDqhh3oMmYhj2/p+J9qJ/wCG6kJMdIGTviZPc49z1pF1Nw84K0RHvosFEIuvxIcKpwIAP00mNW0/XPXaq3GMonSYWVIg6iSs6oAgCCNt8ihVngSjRpGOmmP6TH99aK8tsm82m2CbmAABLEkljBCkzGomDt7UAtYw2xEMbiKen8XzNdIdpDlgYOQsMZwdzBjpQPnfxKXDKp0WySSowGJ/aYeoAxtMmrnM+XcRdN4W1c27D+EYUgKxJB14wdRAzXORcqSwvjXUNw6ioZgdIYDVpURBfTnrjtvRomsibvdk+CBI6SY7GYHUqtybh7Ni29+8Ge8AptqCAEBhix3k7/ahfOOafpTratqASw8wOGkCCceUDeiNnjVtqcL32BI227+3vVWzyo2dPEqp8G6Hi5DIuDlQ22COmcZrVieXDP8AXosXV6drCCP79UX5Nyu5Z0AXbbMrrbuWmMqy3J1T0KTAO8RJ2od8U8vezxLWbMvMsuhcANIwVxtJJ9O1SHmsM2u4JJDyuCxOIDL5QYMnbfvNWEv3NAvLbVkLGypWVDRLlWadJYLmBGBnejOGbSbQLAtZa5YYsiFYCqN8SesETAk7zWj+A+JuWrV27bCuxYW/DIJOkAkmRtk/gaT2PFFtTCxGuTpgAbE9cGPpRu5zRxYC6baqMBkBB2EjUDH4UzAwusqXCnBqH88e8deELfKYkBTBxPUisJxnLLtr51g/f69xWx4bmjhw0kqphVbzDeQRMg7x9KFfGfOmucUzDbSg0noQuQY3gkifQdaFM63Upe63UFl6damfLIPcf0qTTrYBFyYEdye31o9f+CuKtvaTwrviXIIXw2B7/LGo9dh0oSqhcX51+aQJmZMd4JnrVv8ATb7xAGB0xIPVumc1M/Kb966ypYuPdtgm4PDeUCb6kiUk96v8NyK81k3bSHRgF9B0gyIBbKg5wJqw9FRxA5Wf4q4CTIAYYOkyPpVQtUvEIVY9KgqqsFAaVI1yuUoxZ4rSin0j6ioHuF89d6gLyBtgVJa4iCIiqUmN2KTmQnY96rEVY4lwpgEZ80j16VBbbvUqHEcI5yb5dutEWunbHrQPl3H6fKSIJ/Per17j1/1CPcH8qXewkp6KUBgoq3aYasz7Agb9+xqQHSQQ2DuJz6e4mh/D8Ssk6lE+o/jNTfpKY84JAj5gP31QsyjMlBCIXoJGSPX0OMwPtUD8POwkGN95BO5FRWOItLnWu+fMPp+f4VJd4+2Zh16EZAHfYUIBzTQRw5jwS4hUeN4jTIYQREHOw7H6ia7w/Fh27kfv3qxxXEWXEErtA8wj3iT1oGrBGkERkCTP5Zplg3N4opOV3ZvsGwtBaAEyB6R9T196Ncu42BBg/wACN/77is1wXMFK5ZRnYmrtrmCqR51+jDr9aVnhLhRT2nna3vArT8LxMjKr3yDByB65AnPv2ot8Kuf06yzEIii4QZ0iRbZRJMCM4FY+1za2FI8RAN41Dr0yDO5NWeH5pbAkXUyIPnQDy52Jnp37UkInMNgJt8zZGFpPIXofOeOtjhL4RrYPEKnEsAQD4l25w/lOx1ArdJG8GgHD8sZ+X3bOqy1xOKYn9dbRYNhVlWZgCsmMHv61meL5xbOPFt4k4KiZ75/D+tDk5gmT4iiPNgiTj33phu5wshJhrWYDvX7yrHE8te0yFjbOosqhXVoKPoJYqYAnY7EZGK9F5s3DXOGucInEKxsW0a0oUBddnUL5RiYuM/iv5RnGNq8z/SUZl86EkgCXUDfqSQAI3mu2+LtgmbqrAKgqw64Ox29RmnILMjcJfUsDoz3hYz816NzjgeCutet+Fwi2rfF8MAbWlGNtm/8AkSVEtC5OTviIri3LUcPa41eDT/5t9lt2zbCQeHf9HZlR4gvpUF41eXVvXnnMPiO3IZWMqqqSXDatKgT3mBv1rO3LiMS6lRJODAx2E5zNaUkTa7pWKQvU+Y8wsWBdc2LPj2uGtkrcWxm4eJUA+DYcolzw5JUHaCRBIq8bvDfodu5d8KwgSwxaLThm8RdZt3EIveKQWm26kDsImvE1YAh5AzsPbJx9aj4i75pByOtBaS0YVj4r3dhY/Srf6QnApbPFxw5RrUXOH8K6WZ9LEMki0Qz51E+1YPm3BDjeF4R7dvhk4grxbXRbC2vLYdCnlB+fSXgnzNG53rPcPxNhgpc+aDMELJPfvUx41VJdLkMQVPmBkNIIOZggkHO096oecq/YkiwQrXwtyRrt5Llu8lm7ae2QbpCwQwgjWCsKROe2xr02/Kpc4dbwe4bHFJZutftl7t261p3gq58FSFIUMQTJJgmB5Zym5ZDG5ca3/wCk+Wc5j0FTcy46w6KFZWyfmPygTgHqM0yYbZusJTcbXpQ4vW+izdt/pNq9y9+JbxlXUtnhyl5i5aLio28E5FPtc2s3OHu3srZRePtoBeUIwvXLhtq9n5/EYsmkRBENOIrxziHQqRqUgZG09hH0ioOD5kwOiVgggljG42n3oLRnKk5GFe5jwGpSw3z7GN4oC6xRQ8QrT5wCI64P161FxelhOpdQwcjP/FSaPCloICEmuV00qhXSpUqVcuSpUqVcp6rtdFKlXKF0VylSq/RckKVKlXLkq4aVKqrgurXa7SrgoK5/f404UqVSFYJjUjSpVBUFdWlSpVyhNNIUqVSpXKRpUqquXa7SpVw5XFcpVylXKV01wUqVcoTlrlKlXKU2lSpVyh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40966" name="AutoShape 4" descr="data:image/jpeg;base64,/9j/4AAQSkZJRgABAQAAAQABAAD/2wCEAAkGBhQSERUUExQVFRUWGRgVGRgYGB4YHBscFxcYGBcYGhoXHCYeGRknGRcXHy8hJCcpLCwtHB4xNTAqNSYrLCkBCQoKDgwOGg8PGi8lHyQsKikqLC0sLi0qKS8sLSwpLCwsLCwsLCwsLSwsLCwsLCwsLCksLCwsLCksKSwsLCwpLP/AABEIAMIBAwMBIgACEQEDEQH/xAAbAAABBQEBAAAAAAAAAAAAAAAFAAIDBAYBB//EAD8QAAIBAwIEBAQCCAUEAwEBAAECEQADIRIxBAVBURMiYXEGMoGRobEUI0LB0dLh8BUWUpLxBzNiciRDgmM0/8QAGgEAAgMBAQAAAAAAAAAAAAAAAwQBAgUABv/EADQRAAEEAQMBBQYGAgMBAAAAAAEAAgMRIQQSMUETIlFSYQUUMnGx8EKBkaHR8RXBI3LhM//aAAwDAQACEQMRAD8A8s4bkqMiklpIB3HUe1TL8PW+7/cfwqzwP/aT/wBV/KrQUxNemh0sLo2kt6BY0s8jXEAqgnwzbOJefcfwqa38JWy0TcjfcT9oq7aeDRC0ZIBMZ8r9j69x61L9NC0/CEudTN5kK/yfZCEkvKx+0IIM7HT1jeo73wfbXB8SYBiQSJE/6e3StXxi6Ftm5B8q3AvRSCwAPdTh4qrwfDPdNwjfTuerGYE9yAaXbFCSe6KVnaiYAd71WeX4Ts93+4/lqX/J1mYJufcfy0f4bg2UksQQuIB1S3Y9MbmlftFYJPmbzEdp2n1O9OR6bTuxtCUfrJwfiQIfBljvc/3D+Wnr8E2D1uf7h/LRlWqZTRxodP5AgO12oH4ygg+BOH73P9w/lp3+Q+H73P8AcP5a0ANOBrvcdP5Ag/5DU+crPf5D4fvc/wBw/lpD4C4fvc/3D+WtEDXZrvcdP5Aq/wCR1PnKzh+AuH73P9w/lrn+ROH73P8AcP5a0bGmMa73HT+QKR7R1J/GVnT8C8P3uf7h/LXP8jcP3uf7h/LWhmm6q73HT+QK3+Q1PnKz5+CLHe5/uH8tNPwTY73P9w/lrQE0wmu9x0/kCuNfqfOUBPwVY73P9w/lpp+DbHe59x/LR6aYxrvcdP5ArjXajzFAT8H2e9z7j+WmH4Rs93+4/lo6xqMmoOi0/kCINbP5kDPwnZ7v9x/LTD8K2u7/AHH8KNsajY1HuWn8gRRq5/Mgp+GLXd/uP4VGfhy13f7j+FGWNRs1V9yg8oRRqpj+JBz8P2+7fcfwrn+X7fd/uP4UTY0qGdJB5Qjs1EhPKGf5ft93+4/hXP8AALfdvuP4UUphoDtNCPwhOtkdXKx1xYJHYkUq7e+Zvc/nSrzxGU8tby5CbdsASSqgD1IEVdtLMqd/XG1U+DtMLNtiCAVEHocVouBuBm1XEm4oX5pGoR1SPNI2z969JG+oQfQLEnbbig9oZAPfbb8elEVRxpVDnWoA9SRFR8RwQ0lkzGSo6DuM7T1rQco4RLbC5ccFbYVgVBYa+gmO+nfv6zVppbZaXY23BO+IwCzAwFQqgbsEkQAN50z9aqc05ktu0lokqSCxAAkavlDHA+WCT9KaqhtZYnwyfEOP9MgqD2JgfWo+HuPxbFUVVSfOx3Y75J6DfsBmkGu49EdzO6ucCnkDPGhJCJI8zb57xifoPau14sSSZJyaju+VmUQwBgNHb0JwKfbIO5I9gP41sw4FkLKk5T1NaTg+SWjcsK7uEuWDfciJEa5AxtC9ZrNlB0M/SIo7/iNqbXn+Xg3tnBw7LcATbcyPvSXtN8zWDsSeHcf9TX71SLpWRknfXTn5i/2VjlPIQ/FPZusVW2SGYRJ8wRIkEeYsv0rtnhLC2Tcu+Kf1zWQEKDCrqBOoehp1rnVqeGJfSzMjXyZwLI0oTjMzqxPyiq9rnWjh4tXIdr7tGmfIVMN5lIGY9ayzNr5H0bHwiuBgkON0as9aOKKY7HTNbeOp8eRYFWOPrau3eTWrbO7O5sqlu4IAFxvFMImcBpBk9hXF5XauGw1suLd24LTBiCyNIxIEEFTIMdKp8BxourdS9cINwq4uNJGpNg0DCxjAxU9ri7dtuHti4GVLou3LgBCg/KAsgFoWSTHb6Ec/Wx21znF4wKHdLdlk3VXuvODYAqjSEI9O+iAA31Ob3cc8V+15Tm4Lh7i3jb8dTZBc69BVgphgCuQ3aa7d4bhBYF2OJ8ztbA1W5lV1ScbZqC5zbxbN9Lt07i5bmQG0t8kKMyIInqKjtXbbWbNtnA/XMW3whUAtge/rXN962/8AI5wpwwCT3S2yboXn0wbCkiC+4BwfTINDF+H68p/H8pVOHt3AxNzy+KvRfEUvbjE/KOvcU7mnJURbTW2LA+GtwGJVnRXGw+Uq2PUGunnKXv0hWVLa3FJVvNJa3HhBsnoAMAU1OZ2/0iGJNl0so5zgrbTzDG6uPzqI59fjeDY3OIoZBANWOo720c4FqXxabO0ijQvwIvP54v5ml1+VWrZvvdNw27d02EVY1uwJ6kQAFEkx7UrXK+Ga4Sr3Gt+A97SCviqU3ttiJPQwJpXeKtXvHttdCA33vW3YNpMllIMCRKmQYrnA8RYt3Ctu9p/UOpvwwBuMfLpEatK4zGaoZ9V2RLi/fXAGK2g3xzfhZvFVwURQ7wAG7b5vN2cc+H5Vm0M5l4I0+El9TmfFKxHppAzNWbPBWLdm3c4jxWN0toS0VEKpguxcGcnA9Kh5y06WPFDiG2jzyoyZ86gRNTarV+zaVry2ns6k84aGQmQQVByNo60+6R/YRnc6t3fI3EgUa5aHVdZr9soAY3tHYF1gYrp6kcX1U6/Dtpbt4O1x7aWRxCG3AZ1YrpwwInJHuKB808EFRZW+u+rxSs9I06AMb7+lGf8AHUD8Q1t2QLw4sWWyrMUIgiMqSSxExiNqznF8Y9xtVx3cxEsxYwJMSTtJP3qmg96kk3TE0AOcdPCq+eRR6I04ha2mVdn6+NqEmo2NdJphrcSgC4zVCaexpjGqlFCYaVI0hQXJuILhNMNPNMJpdyeashe+Zvc/nSpXvmPufzpV5k8rQWw5a/6pBONIEd8f37YonZc6rbAncWz3GRH/AD6VU5NfItIoIKuqAgiYMdQehq6LMnXb+YCSpz8p7/tKY36EZrZY8NYPl/pY0jbca8UQtaQWMYYiT0BBOP8A1bP4ij/LeEUJ4YW0xeWe012AUJDJBHUEHfpWbsBHsu+sqVbzCAdKkgtImYBIIMUS/wAMvaFvWTbvIqhRoJkBYGV32JmMgmlnPvu2iNZQ3UnfEPLntg27dnwjdYFUDahCwJLSYzJOaeOC8LhyPFCvcyGkKGkySMSLfYDLb7AVAnNrSiGuOxGymQPWZ/Z9Jz1Ipr/FPnMfqyf/ALYV2z+Cj0G0VZu5zhQVXgBtKlxXKntKrOYDGAVTfE/tgTinDi7S/Lb1nvcOPoiQPvNP4nll26Na3BxG5MHzb/6Dn7UL2MGQRWzCNwyVlPGURu8ydxBbH+kAKv2XFU71yAd/pXFeuPBHrTRFNoIIGcqr+llhnqaO8q5TfuJqSzdddpVGYY6YFZ5N4FbTheJtpwFoXWuqPGuR4UZOld9TDEVlajVSQta5oslwb1PQngZ6J0QNktpxi1T/AEZwWGhgUEsNJlRjLdhkb96mtctuuhdLTsg3YKSMb5A6UV5lxRZuKaZV+DtshzqKSgVnn9slTP0qDm3Mnt8XYCMVCrZFlQTBDASQBvqYsCetLx+1pZaa1oBq8k0KaCR87NemfBDf7PazJJIusc8odwvL7t0E27buBuVUtH2FR/odzX4eh9e2jSdW0/LE7UT5xzBUtcUEbSo4xV8pIg6LkrjpM/ar/LeNLvwDuS1w+MAxyWtqDpJO5gkgH1qD7Zf2ZmDRWaHW+z7TPp0PgpHs4bgwk318Pi2/+rMXrTLGpSuoBlkRKnZhO49asW+T32kLZumDBhGMEgEAwMGCD9RRHldkcRY4Yttw7FLh/wD5R4oJ9BpZfrTk5itzhbly811PE4o3P1cTLWyQpkjyhfyFXk9qyA7GtG4GncmrdTaAybAJ/RQzQsOScEWPyGf0OEJ/wa+WKCzdLAAlfDaQDsSIkAwar3+BuI4Rrbq52UqQxnaARJovyy8nhcZ+suqh8Ia41PAu+WQG67b9avnmLWn4QIty+Ldu5e1n5ilwQdOSV0AE5O8VV/tSdkhj2gkfNv4N/JwM4rnqrt0UZaHX9D+KuBn1vhZnjeV3bMeLadJ21KRPtNOXkXEmdNi8dJ0mLbGDAMHGDBGPUUSvBW4ZzYv3Wtq9t3t3QCQWOlWD5zJzET1oha4tv8Xu5aJuGJMf9jttVX+1Zgx1Abmte42HD4dpqjkWHeo4N5V26NljJokAcdb/AIWV4vlN62Cblq4gESWRlAnaZGJg1VuWGCqxVgrTpYgwdPzQdjEiaL/C/Hkv4Nws6cSq2nkyZ3tsCequZHuap/EHGa7xUDSln9TbXsqEgk/+TNqY+/pT7NTN2/YPaON1jiuP13ftlDMTNm8H0r1/ikMJpppE02a0EMBNY1GacxphqpKKAlSNKkaA8p2JtJpphpzGmGl3FNBZK98x9z+dKle+Y+5/OlXmzyn1ruVk+AhUwylV/wByiPcSKNWOKtEgMtwXJCyhmCWwwEZHr1kigvIV/VlcDFtpPqpj33q3xXGrEWWbxkiLnyjA8yjJ3pvfTQlDHbiVO/E+HeA0xuLu5RwxBCmNojbvMVseUqo8/DXD4oH/AGy0TGQFLYj3EnFZlOKa7wupBpZBqcDYjEOV6kbGqn+KP5X05Eeb29RtVWMc8rn7QKUvGW3e83ih1uE+YGCRP/id/vUycpV8JxFnV1S4GtH7sIB+tTN8SpxFvTxNvWwwLqmGAnIJG6x3mKqDj7M6GZio2FwC4Aemm4kMo9vtTbXEehSb476KbieScRYGs22Cj9tCHUf/AKQmPrXW5wzrF0LcMQGOGH/6GT9ap24YEWbjLODadoB6wrYVhjYx9ap6iT2rTjfY73KSfFlWXbBqB+JkYx1pPc/d/SmXQCAeswavK85pdGwYtK3cjb+tGeVfE/EWkFu2y6JLQ1tGyYky6k9BQU2433P4Ve5YqnUXmFAODG7KszBwNU0pKyMsqYAgZo5RiSDujVziOe3mNxmuEtdXQ5IGVBBgACFGB8oFQ8P8Y8VbQKtwQshCURmQN0R2UlPvih/HXIB099+w2/KqgvCYOQR0pbWRQUGbBXyHyH7Y+SLpt5G60W5Z8RXrCslsjSzB21olyWA3m4pzk59ad/mHiDxAvm4TdGASAQBBAUJGkCCcAb53oWkYziT+A/jU3iC5qaVB7RvmOm0b0oIogS4tFnBxyDhFdv4HCKcr526o9oNpFxdDQB5lE4ztido3NEOB5/esgpbZQhOogoj+bAnzqYwKzHE29JwZHf8Av1q7a4uQO5rXibDMCyVgN0TY5ri/ks94e2nxk9fyRjiedXX16mEXAgaEVZFttS4VRGe29Mt85uqLelyvhFihAErrPmzEkHscVStAsYAnrTCabGngraGCvCh4bfpj5YSu+S7JP3n65RLj/iC9dXSzAJIYqiKgLDYtoUaj71F/jd0X2v6v1rTLaV/aXQfLGn5fSqGquNUN0enY3aGCjY4HBq/1oX8lftZCbLj/AFwn8LxJtOroYZCGUxMFdsHB2qG9eLMWJksSxPqxJOBjc1xmqNjRaZu3AZ49aXC6romXnIUkbgVxL0gEdRNdJqvwe/h9Qce3Q0Nzy14vg/VMMaCw+Iz+SOck5N4xlmCqO/X26Va4z4ZA+VgYEkfw3/pUruqhLbMoEAhjakSf9WqDMdqmElZDKdJBm2ZEDqRusjFYsmveZDtOFuwey2OiD3clZW7ZKmDUZo7x9gPOIP8ADp/fpQF8Vosl7Ru5KGJ0T9jkwmmE04mmE1RxRQsre+Y+5/OlSvfMfc/nSrzx5Ti1oDGxb0Rq0IJOBBUgEn0JNU7ty1bhVhyN2kiM9BNX+Wor2NIGpkth4MwcCRTOH4i5+1wSm320aTHo0Ci80ULjCKcuVbtjQXQg7R5WQnMNjKH+FB/07QSJmDG/bsRvVx+WlSt7gi5YHNojU6/bDL0zTOfcAhtDiEU2mJ03rLDSVYiQyAxKHPtRGkjhDLQeVDw/EITI8jdJyrejDpS46xpaQIB6HoY29uxoQlyetEOF5sqjw7oLKRIjJU5iJ6elXbKOqq5hGWqRHEbx+VSXLkR+7P1of+lITDJIwMGD74/AVPZQaSVY7bHb2OKK3UHgIb46NkKz4s+1SsDI6dfbH9ao8Lx8QHEdiBFXRxCkgyIIP5jFOxSse2y7KWkY5rqAT3vL1MGCfeK7yVW8TQSSHBUddx+MGD9KGcwtNM40xtO0f3Nav/p7YC67l0HysESdtR+aZ2O2fU0jqpi8lp6IrI9jLGbrCfc+GLzpK2yR1A/KswvCaXgY3MMYiNx/SvauXXWVoHlDZExuOk+5H0rKf9SOSakXiBi4raXMQCphZgbnVGcYI9KVHtDt6Y8Z8VePTPgyT3f3WARZktA6/T9+1TWiFk5IPfp/Wr78qZbHjMvkMAMTvJ0yAOoPSrPK/h9uJUsgfSunIGrzHrkDEA7CrF2wWUVjTM7Y3r+iuWuTWnW04upc1KHuIpysGNLR3wOkVHzDkIVwyyqnJByFjJz/AKY7yZx2ofYbwtSaRLQHkRIWYG3UzO9GuN5grWG2TVkId5UxGN8g561R2ofHK0g4KPHp4XQOZXeF5/0FwcGGQESJyE/1d2GZYgdBMYE71F/g1xyAinPSRI9SOk4NcXjXt+RYLtAae84WfTrPt0p/Ec2vKykSAJxOT+1BYgmI/wCcVqP1T4CA0WD1WDFpDNZvIVXl3J7t/UUxoj7nbG/Q0Q4L4Qusf1hC5zmT0n2qz8Oc0Ci4SulmfcGZUA4j5tz0Bo1wvMiSFEggznWOh3lCDv0igu1T/jHK0IPZjpME0EK5/wDCaLY/VsA6y2QSWEfKIEk9awxukdT2r0zj3FwaGYgH5oMGP2iTuB/EV5JzS4FvXFSdKuwE9gSAc70q6STknKefomw0OiJh5E1ouQcpBt+LpR9R0E6oKRkauigmc9qxvB8UzEINyQB9a2lhvC8NQ42C61J0kzDIyRpIBJk4MEHNPS6ztIqGDhK6bR/84B4yiFi0UtsFtC7LeYAANiVGrXkDDGQM1Q4qAwDWV7B1YExESVUCRUyXoW2VdAGDJqJ6pdJCsx2BUxUvNL7uQqrLKGeUKtGQMlRA3x+NZDjZC9W0ANoIJd4tR+rYlXEAyPK0YBE5GI+1C+NjUYwP7mjXNeHKkgknGx80EESR9KA8RcBzIPePetHRvIJaVi65mQ5RMajNOY0wmnHFIBZi78x9z+dKld+Y+5/OlWCeU4tVyhyLY0FCSuk+YgwRMScCmQbf/wDotPp/ZZXOPQEHSfaKh4W9aKorqvyAFjKnbaVGfc1dTgHAPhP4iftW3MkeoxkY3ow6BBPKjs8vt3G/+NxOl+iXZQ+wcYOPanc0vcZoPD3XBGDDxJGCCrEbevX1qO/ydrZBtFStwAgao/8AZZ6EH91VLzXSsXXkWwQiFpwW2HpP/FQSQuAs8otyPkqhWe6w07Bc+Y9TqXMDb60C51YC3SBtAIzP0mtY9oW1CgiANP2GfxmspduzfYkBswAc+0z+/vSzXlxrotnU6Zun07fMckqDh+FdxKqTHrGfSTn6VY4RgGAmO/p0olwjZOyrkyAPeKo8ewS/LjynJA69DRR4hY4JJpXLfKFO5P1IE4x17V23y9SQuQ20T+GTk0KPFb6GIBJ9MfTb6VZ5VxOh0eJOoET6QQc+vrRXSY7oQ2xuvvOwi/G8ItrdlILFSyyQCu4OOx3GK0vwTx3kCaVaSdIZomM4I653PoM1k+f2GiUZimSBJ+UmfuCc1N8FczFriALhgMNIETJJHQETSrJHPjycorowHbqXs1vKmF8ykEY3EEFWzHYT/ChvxbxVu/w4sYVrhiSAI0HVJJxM9OufSiXKOJQPLFSdtSFTPTM5+/qKA/GNuLgU2mZW8yCcF8Tue+kkGJrOYdku48JmRvatocrGcw5A40C7cLIBFtFMDUPmYjO8k/faKm5hzFptqrjw0KqEgBdgCQPefXaprXENdJ1+e4kgBFEjTJIxloA+agLcQH1ASACRO0dZ9OlPNleTd2FonT6cxUQA4ji+qMcfdscQ5e47pcXRbAHykCYOo52gdYq1xXC2/JoDa0AkEAgwPlVhHVhM759KH8fyq7buWlCm54i2/MnnUllVv2SczO8HG0RRTUwvRM+YSOxB2AIyTpG3410zxYAWQyMgHKpWeEV1IRg92TMGBG5knDHrK496HXWKOgLAFS5Y4PeBn2Ix++tTwFpTf8jJ8oGsABFBDSCQTLzgxtAFHb/wxYbwih1MrM06QqsdwQR5sMCfpTL9Q97gx/AAr79EpExsduHVDfgrk5KXHugsgAcIBk/6pG5noKsWuBRyNDsDqcKGJDAGDBIIgjV2mtfy3gfDHXfUWPX2jbM/jWa+IlNq941sAm4dLqIDEqpMpMSSoIIzMCgjU28M/Ra+jBGXf0qPE8Nodl1agqATqAIyTnuN8emTXn/N+DDvdMFoyLgzGAYzuskeu9eg8UmpWUkqYDMBpkyAVwSNJECs1wrL4rMhUqgjzZnyyRjExTYdmimNXH2jfoq3wtyAoDcb/uFSYIIC4kL31TGelFbfE61KbroLadMMuSysG/aWcTvBz0p/+JAnygELJGANSjWrRONmB+lUPFI0hh5kW2gJMCZJKzI8pQwTtUOOKVdLAY7c7qrll7aEMEtxcCt53UFZ7at1MTBqol90dg3gqJEeaBp3AUp5cmSRVq5zBP0fyo8AiJtq0KcYc4ZNzmKAcWU1MAUtlsx57AbsQIKGgcnCZc4AKW/xZyT5fmLQwfpPzDP3oTduBsrBB6jr71b4ji7iqToA2zr1Az1EAD70PJp/Sgk34LK1bgRQSY0wmuk0yaccUgAs5d+Y+5pUrvzH3NKsQppF+HsLcRd1IgSBI2jP4Vf4Xh9AkMJUg6gDMTJVvptmqli2PDRlY9FddQyT2EYAjr196PIE0lHkMQjqV0spVp3AGTg9cdqsxwJpDkDmi+idd5mgtywAadS4jzAfMvuD6UJt8Ut25bVRAJE4Ezjc9RvPbtVzieXkqyXVImHW5MwJPTrI9ulR8v5ciXJtMXABDEwOmIz5cjqfzqr3ngo8MIe9u3Nq3xr+XJrNWeM09T11AgGZ3NHeaP036Ad4GYoNc4EiWtrqAE5g4Pp9/tQoRglaXtd4Mgb6IxYurqFxDgqZgxuMyB8vtV6zw1gBGOWMaiBMDsMbTFZO7xUAAAIOw6z33mr9rm4AImWI7CPT2jNMbwMLAdATkFGrqW1YwExA1Ku5JxkDfH/FBeZNqyBJXB9AatHQqHy5YAmCSpHUfU/aaXDtruD5QY/ZGI2IMGZiN81BcVMcYamcv5mCuhyNMYbaJ/sfj71LxPLvMCuPr+K+s0WscssCS4Rc6cJqO04BxExP9KJWeTALqLxbiQrqdRgd40jJwN80u9padzP0TLHh2HceKk+HPiZrPhWTpCAhSzGI6YEAL6nO81ofizm6Xbdp3aE1CHVGGWXBLdsbn09aA8VYtm0dGg24CksBq1ZJkGWU/n2FQXVucTbHDMbZUFSDhNOjJBYQBgdQI9aC5zHkWKKPE2SPvCjSJ8FYOh2sqNiNQgQSfMJJGD7/AJVFwPI7NrU1xFcKNJRvMVJgxCyLgMag3SPXBO7wN+wGd7gbh5CkLNzdYkQMDofaaC/4rbsMfCcuGnUrKwCsoMQWGSSY0gDJ3G9BBc22NN+CvPL2jLa0fwja8WQihLa21mAREhDsZEDKoTAzkdqyHxNzB5e7qY3GMgjpCqkj1C6j/Yopf47WviXUUNbOkAHJnBBAM/fbIjs3j+EQ3Fa5ZVlKvKsfLMSunrvvk9KBES2XvffVLsBbHZWf+HuKYWH8s40AZGN8kHfA+9bb/p1zMhbltgAFIaVg/NMqSJx5aAPy0CyttmW25BiASuYwSBtpUDNVeRm5w9xtTjTMXdPTeCSR7jGKbGoa4OLTn7Cu2M2LGF7Re5oCsdPtnAiPdhQL4i4A37LW1cqZDBoBgqQevqOneh3LON1ROqTLbgtG4P8AqUQMTRPVojywIwT3wY6x1/HvQ2WMnlbLY27aCw3BhCbjXWL3AjIHYbqFEEof2o+vvVI2fCULawFxAzIxH3JJPtVrnnL3scX4wBNq4dRbVqhjltXptTjxQeTiCT5mOnVkwFVQTEkmTWsxwItBFcFVuEgrhmDKWaJC4KgSCQRgjbNErfG6kBu3FiI1XbYbcQSL1qIx6Cg6whzG8K09dQMx1z+FNfiQqMxChWYiEB1BlIhtJ2EjrXGyFO/aMq5xHAIrB1U21jQWLLetEEdF3Ck96CXuHUAsq3DBGrRcS4vuEMmm3uYAeGTYh2EwLvlYNgwh2P2+tQ8xTTdclGEKpVlhCDIXSYw2SKsMhKSSNVO2xlszkwRKhh3K7TPoK6TVbiuPh85HU/0qUPT0TmAbWrLeS42nE0yaRNMLVLioAQC5ufc0qVzc+5pVlFHRRLtuNJJ+QEMBJ1QPIRgRM5z9aaeNILHAkzhY+3Yb1RRql1zuajhSTfKOcDzrXhmCkbGP65OOtXuB4jxJaDjEn0G/ruKyywCNQaMTETHWJ9JrQcpWLSx1k/if6UOQkNTmgYDOD4JcekkAMAQJkiR7QKp2rF3UV+VjkEQZ9B6enrROxYR2bWYgqR+M+sVf4UG3jQjrj5pxAx0wahj42gNcaU62OWWRz2tscLLvypyTr1aoBn5p6R6furvB8juMZCFlUiZ8sifrWy4flguaXCqFwTBJPoM4j2M0R4ThI2DKDILbidwGjc+/agy6uNp2s7xVINJI9tv7vz5Wc4Dg1AIuJcCkERphQ2IBbYgR06+1GLfJWVYtlZOSzLkETiO2NxEmRRw8uU6TLQNKmNiSQCBv1I9TFF/0FQAADIO+8qJI1T+zJ95ApbVa8QsG3nwKvBoHSP7/AMPiOqH8r4HwlViyi4YkwAemA2Z2yMfuoTx/NL93ihbtJF0MpDEwkWySdUjTEGZ3EEdaPcTy8jzOSRmdzuBlSM/39an5RZItzJO8MZOldwAG6SSY6571kR68hxlksn9ltS6KPsgxlVaCcf8ADnHMX08PZUXWhz4ga3nBdVLBpGwEd6P8p5RYQGwB4jARq0lYVoKyzYJAgelTHij5JIJOD2OR0O33x6129zi0oKtdGsqfLJxuNwIxnr270aL2jJK0jZ9+qQk9nhtd5Uudcv4pLbJabXqxCQWA3zqwR0x+FZDiWvqdB1IrCHV1A3CgsD0ON/StzwvFnW0yfMFA3wRKkxiNp6TTua8uTiWQOAVTpOgnuNQz0+lWhncx201ecrnwANsZWJ0ARGlQCWABLROQJgkiSTk1Q4/izdZI1AW4jVGYEafc4PtWz5r8KWGB8JnskCdLOXU9TM56dD9KFL8H3y4QeGpgkFjhvQGIB6xRWStB3E2fVDMQcKpZ/h1vMV8W4Cq+aAPQyJ3j0oXf5wHe4okqUafopgz7xFFubct4hGNorpYiQwyvYweucd6BX+WG3bfSCScMcDAHaep99vWnY2D4j+VJNz67o/NaD4N52HOlwxaBbhIQtqlQS0zO2a9DXjVABBjEalk9hm4REbV4xyv9WCSrLqIid4yBH1kGtDy34k0SpuC2xtsoUCRqBlSQ3lM5yD96akis2Ezp9QANrlt+NvK8/wD2CCCVkiD0ONv4Vi+ZRabEBSNQMS07FAQcAVduc8VwocgsQGI8ynIH7QhZ9KD8/wCZ2xbGfNB0kH09NvY1EZLTSNM9lKzyDmgOtFliDkFUIPQkFthitFwq2XMXdNonBOSCATjBCz6xWW+EPhu9zBnWy1tRbUF7tzyyxkhRoWSYnfsaL83/AOn/ABnDWmZwnEKsgIhLLn9oqCHjb29qafdYCSbOHWxxWA+JLKDirvhRoDYj86ucq5mxtMrH5IhgRO8wZ3zH79qbwnAB4coGGk6oGNUnoNsR+NVv0JQxALBTgsRIHYHuKoTmkDaWjd0UHGXwzSBPv+P41HwnENMfsj8PrSNvSSpgx1GQfrSYgbCKJuINoHorpemF6rrfruqmRJuUUhj7n3pVxtzSpNEUqofvUoskHAJx2olyuyWSBjvP4xUxsFTgzj1j7R71Tfmky2EkbkLbhpgT3IER7zWj4e2FUKOg/wCfxoPdV2OoCNgOmOoov0mhyZTuiGxxNdF2wwhsAyxg/hV6wWCjoY+/URJ/Cg/B8aQukiQTIJO04M9u9FuB419DAgBVO53kkMZB7dPpvQJwdqNG8Od87Rbg+ZNbLFghERHYYz67Ub4XhrTDyltTNnzaenmZVJyAYEZgnFZHjbUk4YneBmR0P7oory3mcBXJUm3Of2oOAsHJOB23nNZM8NtDm8/dJ1j7dtK03F8YbWdGvUdAOTA7dTgycCBirXBpoHiDVJGdO+0ABWHfvtVG1zW21y2fMWdmQACSIyTmBtmf+CbvWQwySNABbMQB1BO57iKzC15ADhn6q5kY2wOOvoqPE/EVy1dCwFQEfMQZMDqfcDAAEd6cfiS9ccjSgBloBGwAAKyPNLZnEetYjnPGIbwI+X3O25Ejrj861PKSICt8zqQokbJ5skCdIOOv409M4xxjHI+yhxwxuJPUKbmfChghYjUVuKq4Uny6tOrpsDmRiqzcMyrGlJLjLREBSQCQN/JG8HMRir1xyymXXqq9QCVzOJ6E/U9qv8D4TOEIk3Gt5ILLpMyVMaRgD8e9J6R5Dg35piY0zKCcqDL87S2dRjTmc+XpgjFE34wajnVECYGNtwPTrUPGcL4ewBOX9dIxJgdB07CoLnE6yxWACFM9/X1GN6czJlAO1uQcK1xfF9NoEneSParXD8cGB0TAJB9wYG59seuKCWWK5wdRAYxk9aZw3MkQMc4dztJmcRPU+tBMVhdYtRfEP6wqrkYbUMTn5emetZjiuHu3U0WtZDEsTBgDAJmJJEzHatCqDiEe47BVU6VEamdt9AjIwCcxPloKfiK4oN6yQti02A7HVdPeJJxA2gDHXNbmliLWi1hap4c80qfHfBNxRN24itklJl8NpQn0Iz9+1N4/4fa2qKVssVCNCX1LCTGoog1EiDOeoNGh8RpxXDveuv5vEjyKJK6VnyyPuT9aXB3+BtNqbjrqyBAtWCLimfMCWlRIwRmRWg2+qTLgsryrkC3OJa1cvt4YMl7eSeoifl9Z2qXm/wAK2rF0KHe4mGGqBInKnT7HIIre8Z8X8DdX9QLbXvkDXrQQkR0dcTj03oBw1m1xNzTcLre+XSNt5/HMTIrgHl2OFQSCjuRb4S4S43D21tHwwLhKr+ySZjbMyIkn3rY8Twd7hpcXXLadRAhgDmY7R6+9VuWcLZCi1ZkLbEMQ27Ak6W2J39s42qj8Uc2a3b8IFvMIGr5c4iT13z6+lPOLhTUzCLaSeFgeF8rXHJgG4zZXEtMR0IxqE9j3qhzDjYcIqgtgTtOrJ1euf72q549lmAuOVtIGJITUWIIVdIkT13oPxPGWxcPg/LPl1quojfzQY+lIkAutd2ztuzomNwE2yXCjSBmcwYj3OaEY7ferV8s25xvAiq7WCKueUBQH2rq3OlcBzSMdqlpoqFUbelSNKoVlpOEunw0H/iP3VK5gx9cj99VuCMooBjA7Y+n2+9XbQnB+/wDfpS55Wix3dFqsVB0pBIB6/uqTjLuNI3OP77b1Fa4kO5jZRAP1/wCag4q8A8nIUTHcnEVNcBXa/awkdcItw92VEqCIEAgztiCMjHau2biTBOmfm6xjYj91LhPiA3URNKronbE6iTJJz6ATH4zNw+lbobAPUmYjrgb0F/xUQiRjubgVZ4S5o1lyjhTjrjuJ3n67jtVniLSoNSKDOcSwAgkyD6en9BZ4o2mlRqBmScqQTiQRgz0inWeYam0SpgHGRg7qe29LugJduCM2em7eqM8PzYQOjbjSoYglfmA1DYRv9BiKujnThSpu23AWNZldW0SBkHuZ+mKynF8K8hkhZkwcQRsAZk79vyqC1aYiHHSfnEAfTMydqg6WN9FQNQ9uHC1PxnNUF0A5EZ07D77nb65rX/D/ADYbkD1JbIGBI2gROx6k15x+hdyJ+pz9PrR/k3M9Bhl1QASAYB7N2IxMdavPpmujodFSHUv3Enqt1xCME1B0DSTgeSCeoImSsTMxNX+G4oqRpUELpGMDTpkaQfYCBjPvWXbmniMqaDqMmCoyAMFejCCZn7UdTioIcMukrJ3kxgRGMAHG+I6V56SGRgBP5Lb3Mfj0RPw1BRApli0EGQAFET1XOBE7Uzj38RAfKMaTiMDYiBk4OI7GnWmLIGAmIjuJI1e0dt6GXucSXC6XRWDalWfL5VcqSYInEDOelXgMzhtrhLOaxpsoQeIOrDTHX8tv30G57xTW7zsh1lgzQc7jSWAncEgj19qJ8XYKubi6dGDjpIBYbSdzmPyqHieU3Lts37VtLhcBdMxhScsXIEYOR9q2NKW2HE46/wAJLVtc0ENCzX6QEtKTckuS50iCIwCxPzEjpuMetACxcwXwZgZiSdvqaJ8bctCywKML5foQVA6mZMyeg+9Rjg1S1rbzGV74BzG0dB962BSwCD1V/glsJaiXF2NTEEFRgRjuCfTrFDuI4BtZFzUrQSPUdxmCMdKu3rJu2vFTxXLRrOnSisSNQLEmQCdzAk1X4iw/gKSCxttpVgZBBkwOpEBjUuJKsygVVsLaUDzvJ6gYH0mTWw+DOI18UiuSwwRmAQAQNR7eaAfWsfc0adSjzPgYPXqI6zWr+AUL3gqqWbwmOdhtGr0mAO+KvDe8KXtaW0a9F6UeNW1rcl3IPyhYUCZEEGSoOPasP8cc9LWxa2JbUsxJnDEEHsMe9EOOvXApLtrjBQ4npmIOJ22xXlvOuO8S6SDhfKvsDv8AejyANF9UZ52trxUj3HiCIHaobaT3+lcs8f0fPrsfyzR3lfDcO4xcIaJM98kqozJwN+pFK0lDfJQm6se32mq5PSa1PMOR2ZUB3Ej5hpYbSZ20Z6Z9zQfmvw+1oagQyzEgyQZjzAbfSRUlrgoDgUKuPNMJpNSCE1CsqxpUjSrlKP8AB6dC4zA+mBU54iAT19x7VBwN6VWSPlA9fSm8yOQMED9/1oJ5ToB2WpOXAeYjaY/AUO5m8ufer3BMFBBx1oVxDSZqRyueaiARbkUEOPY/gf30a8MFciY/veg3JrcKT1OPt0/GikfffaQI7/nS8o72E7p//mAQnsmDpDKzAAiTBI9ffOTUCuVJ1KAOkDp1yftntUty8Nh1/v6VLoULHlHcnA9N/QVQvoUQrMjskg8LvD2s6g3mjIbODiBH0/5qN+Fk/LnZoE4+gn3mo3Vl+XMCTOwHfHX2pvD8zn5gB0IOR2HYz2Iqu13xDKMSwdxwpDDZZXJ0lVgz1B6z9qJ2lXBTBAAkxEbQRM7U3jGzA3A21Eek59ar2H0xqUDuBg9p6T/feaOSXNtKhrWOI6LS22TSsyHBMkMyH/xK7wRq9RB61Iea+GVUbLIYkDUykgxtuDqhh3oMmYhj2/p+J9qJ/wCG6kJMdIGTviZPc49z1pF1Nw84K0RHvosFEIuvxIcKpwIAP00mNW0/XPXaq3GMonSYWVIg6iSs6oAgCCNt8ihVngSjRpGOmmP6TH99aK8tsm82m2CbmAABLEkljBCkzGomDt7UAtYw2xEMbiKen8XzNdIdpDlgYOQsMZwdzBjpQPnfxKXDKp0WySSowGJ/aYeoAxtMmrnM+XcRdN4W1c27D+EYUgKxJB14wdRAzXORcqSwvjXUNw6ioZgdIYDVpURBfTnrjtvRomsibvdk+CBI6SY7GYHUqtybh7Ni29+8Ge8AptqCAEBhix3k7/ahfOOafpTratqASw8wOGkCCceUDeiNnjVtqcL32BI227+3vVWzyo2dPEqp8G6Hi5DIuDlQ22COmcZrVieXDP8AXosXV6drCCP79UX5Nyu5Z0AXbbMrrbuWmMqy3J1T0KTAO8RJ2od8U8vezxLWbMvMsuhcANIwVxtJJ9O1SHmsM2u4JJDyuCxOIDL5QYMnbfvNWEv3NAvLbVkLGypWVDRLlWadJYLmBGBnejOGbSbQLAtZa5YYsiFYCqN8SesETAk7zWj+A+JuWrV27bCuxYW/DIJOkAkmRtk/gaT2PFFtTCxGuTpgAbE9cGPpRu5zRxYC6baqMBkBB2EjUDH4UzAwusqXCnBqH88e8deELfKYkBTBxPUisJxnLLtr51g/f69xWx4bmjhw0kqphVbzDeQRMg7x9KFfGfOmucUzDbSg0noQuQY3gkifQdaFM63Upe63UFl6damfLIPcf0qTTrYBFyYEdye31o9f+CuKtvaTwrviXIIXw2B7/LGo9dh0oSqhcX51+aQJmZMd4JnrVv8ATb7xAGB0xIPVumc1M/Kb966ypYuPdtgm4PDeUCb6kiUk96v8NyK81k3bSHRgF9B0gyIBbKg5wJqw9FRxA5Wf4q4CTIAYYOkyPpVQtUvEIVY9KgqqsFAaVI1yuUoxZ4rSin0j6ioHuF89d6gLyBtgVJa4iCIiqUmN2KTmQnY96rEVY4lwpgEZ80j16VBbbvUqHEcI5yb5dutEWunbHrQPl3H6fKSIJ/Per17j1/1CPcH8qXewkp6KUBgoq3aYasz7Agb9+xqQHSQQ2DuJz6e4mh/D8Ssk6lE+o/jNTfpKY84JAj5gP31QsyjMlBCIXoJGSPX0OMwPtUD8POwkGN95BO5FRWOItLnWu+fMPp+f4VJd4+2Zh16EZAHfYUIBzTQRw5jwS4hUeN4jTIYQREHOw7H6ia7w/Fh27kfv3qxxXEWXEErtA8wj3iT1oGrBGkERkCTP5Zplg3N4opOV3ZvsGwtBaAEyB6R9T196Ncu42BBg/wACN/77is1wXMFK5ZRnYmrtrmCqR51+jDr9aVnhLhRT2nna3vArT8LxMjKr3yDByB65AnPv2ot8Kuf06yzEIii4QZ0iRbZRJMCM4FY+1za2FI8RAN41Dr0yDO5NWeH5pbAkXUyIPnQDy52Jnp37UkInMNgJt8zZGFpPIXofOeOtjhL4RrYPEKnEsAQD4l25w/lOx1ArdJG8GgHD8sZ+X3bOqy1xOKYn9dbRYNhVlWZgCsmMHv61meL5xbOPFt4k4KiZ75/D+tDk5gmT4iiPNgiTj33phu5wshJhrWYDvX7yrHE8te0yFjbOosqhXVoKPoJYqYAnY7EZGK9F5s3DXOGucInEKxsW0a0oUBddnUL5RiYuM/iv5RnGNq8z/SUZl86EkgCXUDfqSQAI3mu2+LtgmbqrAKgqw64Ox29RmnILMjcJfUsDoz3hYz816NzjgeCutet+Fwi2rfF8MAbWlGNtm/8AkSVEtC5OTviIri3LUcPa41eDT/5t9lt2zbCQeHf9HZlR4gvpUF41eXVvXnnMPiO3IZWMqqqSXDatKgT3mBv1rO3LiMS6lRJODAx2E5zNaUkTa7pWKQvU+Y8wsWBdc2LPj2uGtkrcWxm4eJUA+DYcolzw5JUHaCRBIq8bvDfodu5d8KwgSwxaLThm8RdZt3EIveKQWm26kDsImvE1YAh5AzsPbJx9aj4i75pByOtBaS0YVj4r3dhY/Srf6QnApbPFxw5RrUXOH8K6WZ9LEMki0Qz51E+1YPm3BDjeF4R7dvhk4grxbXRbC2vLYdCnlB+fSXgnzNG53rPcPxNhgpc+aDMELJPfvUx41VJdLkMQVPmBkNIIOZggkHO096oecq/YkiwQrXwtyRrt5Llu8lm7ae2QbpCwQwgjWCsKROe2xr02/Kpc4dbwe4bHFJZutftl7t261p3gq58FSFIUMQTJJgmB5Zym5ZDG5ca3/wCk+Wc5j0FTcy46w6KFZWyfmPygTgHqM0yYbZusJTcbXpQ4vW+izdt/pNq9y9+JbxlXUtnhyl5i5aLio28E5FPtc2s3OHu3srZRePtoBeUIwvXLhtq9n5/EYsmkRBENOIrxziHQqRqUgZG09hH0ioOD5kwOiVgggljG42n3oLRnKk5GFe5jwGpSw3z7GN4oC6xRQ8QrT5wCI64P161FxelhOpdQwcjP/FSaPCloICEmuV00qhXSpUqVcuSpUqVcp6rtdFKlXKF0VylSq/RckKVKlXLkq4aVKqrgurXa7SrgoK5/f404UqVSFYJjUjSpVBUFdWlSpVyhNNIUqVSpXKRpUqquXa7SpVw5XFcpVylXKV01wUqVcoTlrlKlXKU2lSpVyh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40967" name="AutoShape 6" descr="data:image/jpeg;base64,/9j/4AAQSkZJRgABAQAAAQABAAD/2wCEAAkGBhQSERUUExQVFRUWGRgVGRgYGB4YHBscFxcYGBcYGhoXHCYeGRknGRcXHy8hJCcpLCwtHB4xNTAqNSYrLCkBCQoKDgwOGg8PGi8lHyQsKikqLC0sLi0qKS8sLSwpLCwsLCwsLCwsLSwsLCwsLCwsLCksLCwsLCksKSwsLCwpLP/AABEIAMIBAwMBIgACEQEDEQH/xAAbAAABBQEBAAAAAAAAAAAAAAAFAAIDBAYBB//EAD8QAAIBAwIEBAQCCAUEAwEBAAECEQADIRIxBAVBURMiYXEGMoGRobEUI0LB0dLh8BUWUpLxBzNiciRDgmM0/8QAGgEAAgMBAQAAAAAAAAAAAAAAAwQBAgUABv/EADQRAAEEAQMBBQYGAgMBAAAAAAEAAgMRIQQSMUETIlFSYQUUMnGx8EKBkaHR8RXBI3LhM//aAAwDAQACEQMRAD8A8s4bkqMiklpIB3HUe1TL8PW+7/cfwqzwP/aT/wBV/KrQUxNemh0sLo2kt6BY0s8jXEAqgnwzbOJefcfwqa38JWy0TcjfcT9oq7aeDRC0ZIBMZ8r9j69x61L9NC0/CEudTN5kK/yfZCEkvKx+0IIM7HT1jeo73wfbXB8SYBiQSJE/6e3StXxi6Ftm5B8q3AvRSCwAPdTh4qrwfDPdNwjfTuerGYE9yAaXbFCSe6KVnaiYAd71WeX4Ts93+4/lqX/J1mYJufcfy0f4bg2UksQQuIB1S3Y9MbmlftFYJPmbzEdp2n1O9OR6bTuxtCUfrJwfiQIfBljvc/3D+Wnr8E2D1uf7h/LRlWqZTRxodP5AgO12oH4ygg+BOH73P9w/lp3+Q+H73P8AcP5a0ANOBrvcdP5Ag/5DU+crPf5D4fvc/wBw/lpD4C4fvc/3D+WtEDXZrvcdP5Aq/wCR1PnKzh+AuH73P9w/lrn+ROH73P8AcP5a0bGmMa73HT+QKR7R1J/GVnT8C8P3uf7h/LXP8jcP3uf7h/LWhmm6q73HT+QK3+Q1PnKz5+CLHe5/uH8tNPwTY73P9w/lrQE0wmu9x0/kCuNfqfOUBPwVY73P9w/lpp+DbHe59x/LR6aYxrvcdP5ArjXajzFAT8H2e9z7j+WmH4Rs93+4/lo6xqMmoOi0/kCINbP5kDPwnZ7v9x/LTD8K2u7/AHH8KNsajY1HuWn8gRRq5/Mgp+GLXd/uP4VGfhy13f7j+FGWNRs1V9yg8oRRqpj+JBz8P2+7fcfwrn+X7fd/uP4UTY0qGdJB5Qjs1EhPKGf5ft93+4/hXP8AALfdvuP4UUphoDtNCPwhOtkdXKx1xYJHYkUq7e+Zvc/nSrzxGU8tby5CbdsASSqgD1IEVdtLMqd/XG1U+DtMLNtiCAVEHocVouBuBm1XEm4oX5pGoR1SPNI2z969JG+oQfQLEnbbig9oZAPfbb8elEVRxpVDnWoA9SRFR8RwQ0lkzGSo6DuM7T1rQco4RLbC5ccFbYVgVBYa+gmO+nfv6zVppbZaXY23BO+IwCzAwFQqgbsEkQAN50z9aqc05ktu0lokqSCxAAkavlDHA+WCT9KaqhtZYnwyfEOP9MgqD2JgfWo+HuPxbFUVVSfOx3Y75J6DfsBmkGu49EdzO6ucCnkDPGhJCJI8zb57xifoPau14sSSZJyaju+VmUQwBgNHb0JwKfbIO5I9gP41sw4FkLKk5T1NaTg+SWjcsK7uEuWDfciJEa5AxtC9ZrNlB0M/SIo7/iNqbXn+Xg3tnBw7LcATbcyPvSXtN8zWDsSeHcf9TX71SLpWRknfXTn5i/2VjlPIQ/FPZusVW2SGYRJ8wRIkEeYsv0rtnhLC2Tcu+Kf1zWQEKDCrqBOoehp1rnVqeGJfSzMjXyZwLI0oTjMzqxPyiq9rnWjh4tXIdr7tGmfIVMN5lIGY9ayzNr5H0bHwiuBgkON0as9aOKKY7HTNbeOp8eRYFWOPrau3eTWrbO7O5sqlu4IAFxvFMImcBpBk9hXF5XauGw1suLd24LTBiCyNIxIEEFTIMdKp8BxourdS9cINwq4uNJGpNg0DCxjAxU9ri7dtuHti4GVLou3LgBCg/KAsgFoWSTHb6Ec/Wx21znF4wKHdLdlk3VXuvODYAqjSEI9O+iAA31Ob3cc8V+15Tm4Lh7i3jb8dTZBc69BVgphgCuQ3aa7d4bhBYF2OJ8ztbA1W5lV1ScbZqC5zbxbN9Lt07i5bmQG0t8kKMyIInqKjtXbbWbNtnA/XMW3whUAtge/rXN962/8AI5wpwwCT3S2yboXn0wbCkiC+4BwfTINDF+H68p/H8pVOHt3AxNzy+KvRfEUvbjE/KOvcU7mnJURbTW2LA+GtwGJVnRXGw+Uq2PUGunnKXv0hWVLa3FJVvNJa3HhBsnoAMAU1OZ2/0iGJNl0so5zgrbTzDG6uPzqI59fjeDY3OIoZBANWOo720c4FqXxabO0ijQvwIvP54v5ml1+VWrZvvdNw27d02EVY1uwJ6kQAFEkx7UrXK+Ga4Sr3Gt+A97SCviqU3ttiJPQwJpXeKtXvHttdCA33vW3YNpMllIMCRKmQYrnA8RYt3Ctu9p/UOpvwwBuMfLpEatK4zGaoZ9V2RLi/fXAGK2g3xzfhZvFVwURQ7wAG7b5vN2cc+H5Vm0M5l4I0+El9TmfFKxHppAzNWbPBWLdm3c4jxWN0toS0VEKpguxcGcnA9Kh5y06WPFDiG2jzyoyZ86gRNTarV+zaVry2ns6k84aGQmQQVByNo60+6R/YRnc6t3fI3EgUa5aHVdZr9soAY3tHYF1gYrp6kcX1U6/Dtpbt4O1x7aWRxCG3AZ1YrpwwInJHuKB808EFRZW+u+rxSs9I06AMb7+lGf8AHUD8Q1t2QLw4sWWyrMUIgiMqSSxExiNqznF8Y9xtVx3cxEsxYwJMSTtJP3qmg96kk3TE0AOcdPCq+eRR6I04ha2mVdn6+NqEmo2NdJphrcSgC4zVCaexpjGqlFCYaVI0hQXJuILhNMNPNMJpdyeashe+Zvc/nSpXvmPufzpV5k8rQWw5a/6pBONIEd8f37YonZc6rbAncWz3GRH/AD6VU5NfItIoIKuqAgiYMdQehq6LMnXb+YCSpz8p7/tKY36EZrZY8NYPl/pY0jbca8UQtaQWMYYiT0BBOP8A1bP4ij/LeEUJ4YW0xeWe012AUJDJBHUEHfpWbsBHsu+sqVbzCAdKkgtImYBIIMUS/wAMvaFvWTbvIqhRoJkBYGV32JmMgmlnPvu2iNZQ3UnfEPLntg27dnwjdYFUDahCwJLSYzJOaeOC8LhyPFCvcyGkKGkySMSLfYDLb7AVAnNrSiGuOxGymQPWZ/Z9Jz1Ipr/FPnMfqyf/ALYV2z+Cj0G0VZu5zhQVXgBtKlxXKntKrOYDGAVTfE/tgTinDi7S/Lb1nvcOPoiQPvNP4nll26Na3BxG5MHzb/6Dn7UL2MGQRWzCNwyVlPGURu8ydxBbH+kAKv2XFU71yAd/pXFeuPBHrTRFNoIIGcqr+llhnqaO8q5TfuJqSzdddpVGYY6YFZ5N4FbTheJtpwFoXWuqPGuR4UZOld9TDEVlajVSQta5oslwb1PQngZ6J0QNktpxi1T/AEZwWGhgUEsNJlRjLdhkb96mtctuuhdLTsg3YKSMb5A6UV5lxRZuKaZV+DtshzqKSgVnn9slTP0qDm3Mnt8XYCMVCrZFlQTBDASQBvqYsCetLx+1pZaa1oBq8k0KaCR87NemfBDf7PazJJIusc8odwvL7t0E27buBuVUtH2FR/odzX4eh9e2jSdW0/LE7UT5xzBUtcUEbSo4xV8pIg6LkrjpM/ar/LeNLvwDuS1w+MAxyWtqDpJO5gkgH1qD7Zf2ZmDRWaHW+z7TPp0PgpHs4bgwk318Pi2/+rMXrTLGpSuoBlkRKnZhO49asW+T32kLZumDBhGMEgEAwMGCD9RRHldkcRY4Yttw7FLh/wD5R4oJ9BpZfrTk5itzhbly811PE4o3P1cTLWyQpkjyhfyFXk9qyA7GtG4GncmrdTaAybAJ/RQzQsOScEWPyGf0OEJ/wa+WKCzdLAAlfDaQDsSIkAwar3+BuI4Rrbq52UqQxnaARJovyy8nhcZ+suqh8Ia41PAu+WQG67b9avnmLWn4QIty+Ldu5e1n5ilwQdOSV0AE5O8VV/tSdkhj2gkfNv4N/JwM4rnqrt0UZaHX9D+KuBn1vhZnjeV3bMeLadJ21KRPtNOXkXEmdNi8dJ0mLbGDAMHGDBGPUUSvBW4ZzYv3Wtq9t3t3QCQWOlWD5zJzET1oha4tv8Xu5aJuGJMf9jttVX+1Zgx1Abmte42HD4dpqjkWHeo4N5V26NljJokAcdb/AIWV4vlN62Cblq4gESWRlAnaZGJg1VuWGCqxVgrTpYgwdPzQdjEiaL/C/Hkv4Nws6cSq2nkyZ3tsCequZHuap/EHGa7xUDSln9TbXsqEgk/+TNqY+/pT7NTN2/YPaON1jiuP13ftlDMTNm8H0r1/ikMJpppE02a0EMBNY1GacxphqpKKAlSNKkaA8p2JtJpphpzGmGl3FNBZK98x9z+dKle+Y+5/OlXmzyn1ruVk+AhUwylV/wByiPcSKNWOKtEgMtwXJCyhmCWwwEZHr1kigvIV/VlcDFtpPqpj33q3xXGrEWWbxkiLnyjA8yjJ3pvfTQlDHbiVO/E+HeA0xuLu5RwxBCmNojbvMVseUqo8/DXD4oH/AGy0TGQFLYj3EnFZlOKa7wupBpZBqcDYjEOV6kbGqn+KP5X05Eeb29RtVWMc8rn7QKUvGW3e83ih1uE+YGCRP/id/vUycpV8JxFnV1S4GtH7sIB+tTN8SpxFvTxNvWwwLqmGAnIJG6x3mKqDj7M6GZio2FwC4Aemm4kMo9vtTbXEehSb476KbieScRYGs22Cj9tCHUf/AKQmPrXW5wzrF0LcMQGOGH/6GT9ap24YEWbjLODadoB6wrYVhjYx9ap6iT2rTjfY73KSfFlWXbBqB+JkYx1pPc/d/SmXQCAeswavK85pdGwYtK3cjb+tGeVfE/EWkFu2y6JLQ1tGyYky6k9BQU2433P4Ve5YqnUXmFAODG7KszBwNU0pKyMsqYAgZo5RiSDujVziOe3mNxmuEtdXQ5IGVBBgACFGB8oFQ8P8Y8VbQKtwQshCURmQN0R2UlPvih/HXIB099+w2/KqgvCYOQR0pbWRQUGbBXyHyH7Y+SLpt5G60W5Z8RXrCslsjSzB21olyWA3m4pzk59ad/mHiDxAvm4TdGASAQBBAUJGkCCcAb53oWkYziT+A/jU3iC5qaVB7RvmOm0b0oIogS4tFnBxyDhFdv4HCKcr526o9oNpFxdDQB5lE4ztido3NEOB5/esgpbZQhOogoj+bAnzqYwKzHE29JwZHf8Av1q7a4uQO5rXibDMCyVgN0TY5ri/ks94e2nxk9fyRjiedXX16mEXAgaEVZFttS4VRGe29Mt85uqLelyvhFihAErrPmzEkHscVStAsYAnrTCabGngraGCvCh4bfpj5YSu+S7JP3n65RLj/iC9dXSzAJIYqiKgLDYtoUaj71F/jd0X2v6v1rTLaV/aXQfLGn5fSqGquNUN0enY3aGCjY4HBq/1oX8lftZCbLj/AFwn8LxJtOroYZCGUxMFdsHB2qG9eLMWJksSxPqxJOBjc1xmqNjRaZu3AZ49aXC6romXnIUkbgVxL0gEdRNdJqvwe/h9Qce3Q0Nzy14vg/VMMaCw+Iz+SOck5N4xlmCqO/X26Va4z4ZA+VgYEkfw3/pUruqhLbMoEAhjakSf9WqDMdqmElZDKdJBm2ZEDqRusjFYsmveZDtOFuwey2OiD3clZW7ZKmDUZo7x9gPOIP8ADp/fpQF8Vosl7Ru5KGJ0T9jkwmmE04mmE1RxRQsre+Y+5/OlSvfMfc/nSrzx5Ti1oDGxb0Rq0IJOBBUgEn0JNU7ty1bhVhyN2kiM9BNX+Wor2NIGpkth4MwcCRTOH4i5+1wSm320aTHo0Ci80ULjCKcuVbtjQXQg7R5WQnMNjKH+FB/07QSJmDG/bsRvVx+WlSt7gi5YHNojU6/bDL0zTOfcAhtDiEU2mJ03rLDSVYiQyAxKHPtRGkjhDLQeVDw/EITI8jdJyrejDpS46xpaQIB6HoY29uxoQlyetEOF5sqjw7oLKRIjJU5iJ6elXbKOqq5hGWqRHEbx+VSXLkR+7P1of+lITDJIwMGD74/AVPZQaSVY7bHb2OKK3UHgIb46NkKz4s+1SsDI6dfbH9ao8Lx8QHEdiBFXRxCkgyIIP5jFOxSse2y7KWkY5rqAT3vL1MGCfeK7yVW8TQSSHBUddx+MGD9KGcwtNM40xtO0f3Nav/p7YC67l0HysESdtR+aZ2O2fU0jqpi8lp6IrI9jLGbrCfc+GLzpK2yR1A/KswvCaXgY3MMYiNx/SvauXXWVoHlDZExuOk+5H0rKf9SOSakXiBi4raXMQCphZgbnVGcYI9KVHtDt6Y8Z8VePTPgyT3f3WARZktA6/T9+1TWiFk5IPfp/Wr78qZbHjMvkMAMTvJ0yAOoPSrPK/h9uJUsgfSunIGrzHrkDEA7CrF2wWUVjTM7Y3r+iuWuTWnW04upc1KHuIpysGNLR3wOkVHzDkIVwyyqnJByFjJz/AKY7yZx2ofYbwtSaRLQHkRIWYG3UzO9GuN5grWG2TVkId5UxGN8g561R2ofHK0g4KPHp4XQOZXeF5/0FwcGGQESJyE/1d2GZYgdBMYE71F/g1xyAinPSRI9SOk4NcXjXt+RYLtAae84WfTrPt0p/Ec2vKykSAJxOT+1BYgmI/wCcVqP1T4CA0WD1WDFpDNZvIVXl3J7t/UUxoj7nbG/Q0Q4L4Qusf1hC5zmT0n2qz8Oc0Ci4SulmfcGZUA4j5tz0Bo1wvMiSFEggznWOh3lCDv0igu1T/jHK0IPZjpME0EK5/wDCaLY/VsA6y2QSWEfKIEk9awxukdT2r0zj3FwaGYgH5oMGP2iTuB/EV5JzS4FvXFSdKuwE9gSAc70q6STknKefomw0OiJh5E1ouQcpBt+LpR9R0E6oKRkauigmc9qxvB8UzEINyQB9a2lhvC8NQ42C61J0kzDIyRpIBJk4MEHNPS6ztIqGDhK6bR/84B4yiFi0UtsFtC7LeYAANiVGrXkDDGQM1Q4qAwDWV7B1YExESVUCRUyXoW2VdAGDJqJ6pdJCsx2BUxUvNL7uQqrLKGeUKtGQMlRA3x+NZDjZC9W0ANoIJd4tR+rYlXEAyPK0YBE5GI+1C+NjUYwP7mjXNeHKkgknGx80EESR9KA8RcBzIPePetHRvIJaVi65mQ5RMajNOY0wmnHFIBZi78x9z+dKld+Y+5/OlWCeU4tVyhyLY0FCSuk+YgwRMScCmQbf/wDotPp/ZZXOPQEHSfaKh4W9aKorqvyAFjKnbaVGfc1dTgHAPhP4iftW3MkeoxkY3ow6BBPKjs8vt3G/+NxOl+iXZQ+wcYOPanc0vcZoPD3XBGDDxJGCCrEbevX1qO/ydrZBtFStwAgao/8AZZ6EH91VLzXSsXXkWwQiFpwW2HpP/FQSQuAs8otyPkqhWe6w07Bc+Y9TqXMDb60C51YC3SBtAIzP0mtY9oW1CgiANP2GfxmspduzfYkBswAc+0z+/vSzXlxrotnU6Zun07fMckqDh+FdxKqTHrGfSTn6VY4RgGAmO/p0olwjZOyrkyAPeKo8ewS/LjynJA69DRR4hY4JJpXLfKFO5P1IE4x17V23y9SQuQ20T+GTk0KPFb6GIBJ9MfTb6VZ5VxOh0eJOoET6QQc+vrRXSY7oQ2xuvvOwi/G8ItrdlILFSyyQCu4OOx3GK0vwTx3kCaVaSdIZomM4I653PoM1k+f2GiUZimSBJ+UmfuCc1N8FczFriALhgMNIETJJHQETSrJHPjycorowHbqXs1vKmF8ykEY3EEFWzHYT/ChvxbxVu/w4sYVrhiSAI0HVJJxM9OufSiXKOJQPLFSdtSFTPTM5+/qKA/GNuLgU2mZW8yCcF8Tue+kkGJrOYdku48JmRvatocrGcw5A40C7cLIBFtFMDUPmYjO8k/faKm5hzFptqrjw0KqEgBdgCQPefXaprXENdJ1+e4kgBFEjTJIxloA+agLcQH1ASACRO0dZ9OlPNleTd2FonT6cxUQA4ji+qMcfdscQ5e47pcXRbAHykCYOo52gdYq1xXC2/JoDa0AkEAgwPlVhHVhM759KH8fyq7buWlCm54i2/MnnUllVv2SczO8HG0RRTUwvRM+YSOxB2AIyTpG3410zxYAWQyMgHKpWeEV1IRg92TMGBG5knDHrK496HXWKOgLAFS5Y4PeBn2Ix++tTwFpTf8jJ8oGsABFBDSCQTLzgxtAFHb/wxYbwih1MrM06QqsdwQR5sMCfpTL9Q97gx/AAr79EpExsduHVDfgrk5KXHugsgAcIBk/6pG5noKsWuBRyNDsDqcKGJDAGDBIIgjV2mtfy3gfDHXfUWPX2jbM/jWa+IlNq941sAm4dLqIDEqpMpMSSoIIzMCgjU28M/Ra+jBGXf0qPE8Nodl1agqATqAIyTnuN8emTXn/N+DDvdMFoyLgzGAYzuskeu9eg8UmpWUkqYDMBpkyAVwSNJECs1wrL4rMhUqgjzZnyyRjExTYdmimNXH2jfoq3wtyAoDcb/uFSYIIC4kL31TGelFbfE61KbroLadMMuSysG/aWcTvBz0p/+JAnygELJGANSjWrRONmB+lUPFI0hh5kW2gJMCZJKzI8pQwTtUOOKVdLAY7c7qrll7aEMEtxcCt53UFZ7at1MTBqol90dg3gqJEeaBp3AUp5cmSRVq5zBP0fyo8AiJtq0KcYc4ZNzmKAcWU1MAUtlsx57AbsQIKGgcnCZc4AKW/xZyT5fmLQwfpPzDP3oTduBsrBB6jr71b4ji7iqToA2zr1Az1EAD70PJp/Sgk34LK1bgRQSY0wmuk0yaccUgAs5d+Y+5pUrvzH3NKsQppF+HsLcRd1IgSBI2jP4Vf4Xh9AkMJUg6gDMTJVvptmqli2PDRlY9FddQyT2EYAjr196PIE0lHkMQjqV0spVp3AGTg9cdqsxwJpDkDmi+idd5mgtywAadS4jzAfMvuD6UJt8Ut25bVRAJE4Ezjc9RvPbtVzieXkqyXVImHW5MwJPTrI9ulR8v5ciXJtMXABDEwOmIz5cjqfzqr3ngo8MIe9u3Nq3xr+XJrNWeM09T11AgGZ3NHeaP036Ad4GYoNc4EiWtrqAE5g4Pp9/tQoRglaXtd4Mgb6IxYurqFxDgqZgxuMyB8vtV6zw1gBGOWMaiBMDsMbTFZO7xUAAAIOw6z33mr9rm4AImWI7CPT2jNMbwMLAdATkFGrqW1YwExA1Ku5JxkDfH/FBeZNqyBJXB9AatHQqHy5YAmCSpHUfU/aaXDtruD5QY/ZGI2IMGZiN81BcVMcYamcv5mCuhyNMYbaJ/sfj71LxPLvMCuPr+K+s0WscssCS4Rc6cJqO04BxExP9KJWeTALqLxbiQrqdRgd40jJwN80u9padzP0TLHh2HceKk+HPiZrPhWTpCAhSzGI6YEAL6nO81ofizm6Xbdp3aE1CHVGGWXBLdsbn09aA8VYtm0dGg24CksBq1ZJkGWU/n2FQXVucTbHDMbZUFSDhNOjJBYQBgdQI9aC5zHkWKKPE2SPvCjSJ8FYOh2sqNiNQgQSfMJJGD7/AJVFwPI7NrU1xFcKNJRvMVJgxCyLgMag3SPXBO7wN+wGd7gbh5CkLNzdYkQMDofaaC/4rbsMfCcuGnUrKwCsoMQWGSSY0gDJ3G9BBc22NN+CvPL2jLa0fwja8WQihLa21mAREhDsZEDKoTAzkdqyHxNzB5e7qY3GMgjpCqkj1C6j/Yopf47WviXUUNbOkAHJnBBAM/fbIjs3j+EQ3Fa5ZVlKvKsfLMSunrvvk9KBES2XvffVLsBbHZWf+HuKYWH8s40AZGN8kHfA+9bb/p1zMhbltgAFIaVg/NMqSJx5aAPy0CyttmW25BiASuYwSBtpUDNVeRm5w9xtTjTMXdPTeCSR7jGKbGoa4OLTn7Cu2M2LGF7Re5oCsdPtnAiPdhQL4i4A37LW1cqZDBoBgqQevqOneh3LON1ROqTLbgtG4P8AqUQMTRPVojywIwT3wY6x1/HvQ2WMnlbLY27aCw3BhCbjXWL3AjIHYbqFEEof2o+vvVI2fCULawFxAzIxH3JJPtVrnnL3scX4wBNq4dRbVqhjltXptTjxQeTiCT5mOnVkwFVQTEkmTWsxwItBFcFVuEgrhmDKWaJC4KgSCQRgjbNErfG6kBu3FiI1XbYbcQSL1qIx6Cg6whzG8K09dQMx1z+FNfiQqMxChWYiEB1BlIhtJ2EjrXGyFO/aMq5xHAIrB1U21jQWLLetEEdF3Ck96CXuHUAsq3DBGrRcS4vuEMmm3uYAeGTYh2EwLvlYNgwh2P2+tQ8xTTdclGEKpVlhCDIXSYw2SKsMhKSSNVO2xlszkwRKhh3K7TPoK6TVbiuPh85HU/0qUPT0TmAbWrLeS42nE0yaRNMLVLioAQC5ufc0qVzc+5pVlFHRRLtuNJJ+QEMBJ1QPIRgRM5z9aaeNILHAkzhY+3Yb1RRql1zuajhSTfKOcDzrXhmCkbGP65OOtXuB4jxJaDjEn0G/ruKyywCNQaMTETHWJ9JrQcpWLSx1k/if6UOQkNTmgYDOD4JcekkAMAQJkiR7QKp2rF3UV+VjkEQZ9B6enrROxYR2bWYgqR+M+sVf4UG3jQjrj5pxAx0wahj42gNcaU62OWWRz2tscLLvypyTr1aoBn5p6R6furvB8juMZCFlUiZ8sifrWy4flguaXCqFwTBJPoM4j2M0R4ThI2DKDILbidwGjc+/agy6uNp2s7xVINJI9tv7vz5Wc4Dg1AIuJcCkERphQ2IBbYgR06+1GLfJWVYtlZOSzLkETiO2NxEmRRw8uU6TLQNKmNiSQCBv1I9TFF/0FQAADIO+8qJI1T+zJ95ApbVa8QsG3nwKvBoHSP7/AMPiOqH8r4HwlViyi4YkwAemA2Z2yMfuoTx/NL93ihbtJF0MpDEwkWySdUjTEGZ3EEdaPcTy8jzOSRmdzuBlSM/39an5RZItzJO8MZOldwAG6SSY6571kR68hxlksn9ltS6KPsgxlVaCcf8ADnHMX08PZUXWhz4ga3nBdVLBpGwEd6P8p5RYQGwB4jARq0lYVoKyzYJAgelTHij5JIJOD2OR0O33x6129zi0oKtdGsqfLJxuNwIxnr270aL2jJK0jZ9+qQk9nhtd5Uudcv4pLbJabXqxCQWA3zqwR0x+FZDiWvqdB1IrCHV1A3CgsD0ON/StzwvFnW0yfMFA3wRKkxiNp6TTua8uTiWQOAVTpOgnuNQz0+lWhncx201ecrnwANsZWJ0ARGlQCWABLROQJgkiSTk1Q4/izdZI1AW4jVGYEafc4PtWz5r8KWGB8JnskCdLOXU9TM56dD9KFL8H3y4QeGpgkFjhvQGIB6xRWStB3E2fVDMQcKpZ/h1vMV8W4Cq+aAPQyJ3j0oXf5wHe4okqUafopgz7xFFubct4hGNorpYiQwyvYweucd6BX+WG3bfSCScMcDAHaep99vWnY2D4j+VJNz67o/NaD4N52HOlwxaBbhIQtqlQS0zO2a9DXjVABBjEalk9hm4REbV4xyv9WCSrLqIid4yBH1kGtDy34k0SpuC2xtsoUCRqBlSQ3lM5yD96akis2Ezp9QANrlt+NvK8/wD2CCCVkiD0ONv4Vi+ZRabEBSNQMS07FAQcAVduc8VwocgsQGI8ynIH7QhZ9KD8/wCZ2xbGfNB0kH09NvY1EZLTSNM9lKzyDmgOtFliDkFUIPQkFthitFwq2XMXdNonBOSCATjBCz6xWW+EPhu9zBnWy1tRbUF7tzyyxkhRoWSYnfsaL83/AOn/ABnDWmZwnEKsgIhLLn9oqCHjb29qafdYCSbOHWxxWA+JLKDirvhRoDYj86ucq5mxtMrH5IhgRO8wZ3zH79qbwnAB4coGGk6oGNUnoNsR+NVv0JQxALBTgsRIHYHuKoTmkDaWjd0UHGXwzSBPv+P41HwnENMfsj8PrSNvSSpgx1GQfrSYgbCKJuINoHorpemF6rrfruqmRJuUUhj7n3pVxtzSpNEUqofvUoskHAJx2olyuyWSBjvP4xUxsFTgzj1j7R71Tfmky2EkbkLbhpgT3IER7zWj4e2FUKOg/wCfxoPdV2OoCNgOmOoov0mhyZTuiGxxNdF2wwhsAyxg/hV6wWCjoY+/URJ/Cg/B8aQukiQTIJO04M9u9FuB419DAgBVO53kkMZB7dPpvQJwdqNG8Od87Rbg+ZNbLFghERHYYz67Ub4XhrTDyltTNnzaenmZVJyAYEZgnFZHjbUk4YneBmR0P7oory3mcBXJUm3Of2oOAsHJOB23nNZM8NtDm8/dJ1j7dtK03F8YbWdGvUdAOTA7dTgycCBirXBpoHiDVJGdO+0ABWHfvtVG1zW21y2fMWdmQACSIyTmBtmf+CbvWQwySNABbMQB1BO57iKzC15ADhn6q5kY2wOOvoqPE/EVy1dCwFQEfMQZMDqfcDAAEd6cfiS9ccjSgBloBGwAAKyPNLZnEetYjnPGIbwI+X3O25Ejrj861PKSICt8zqQokbJ5skCdIOOv409M4xxjHI+yhxwxuJPUKbmfChghYjUVuKq4Uny6tOrpsDmRiqzcMyrGlJLjLREBSQCQN/JG8HMRir1xyymXXqq9QCVzOJ6E/U9qv8D4TOEIk3Gt5ILLpMyVMaRgD8e9J6R5Dg35piY0zKCcqDL87S2dRjTmc+XpgjFE34wajnVECYGNtwPTrUPGcL4ewBOX9dIxJgdB07CoLnE6yxWACFM9/X1GN6czJlAO1uQcK1xfF9NoEneSParXD8cGB0TAJB9wYG59seuKCWWK5wdRAYxk9aZw3MkQMc4dztJmcRPU+tBMVhdYtRfEP6wqrkYbUMTn5emetZjiuHu3U0WtZDEsTBgDAJmJJEzHatCqDiEe47BVU6VEamdt9AjIwCcxPloKfiK4oN6yQti02A7HVdPeJJxA2gDHXNbmliLWi1hap4c80qfHfBNxRN24itklJl8NpQn0Iz9+1N4/4fa2qKVssVCNCX1LCTGoog1EiDOeoNGh8RpxXDveuv5vEjyKJK6VnyyPuT9aXB3+BtNqbjrqyBAtWCLimfMCWlRIwRmRWg2+qTLgsryrkC3OJa1cvt4YMl7eSeoifl9Z2qXm/wAK2rF0KHe4mGGqBInKnT7HIIre8Z8X8DdX9QLbXvkDXrQQkR0dcTj03oBw1m1xNzTcLre+XSNt5/HMTIrgHl2OFQSCjuRb4S4S43D21tHwwLhKr+ySZjbMyIkn3rY8Twd7hpcXXLadRAhgDmY7R6+9VuWcLZCi1ZkLbEMQ27Ak6W2J39s42qj8Uc2a3b8IFvMIGr5c4iT13z6+lPOLhTUzCLaSeFgeF8rXHJgG4zZXEtMR0IxqE9j3qhzDjYcIqgtgTtOrJ1euf72q549lmAuOVtIGJITUWIIVdIkT13oPxPGWxcPg/LPl1quojfzQY+lIkAutd2ztuzomNwE2yXCjSBmcwYj3OaEY7ferV8s25xvAiq7WCKueUBQH2rq3OlcBzSMdqlpoqFUbelSNKoVlpOEunw0H/iP3VK5gx9cj99VuCMooBjA7Y+n2+9XbQnB+/wDfpS55Wix3dFqsVB0pBIB6/uqTjLuNI3OP77b1Fa4kO5jZRAP1/wCag4q8A8nIUTHcnEVNcBXa/awkdcItw92VEqCIEAgztiCMjHau2biTBOmfm6xjYj91LhPiA3URNKronbE6iTJJz6ATH4zNw+lbobAPUmYjrgb0F/xUQiRjubgVZ4S5o1lyjhTjrjuJ3n67jtVniLSoNSKDOcSwAgkyD6en9BZ4o2mlRqBmScqQTiQRgz0inWeYam0SpgHGRg7qe29LugJduCM2em7eqM8PzYQOjbjSoYglfmA1DYRv9BiKujnThSpu23AWNZldW0SBkHuZ+mKynF8K8hkhZkwcQRsAZk79vyqC1aYiHHSfnEAfTMydqg6WN9FQNQ9uHC1PxnNUF0A5EZ07D77nb65rX/D/ADYbkD1JbIGBI2gROx6k15x+hdyJ+pz9PrR/k3M9Bhl1QASAYB7N2IxMdavPpmujodFSHUv3Enqt1xCME1B0DSTgeSCeoImSsTMxNX+G4oqRpUELpGMDTpkaQfYCBjPvWXbmniMqaDqMmCoyAMFejCCZn7UdTioIcMukrJ3kxgRGMAHG+I6V56SGRgBP5Lb3Mfj0RPw1BRApli0EGQAFET1XOBE7Uzj38RAfKMaTiMDYiBk4OI7GnWmLIGAmIjuJI1e0dt6GXucSXC6XRWDalWfL5VcqSYInEDOelXgMzhtrhLOaxpsoQeIOrDTHX8tv30G57xTW7zsh1lgzQc7jSWAncEgj19qJ8XYKubi6dGDjpIBYbSdzmPyqHieU3Lts37VtLhcBdMxhScsXIEYOR9q2NKW2HE46/wAJLVtc0ENCzX6QEtKTckuS50iCIwCxPzEjpuMetACxcwXwZgZiSdvqaJ8bctCywKML5foQVA6mZMyeg+9Rjg1S1rbzGV74BzG0dB962BSwCD1V/glsJaiXF2NTEEFRgRjuCfTrFDuI4BtZFzUrQSPUdxmCMdKu3rJu2vFTxXLRrOnSisSNQLEmQCdzAk1X4iw/gKSCxttpVgZBBkwOpEBjUuJKsygVVsLaUDzvJ6gYH0mTWw+DOI18UiuSwwRmAQAQNR7eaAfWsfc0adSjzPgYPXqI6zWr+AUL3gqqWbwmOdhtGr0mAO+KvDe8KXtaW0a9F6UeNW1rcl3IPyhYUCZEEGSoOPasP8cc9LWxa2JbUsxJnDEEHsMe9EOOvXApLtrjBQ4npmIOJ22xXlvOuO8S6SDhfKvsDv8AejyANF9UZ52trxUj3HiCIHaobaT3+lcs8f0fPrsfyzR3lfDcO4xcIaJM98kqozJwN+pFK0lDfJQm6se32mq5PSa1PMOR2ZUB3Ej5hpYbSZ20Z6Z9zQfmvw+1oagQyzEgyQZjzAbfSRUlrgoDgUKuPNMJpNSCE1CsqxpUjSrlKP8AB6dC4zA+mBU54iAT19x7VBwN6VWSPlA9fSm8yOQMED9/1oJ5ToB2WpOXAeYjaY/AUO5m8ufer3BMFBBx1oVxDSZqRyueaiARbkUEOPY/gf30a8MFciY/veg3JrcKT1OPt0/GikfffaQI7/nS8o72E7p//mAQnsmDpDKzAAiTBI9ffOTUCuVJ1KAOkDp1yftntUty8Nh1/v6VLoULHlHcnA9N/QVQvoUQrMjskg8LvD2s6g3mjIbODiBH0/5qN+Fk/LnZoE4+gn3mo3Vl+XMCTOwHfHX2pvD8zn5gB0IOR2HYz2Iqu13xDKMSwdxwpDDZZXJ0lVgz1B6z9qJ2lXBTBAAkxEbQRM7U3jGzA3A21Eek59ar2H0xqUDuBg9p6T/feaOSXNtKhrWOI6LS22TSsyHBMkMyH/xK7wRq9RB61Iea+GVUbLIYkDUykgxtuDqhh3oMmYhj2/p+J9qJ/wCG6kJMdIGTviZPc49z1pF1Nw84K0RHvosFEIuvxIcKpwIAP00mNW0/XPXaq3GMonSYWVIg6iSs6oAgCCNt8ihVngSjRpGOmmP6TH99aK8tsm82m2CbmAABLEkljBCkzGomDt7UAtYw2xEMbiKen8XzNdIdpDlgYOQsMZwdzBjpQPnfxKXDKp0WySSowGJ/aYeoAxtMmrnM+XcRdN4W1c27D+EYUgKxJB14wdRAzXORcqSwvjXUNw6ioZgdIYDVpURBfTnrjtvRomsibvdk+CBI6SY7GYHUqtybh7Ni29+8Ge8AptqCAEBhix3k7/ahfOOafpTratqASw8wOGkCCceUDeiNnjVtqcL32BI227+3vVWzyo2dPEqp8G6Hi5DIuDlQ22COmcZrVieXDP8AXosXV6drCCP79UX5Nyu5Z0AXbbMrrbuWmMqy3J1T0KTAO8RJ2od8U8vezxLWbMvMsuhcANIwVxtJJ9O1SHmsM2u4JJDyuCxOIDL5QYMnbfvNWEv3NAvLbVkLGypWVDRLlWadJYLmBGBnejOGbSbQLAtZa5YYsiFYCqN8SesETAk7zWj+A+JuWrV27bCuxYW/DIJOkAkmRtk/gaT2PFFtTCxGuTpgAbE9cGPpRu5zRxYC6baqMBkBB2EjUDH4UzAwusqXCnBqH88e8deELfKYkBTBxPUisJxnLLtr51g/f69xWx4bmjhw0kqphVbzDeQRMg7x9KFfGfOmucUzDbSg0noQuQY3gkifQdaFM63Upe63UFl6damfLIPcf0qTTrYBFyYEdye31o9f+CuKtvaTwrviXIIXw2B7/LGo9dh0oSqhcX51+aQJmZMd4JnrVv8ATb7xAGB0xIPVumc1M/Kb966ypYuPdtgm4PDeUCb6kiUk96v8NyK81k3bSHRgF9B0gyIBbKg5wJqw9FRxA5Wf4q4CTIAYYOkyPpVQtUvEIVY9KgqqsFAaVI1yuUoxZ4rSin0j6ioHuF89d6gLyBtgVJa4iCIiqUmN2KTmQnY96rEVY4lwpgEZ80j16VBbbvUqHEcI5yb5dutEWunbHrQPl3H6fKSIJ/Per17j1/1CPcH8qXewkp6KUBgoq3aYasz7Agb9+xqQHSQQ2DuJz6e4mh/D8Ssk6lE+o/jNTfpKY84JAj5gP31QsyjMlBCIXoJGSPX0OMwPtUD8POwkGN95BO5FRWOItLnWu+fMPp+f4VJd4+2Zh16EZAHfYUIBzTQRw5jwS4hUeN4jTIYQREHOw7H6ia7w/Fh27kfv3qxxXEWXEErtA8wj3iT1oGrBGkERkCTP5Zplg3N4opOV3ZvsGwtBaAEyB6R9T196Ncu42BBg/wACN/77is1wXMFK5ZRnYmrtrmCqR51+jDr9aVnhLhRT2nna3vArT8LxMjKr3yDByB65AnPv2ot8Kuf06yzEIii4QZ0iRbZRJMCM4FY+1za2FI8RAN41Dr0yDO5NWeH5pbAkXUyIPnQDy52Jnp37UkInMNgJt8zZGFpPIXofOeOtjhL4RrYPEKnEsAQD4l25w/lOx1ArdJG8GgHD8sZ+X3bOqy1xOKYn9dbRYNhVlWZgCsmMHv61meL5xbOPFt4k4KiZ75/D+tDk5gmT4iiPNgiTj33phu5wshJhrWYDvX7yrHE8te0yFjbOosqhXVoKPoJYqYAnY7EZGK9F5s3DXOGucInEKxsW0a0oUBddnUL5RiYuM/iv5RnGNq8z/SUZl86EkgCXUDfqSQAI3mu2+LtgmbqrAKgqw64Ox29RmnILMjcJfUsDoz3hYz816NzjgeCutet+Fwi2rfF8MAbWlGNtm/8AkSVEtC5OTviIri3LUcPa41eDT/5t9lt2zbCQeHf9HZlR4gvpUF41eXVvXnnMPiO3IZWMqqqSXDatKgT3mBv1rO3LiMS6lRJODAx2E5zNaUkTa7pWKQvU+Y8wsWBdc2LPj2uGtkrcWxm4eJUA+DYcolzw5JUHaCRBIq8bvDfodu5d8KwgSwxaLThm8RdZt3EIveKQWm26kDsImvE1YAh5AzsPbJx9aj4i75pByOtBaS0YVj4r3dhY/Srf6QnApbPFxw5RrUXOH8K6WZ9LEMki0Qz51E+1YPm3BDjeF4R7dvhk4grxbXRbC2vLYdCnlB+fSXgnzNG53rPcPxNhgpc+aDMELJPfvUx41VJdLkMQVPmBkNIIOZggkHO096oecq/YkiwQrXwtyRrt5Llu8lm7ae2QbpCwQwgjWCsKROe2xr02/Kpc4dbwe4bHFJZutftl7t261p3gq58FSFIUMQTJJgmB5Zym5ZDG5ca3/wCk+Wc5j0FTcy46w6KFZWyfmPygTgHqM0yYbZusJTcbXpQ4vW+izdt/pNq9y9+JbxlXUtnhyl5i5aLio28E5FPtc2s3OHu3srZRePtoBeUIwvXLhtq9n5/EYsmkRBENOIrxziHQqRqUgZG09hH0ioOD5kwOiVgggljG42n3oLRnKk5GFe5jwGpSw3z7GN4oC6xRQ8QrT5wCI64P161FxelhOpdQwcjP/FSaPCloICEmuV00qhXSpUqVcuSpUqVcp6rtdFKlXKF0VylSq/RckKVKlXLkq4aVKqrgurXa7SrgoK5/f404UqVSFYJjUjSpVBUFdWlSpVyhNNIUqVSpXKRpUqquXa7SpVw5XFcpVylXKV01wUqVcoTlrlKlXKU2lSpVyh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3080" name="Picture 8" descr="http://img.docstoccdn.com/thumb/orig/69576942.png"/>
          <p:cNvPicPr>
            <a:picLocks noChangeAspect="1" noChangeArrowheads="1"/>
          </p:cNvPicPr>
          <p:nvPr/>
        </p:nvPicPr>
        <p:blipFill>
          <a:blip r:embed="rId2"/>
          <a:srcRect b="9459"/>
          <a:stretch>
            <a:fillRect/>
          </a:stretch>
        </p:blipFill>
        <p:spPr bwMode="auto">
          <a:xfrm>
            <a:off x="787400" y="609600"/>
            <a:ext cx="7518400" cy="586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sp>
        <p:nvSpPr>
          <p:cNvPr id="41987"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457200" y="587375"/>
            <a:ext cx="8305800" cy="64940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buFont typeface="Wingdings" pitchFamily="2" charset="2"/>
              <a:buChar char="ü"/>
              <a:defRPr/>
            </a:pPr>
            <a:r>
              <a:rPr lang="en-US" sz="3200" dirty="0" smtClean="0">
                <a:solidFill>
                  <a:schemeClr val="bg1"/>
                </a:solidFill>
              </a:rPr>
              <a:t> </a:t>
            </a:r>
            <a:r>
              <a:rPr lang="en-US" sz="3200" dirty="0">
                <a:solidFill>
                  <a:schemeClr val="bg1"/>
                </a:solidFill>
              </a:rPr>
              <a:t>Generation of soils and maintenance of soil quality</a:t>
            </a:r>
          </a:p>
          <a:p>
            <a:pPr fontAlgn="auto">
              <a:spcBef>
                <a:spcPts val="0"/>
              </a:spcBef>
              <a:spcAft>
                <a:spcPts val="0"/>
              </a:spcAft>
              <a:buFont typeface="Wingdings" pitchFamily="2" charset="2"/>
              <a:buChar char="ü"/>
              <a:defRPr/>
            </a:pPr>
            <a:r>
              <a:rPr lang="en-US" sz="3200" dirty="0" smtClean="0">
                <a:solidFill>
                  <a:schemeClr val="bg1"/>
                </a:solidFill>
              </a:rPr>
              <a:t> Maintenance </a:t>
            </a:r>
            <a:r>
              <a:rPr lang="en-US" sz="3200" dirty="0">
                <a:solidFill>
                  <a:schemeClr val="bg1"/>
                </a:solidFill>
              </a:rPr>
              <a:t>of air quality</a:t>
            </a:r>
          </a:p>
          <a:p>
            <a:pPr fontAlgn="auto">
              <a:spcBef>
                <a:spcPts val="0"/>
              </a:spcBef>
              <a:spcAft>
                <a:spcPts val="0"/>
              </a:spcAft>
              <a:buFont typeface="Wingdings" pitchFamily="2" charset="2"/>
              <a:buChar char="ü"/>
              <a:defRPr/>
            </a:pPr>
            <a:r>
              <a:rPr lang="en-US" sz="3200" dirty="0" smtClean="0">
                <a:solidFill>
                  <a:schemeClr val="bg1"/>
                </a:solidFill>
              </a:rPr>
              <a:t>  Maintenance </a:t>
            </a:r>
            <a:r>
              <a:rPr lang="en-US" sz="3200" dirty="0">
                <a:solidFill>
                  <a:schemeClr val="bg1"/>
                </a:solidFill>
              </a:rPr>
              <a:t>of water quality</a:t>
            </a:r>
          </a:p>
          <a:p>
            <a:pPr fontAlgn="auto">
              <a:spcBef>
                <a:spcPts val="0"/>
              </a:spcBef>
              <a:spcAft>
                <a:spcPts val="0"/>
              </a:spcAft>
              <a:buFont typeface="Wingdings" pitchFamily="2" charset="2"/>
              <a:buChar char="ü"/>
              <a:defRPr/>
            </a:pPr>
            <a:r>
              <a:rPr lang="en-US" sz="3200" dirty="0" smtClean="0">
                <a:solidFill>
                  <a:schemeClr val="bg1"/>
                </a:solidFill>
              </a:rPr>
              <a:t>  Pest </a:t>
            </a:r>
            <a:r>
              <a:rPr lang="en-US" sz="3200" dirty="0">
                <a:solidFill>
                  <a:schemeClr val="bg1"/>
                </a:solidFill>
              </a:rPr>
              <a:t>control</a:t>
            </a:r>
          </a:p>
          <a:p>
            <a:pPr fontAlgn="auto">
              <a:spcBef>
                <a:spcPts val="0"/>
              </a:spcBef>
              <a:spcAft>
                <a:spcPts val="0"/>
              </a:spcAft>
              <a:buFont typeface="Wingdings" pitchFamily="2" charset="2"/>
              <a:buChar char="ü"/>
              <a:defRPr/>
            </a:pPr>
            <a:r>
              <a:rPr lang="en-US" sz="3200" dirty="0" smtClean="0">
                <a:solidFill>
                  <a:schemeClr val="bg1"/>
                </a:solidFill>
              </a:rPr>
              <a:t>  Detoxification </a:t>
            </a:r>
            <a:r>
              <a:rPr lang="en-US" sz="3200" dirty="0">
                <a:solidFill>
                  <a:schemeClr val="bg1"/>
                </a:solidFill>
              </a:rPr>
              <a:t>and decomposition of wastes</a:t>
            </a:r>
          </a:p>
          <a:p>
            <a:pPr fontAlgn="auto">
              <a:spcBef>
                <a:spcPts val="0"/>
              </a:spcBef>
              <a:spcAft>
                <a:spcPts val="0"/>
              </a:spcAft>
              <a:buFont typeface="Wingdings" pitchFamily="2" charset="2"/>
              <a:buChar char="ü"/>
              <a:defRPr/>
            </a:pPr>
            <a:r>
              <a:rPr lang="en-US" sz="3200" dirty="0" smtClean="0">
                <a:solidFill>
                  <a:schemeClr val="bg1"/>
                </a:solidFill>
              </a:rPr>
              <a:t>crop </a:t>
            </a:r>
            <a:r>
              <a:rPr lang="en-US" sz="3200" dirty="0">
                <a:solidFill>
                  <a:schemeClr val="bg1"/>
                </a:solidFill>
              </a:rPr>
              <a:t>production</a:t>
            </a:r>
          </a:p>
          <a:p>
            <a:pPr fontAlgn="auto">
              <a:spcBef>
                <a:spcPts val="0"/>
              </a:spcBef>
              <a:spcAft>
                <a:spcPts val="0"/>
              </a:spcAft>
              <a:buFont typeface="Wingdings" pitchFamily="2" charset="2"/>
              <a:buChar char="ü"/>
              <a:defRPr/>
            </a:pPr>
            <a:r>
              <a:rPr lang="en-US" sz="3200" dirty="0" smtClean="0">
                <a:solidFill>
                  <a:schemeClr val="bg1"/>
                </a:solidFill>
              </a:rPr>
              <a:t>  Climate </a:t>
            </a:r>
            <a:r>
              <a:rPr lang="en-US" sz="3200" dirty="0">
                <a:solidFill>
                  <a:schemeClr val="bg1"/>
                </a:solidFill>
              </a:rPr>
              <a:t>stabilization</a:t>
            </a:r>
          </a:p>
          <a:p>
            <a:pPr fontAlgn="auto">
              <a:spcBef>
                <a:spcPts val="0"/>
              </a:spcBef>
              <a:spcAft>
                <a:spcPts val="0"/>
              </a:spcAft>
              <a:buFont typeface="Wingdings" pitchFamily="2" charset="2"/>
              <a:buChar char="ü"/>
              <a:defRPr/>
            </a:pPr>
            <a:r>
              <a:rPr lang="en-US" sz="3200" dirty="0" smtClean="0">
                <a:solidFill>
                  <a:schemeClr val="bg1"/>
                </a:solidFill>
              </a:rPr>
              <a:t>  Prevention </a:t>
            </a:r>
            <a:r>
              <a:rPr lang="en-US" sz="3200" dirty="0">
                <a:solidFill>
                  <a:schemeClr val="bg1"/>
                </a:solidFill>
              </a:rPr>
              <a:t>and mitigation of natural disasters</a:t>
            </a:r>
          </a:p>
          <a:p>
            <a:pPr fontAlgn="auto">
              <a:spcBef>
                <a:spcPts val="0"/>
              </a:spcBef>
              <a:spcAft>
                <a:spcPts val="0"/>
              </a:spcAft>
              <a:buFont typeface="Wingdings" pitchFamily="2" charset="2"/>
              <a:buChar char="ü"/>
              <a:defRPr/>
            </a:pPr>
            <a:r>
              <a:rPr lang="en-US" sz="3200" dirty="0" smtClean="0">
                <a:solidFill>
                  <a:schemeClr val="bg1"/>
                </a:solidFill>
              </a:rPr>
              <a:t>  Provision </a:t>
            </a:r>
            <a:r>
              <a:rPr lang="en-US" sz="3200" dirty="0">
                <a:solidFill>
                  <a:schemeClr val="bg1"/>
                </a:solidFill>
              </a:rPr>
              <a:t>of food security</a:t>
            </a:r>
          </a:p>
          <a:p>
            <a:pPr fontAlgn="auto">
              <a:spcBef>
                <a:spcPts val="0"/>
              </a:spcBef>
              <a:spcAft>
                <a:spcPts val="0"/>
              </a:spcAft>
              <a:defRPr/>
            </a:pPr>
            <a:r>
              <a:rPr lang="en-US" sz="3200" dirty="0" smtClean="0">
                <a:solidFill>
                  <a:srgbClr val="FF0000"/>
                </a:solidFill>
              </a:rPr>
              <a:t> </a:t>
            </a:r>
            <a:endParaRPr lang="en-US" sz="32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en-US" smtClean="0"/>
          </a:p>
        </p:txBody>
      </p:sp>
      <p:sp>
        <p:nvSpPr>
          <p:cNvPr id="43011" name="Content Placeholder 2"/>
          <p:cNvSpPr>
            <a:spLocks noGrp="1"/>
          </p:cNvSpPr>
          <p:nvPr>
            <p:ph idx="1"/>
          </p:nvPr>
        </p:nvSpPr>
        <p:spPr/>
        <p:txBody>
          <a:bodyPr/>
          <a:lstStyle/>
          <a:p>
            <a:pPr eaLnBrk="1" hangingPunct="1"/>
            <a:endParaRPr lang="en-US" smtClean="0"/>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1143000" y="228600"/>
            <a:ext cx="6172200" cy="1323975"/>
          </a:xfrm>
          <a:prstGeom prst="rect">
            <a:avLst/>
          </a:prstGeom>
          <a:noFill/>
          <a:ln w="9525">
            <a:noFill/>
            <a:miter lim="800000"/>
            <a:headEnd/>
            <a:tailEnd/>
          </a:ln>
        </p:spPr>
        <p:txBody>
          <a:bodyPr>
            <a:spAutoFit/>
          </a:bodyPr>
          <a:lstStyle/>
          <a:p>
            <a:r>
              <a:rPr lang="en-US" sz="4000">
                <a:solidFill>
                  <a:schemeClr val="bg1"/>
                </a:solidFill>
                <a:latin typeface="Comic Sans MS" pitchFamily="66" charset="0"/>
              </a:rPr>
              <a:t>So…..please conserve the Nature….</a:t>
            </a:r>
            <a:endParaRPr lang="en-US">
              <a:solidFill>
                <a:schemeClr val="bg1"/>
              </a:solidFill>
              <a:latin typeface="Comic Sans MS" pitchFamily="66" charset="0"/>
            </a:endParaRPr>
          </a:p>
        </p:txBody>
      </p:sp>
      <p:pic>
        <p:nvPicPr>
          <p:cNvPr id="2050" name="Picture 2" descr="http://t1.gstatic.com/images?q=tbn:ANd9GcQXka1ZDR-h3JVEIS6ikWqiHGQ3gv6Ooo1fPkhifkw61tKvAu9ZaA"/>
          <p:cNvPicPr>
            <a:picLocks noChangeAspect="1" noChangeArrowheads="1"/>
          </p:cNvPicPr>
          <p:nvPr/>
        </p:nvPicPr>
        <p:blipFill>
          <a:blip r:embed="rId2"/>
          <a:srcRect/>
          <a:stretch>
            <a:fillRect/>
          </a:stretch>
        </p:blipFill>
        <p:spPr bwMode="auto">
          <a:xfrm>
            <a:off x="5638800" y="1600200"/>
            <a:ext cx="3171825" cy="5057775"/>
          </a:xfrm>
          <a:prstGeom prst="rect">
            <a:avLst/>
          </a:prstGeom>
          <a:noFill/>
          <a:ln w="9525">
            <a:noFill/>
            <a:miter lim="800000"/>
            <a:headEnd/>
            <a:tailEnd/>
          </a:ln>
        </p:spPr>
      </p:pic>
      <p:pic>
        <p:nvPicPr>
          <p:cNvPr id="2054" name="Picture 6" descr="http://t1.gstatic.com/images?q=tbn:ANd9GcSx8lpxykOT4rd935RREoi5w7jNOefPqLxHknAx1FQm7LHmJCCTpg"/>
          <p:cNvPicPr>
            <a:picLocks noChangeAspect="1" noChangeArrowheads="1"/>
          </p:cNvPicPr>
          <p:nvPr/>
        </p:nvPicPr>
        <p:blipFill>
          <a:blip r:embed="rId3"/>
          <a:srcRect/>
          <a:stretch>
            <a:fillRect/>
          </a:stretch>
        </p:blipFill>
        <p:spPr bwMode="auto">
          <a:xfrm>
            <a:off x="214282" y="2285992"/>
            <a:ext cx="5026025" cy="16573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wipe(down)">
                                      <p:cBhvr>
                                        <p:cTn id="15" dur="580">
                                          <p:stCondLst>
                                            <p:cond delay="0"/>
                                          </p:stCondLst>
                                        </p:cTn>
                                        <p:tgtEl>
                                          <p:spTgt spid="2054"/>
                                        </p:tgtEl>
                                      </p:cBhvr>
                                    </p:animEffect>
                                    <p:anim calcmode="lin" valueType="num">
                                      <p:cBhvr>
                                        <p:cTn id="16"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4"/>
                                        </p:tgtEl>
                                      </p:cBhvr>
                                      <p:to x="100000" y="60000"/>
                                    </p:animScale>
                                    <p:animScale>
                                      <p:cBhvr>
                                        <p:cTn id="22" dur="166" decel="50000">
                                          <p:stCondLst>
                                            <p:cond delay="676"/>
                                          </p:stCondLst>
                                        </p:cTn>
                                        <p:tgtEl>
                                          <p:spTgt spid="2054"/>
                                        </p:tgtEl>
                                      </p:cBhvr>
                                      <p:to x="100000" y="100000"/>
                                    </p:animScale>
                                    <p:animScale>
                                      <p:cBhvr>
                                        <p:cTn id="23" dur="26">
                                          <p:stCondLst>
                                            <p:cond delay="1312"/>
                                          </p:stCondLst>
                                        </p:cTn>
                                        <p:tgtEl>
                                          <p:spTgt spid="2054"/>
                                        </p:tgtEl>
                                      </p:cBhvr>
                                      <p:to x="100000" y="80000"/>
                                    </p:animScale>
                                    <p:animScale>
                                      <p:cBhvr>
                                        <p:cTn id="24" dur="166" decel="50000">
                                          <p:stCondLst>
                                            <p:cond delay="1338"/>
                                          </p:stCondLst>
                                        </p:cTn>
                                        <p:tgtEl>
                                          <p:spTgt spid="2054"/>
                                        </p:tgtEl>
                                      </p:cBhvr>
                                      <p:to x="100000" y="100000"/>
                                    </p:animScale>
                                    <p:animScale>
                                      <p:cBhvr>
                                        <p:cTn id="25" dur="26">
                                          <p:stCondLst>
                                            <p:cond delay="1642"/>
                                          </p:stCondLst>
                                        </p:cTn>
                                        <p:tgtEl>
                                          <p:spTgt spid="2054"/>
                                        </p:tgtEl>
                                      </p:cBhvr>
                                      <p:to x="100000" y="90000"/>
                                    </p:animScale>
                                    <p:animScale>
                                      <p:cBhvr>
                                        <p:cTn id="26" dur="166" decel="50000">
                                          <p:stCondLst>
                                            <p:cond delay="1668"/>
                                          </p:stCondLst>
                                        </p:cTn>
                                        <p:tgtEl>
                                          <p:spTgt spid="2054"/>
                                        </p:tgtEl>
                                      </p:cBhvr>
                                      <p:to x="100000" y="100000"/>
                                    </p:animScale>
                                    <p:animScale>
                                      <p:cBhvr>
                                        <p:cTn id="27" dur="26">
                                          <p:stCondLst>
                                            <p:cond delay="1808"/>
                                          </p:stCondLst>
                                        </p:cTn>
                                        <p:tgtEl>
                                          <p:spTgt spid="2054"/>
                                        </p:tgtEl>
                                      </p:cBhvr>
                                      <p:to x="100000" y="95000"/>
                                    </p:animScale>
                                    <p:animScale>
                                      <p:cBhvr>
                                        <p:cTn id="28" dur="166" decel="50000">
                                          <p:stCondLst>
                                            <p:cond delay="1834"/>
                                          </p:stCondLst>
                                        </p:cTn>
                                        <p:tgtEl>
                                          <p:spTgt spid="205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wipe(down)">
                                      <p:cBhvr>
                                        <p:cTn id="33" dur="580">
                                          <p:stCondLst>
                                            <p:cond delay="0"/>
                                          </p:stCondLst>
                                        </p:cTn>
                                        <p:tgtEl>
                                          <p:spTgt spid="2050"/>
                                        </p:tgtEl>
                                      </p:cBhvr>
                                    </p:animEffect>
                                    <p:anim calcmode="lin" valueType="num">
                                      <p:cBhvr>
                                        <p:cTn id="3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9" dur="26">
                                          <p:stCondLst>
                                            <p:cond delay="650"/>
                                          </p:stCondLst>
                                        </p:cTn>
                                        <p:tgtEl>
                                          <p:spTgt spid="2050"/>
                                        </p:tgtEl>
                                      </p:cBhvr>
                                      <p:to x="100000" y="60000"/>
                                    </p:animScale>
                                    <p:animScale>
                                      <p:cBhvr>
                                        <p:cTn id="40" dur="166" decel="50000">
                                          <p:stCondLst>
                                            <p:cond delay="676"/>
                                          </p:stCondLst>
                                        </p:cTn>
                                        <p:tgtEl>
                                          <p:spTgt spid="2050"/>
                                        </p:tgtEl>
                                      </p:cBhvr>
                                      <p:to x="100000" y="100000"/>
                                    </p:animScale>
                                    <p:animScale>
                                      <p:cBhvr>
                                        <p:cTn id="41" dur="26">
                                          <p:stCondLst>
                                            <p:cond delay="1312"/>
                                          </p:stCondLst>
                                        </p:cTn>
                                        <p:tgtEl>
                                          <p:spTgt spid="2050"/>
                                        </p:tgtEl>
                                      </p:cBhvr>
                                      <p:to x="100000" y="80000"/>
                                    </p:animScale>
                                    <p:animScale>
                                      <p:cBhvr>
                                        <p:cTn id="42" dur="166" decel="50000">
                                          <p:stCondLst>
                                            <p:cond delay="1338"/>
                                          </p:stCondLst>
                                        </p:cTn>
                                        <p:tgtEl>
                                          <p:spTgt spid="2050"/>
                                        </p:tgtEl>
                                      </p:cBhvr>
                                      <p:to x="100000" y="100000"/>
                                    </p:animScale>
                                    <p:animScale>
                                      <p:cBhvr>
                                        <p:cTn id="43" dur="26">
                                          <p:stCondLst>
                                            <p:cond delay="1642"/>
                                          </p:stCondLst>
                                        </p:cTn>
                                        <p:tgtEl>
                                          <p:spTgt spid="2050"/>
                                        </p:tgtEl>
                                      </p:cBhvr>
                                      <p:to x="100000" y="90000"/>
                                    </p:animScale>
                                    <p:animScale>
                                      <p:cBhvr>
                                        <p:cTn id="44" dur="166" decel="50000">
                                          <p:stCondLst>
                                            <p:cond delay="1668"/>
                                          </p:stCondLst>
                                        </p:cTn>
                                        <p:tgtEl>
                                          <p:spTgt spid="2050"/>
                                        </p:tgtEl>
                                      </p:cBhvr>
                                      <p:to x="100000" y="100000"/>
                                    </p:animScale>
                                    <p:animScale>
                                      <p:cBhvr>
                                        <p:cTn id="45" dur="26">
                                          <p:stCondLst>
                                            <p:cond delay="1808"/>
                                          </p:stCondLst>
                                        </p:cTn>
                                        <p:tgtEl>
                                          <p:spTgt spid="2050"/>
                                        </p:tgtEl>
                                      </p:cBhvr>
                                      <p:to x="100000" y="95000"/>
                                    </p:animScale>
                                    <p:animScale>
                                      <p:cBhvr>
                                        <p:cTn id="46"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52400"/>
            <a:ext cx="8229600" cy="457200"/>
          </a:xfrm>
        </p:spPr>
        <p:txBody>
          <a:bodyPr>
            <a:normAutofit fontScale="90000"/>
          </a:bodyPr>
          <a:lstStyle/>
          <a:p>
            <a:r>
              <a:rPr lang="en-US" sz="3200" u="sng" smtClean="0">
                <a:latin typeface="Times New Roman" pitchFamily="18" charset="0"/>
                <a:cs typeface="Times New Roman" pitchFamily="18" charset="0"/>
              </a:rPr>
              <a:t>CONCLUSION</a:t>
            </a:r>
          </a:p>
        </p:txBody>
      </p:sp>
      <p:sp>
        <p:nvSpPr>
          <p:cNvPr id="44035" name="Content Placeholder 2"/>
          <p:cNvSpPr>
            <a:spLocks noGrp="1"/>
          </p:cNvSpPr>
          <p:nvPr>
            <p:ph idx="1"/>
          </p:nvPr>
        </p:nvSpPr>
        <p:spPr>
          <a:xfrm>
            <a:off x="457200" y="685800"/>
            <a:ext cx="8458200" cy="5867400"/>
          </a:xfrm>
        </p:spPr>
        <p:txBody>
          <a:bodyPr/>
          <a:lstStyle/>
          <a:p>
            <a:pPr algn="just">
              <a:buFont typeface="Arial" charset="0"/>
              <a:buNone/>
            </a:pPr>
            <a:r>
              <a:rPr lang="en-US" sz="2800" smtClean="0"/>
              <a:t>    </a:t>
            </a:r>
            <a:r>
              <a:rPr lang="en-US" sz="2800" smtClean="0">
                <a:latin typeface="Times New Roman" pitchFamily="18" charset="0"/>
                <a:cs typeface="Times New Roman" pitchFamily="18" charset="0"/>
              </a:rPr>
              <a:t>Biodiversity is our life. If the Biodiversity got lost at this rate then in near future, the survival of human being will be threatened. So, it is our moral duty to conserve  Biodiversity as well our Environment. Long-term  maintenance of species and their management requires co-operative efforts across entire landscapes. Biodiversity should be dealt with at scale of habitats or ecosystems rather than at species level.</a:t>
            </a:r>
          </a:p>
          <a:p>
            <a:pPr>
              <a:buFont typeface="Arial" charset="0"/>
              <a:buNone/>
            </a:pPr>
            <a:r>
              <a:rPr lang="en-US" sz="2800" smtClean="0"/>
              <a:t> </a:t>
            </a:r>
          </a:p>
        </p:txBody>
      </p:sp>
      <p:pic>
        <p:nvPicPr>
          <p:cNvPr id="44036" name="Picture 4" descr="poster_bd_gorrillas.jpg"/>
          <p:cNvPicPr>
            <a:picLocks noChangeAspect="1"/>
          </p:cNvPicPr>
          <p:nvPr/>
        </p:nvPicPr>
        <p:blipFill>
          <a:blip r:embed="rId2" cstate="print"/>
          <a:srcRect/>
          <a:stretch>
            <a:fillRect/>
          </a:stretch>
        </p:blipFill>
        <p:spPr bwMode="auto">
          <a:xfrm>
            <a:off x="304800" y="4191000"/>
            <a:ext cx="8610600" cy="2667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New Folder\evs-presentation-types-of-biodiversity-17-638.jpg"/>
          <p:cNvPicPr>
            <a:picLocks noChangeAspect="1" noChangeArrowheads="1"/>
          </p:cNvPicPr>
          <p:nvPr/>
        </p:nvPicPr>
        <p:blipFill>
          <a:blip r:embed="rId2"/>
          <a:srcRect/>
          <a:stretch>
            <a:fillRect/>
          </a:stretch>
        </p:blipFill>
        <p:spPr bwMode="auto">
          <a:xfrm>
            <a:off x="1" y="0"/>
            <a:ext cx="9144000" cy="65008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357174"/>
            <a:ext cx="7024744" cy="1000124"/>
          </a:xfrm>
        </p:spPr>
        <p:txBody>
          <a:bodyPr/>
          <a:lstStyle/>
          <a:p>
            <a:r>
              <a:rPr lang="es-ES" dirty="0" err="1" smtClean="0"/>
              <a:t>Ecosystem</a:t>
            </a:r>
            <a:endParaRPr lang="es-ES" dirty="0"/>
          </a:p>
        </p:txBody>
      </p:sp>
      <p:graphicFrame>
        <p:nvGraphicFramePr>
          <p:cNvPr id="4" name="3 Diagrama"/>
          <p:cNvGraphicFramePr/>
          <p:nvPr/>
        </p:nvGraphicFramePr>
        <p:xfrm>
          <a:off x="1214414" y="1357298"/>
          <a:ext cx="6385081"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physicalgeography.net/fundamentals/images/ecosystemmodel.gif"/>
          <p:cNvPicPr>
            <a:picLocks noChangeAspect="1" noChangeArrowheads="1"/>
          </p:cNvPicPr>
          <p:nvPr/>
        </p:nvPicPr>
        <p:blipFill>
          <a:blip r:embed="rId6" cstate="print"/>
          <a:srcRect/>
          <a:stretch>
            <a:fillRect/>
          </a:stretch>
        </p:blipFill>
        <p:spPr bwMode="auto">
          <a:xfrm>
            <a:off x="2714612" y="3929066"/>
            <a:ext cx="3424235" cy="249270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descr="http://www.globalchange.umich.edu/globalchange1/current/lectures/kling/ecosystem/zebra2.gif"/>
          <p:cNvPicPr>
            <a:picLocks noChangeAspect="1" noChangeArrowheads="1"/>
          </p:cNvPicPr>
          <p:nvPr/>
        </p:nvPicPr>
        <p:blipFill>
          <a:blip r:embed="rId2" cstate="print"/>
          <a:srcRect/>
          <a:stretch>
            <a:fillRect/>
          </a:stretch>
        </p:blipFill>
        <p:spPr bwMode="auto">
          <a:xfrm>
            <a:off x="-228600" y="-152400"/>
            <a:ext cx="5562600" cy="4168723"/>
          </a:xfrm>
          <a:prstGeom prst="rect">
            <a:avLst/>
          </a:prstGeom>
          <a:noFill/>
        </p:spPr>
      </p:pic>
      <p:pic>
        <p:nvPicPr>
          <p:cNvPr id="5" name="Picture 2" descr="http://www.globalwarmingweb.com/wp-content/uploads/2013/05/ecosystem-definition.jpg"/>
          <p:cNvPicPr>
            <a:picLocks noChangeAspect="1" noChangeArrowheads="1"/>
          </p:cNvPicPr>
          <p:nvPr/>
        </p:nvPicPr>
        <p:blipFill>
          <a:blip r:embed="rId3" cstate="print"/>
          <a:srcRect/>
          <a:stretch>
            <a:fillRect/>
          </a:stretch>
        </p:blipFill>
        <p:spPr bwMode="auto">
          <a:xfrm>
            <a:off x="4772024" y="1676400"/>
            <a:ext cx="5057776" cy="46110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928670"/>
            <a:ext cx="3591048" cy="461665"/>
          </a:xfrm>
          <a:prstGeom prst="rect">
            <a:avLst/>
          </a:prstGeom>
          <a:noFill/>
        </p:spPr>
        <p:txBody>
          <a:bodyPr wrap="none" rtlCol="0">
            <a:spAutoFit/>
          </a:bodyPr>
          <a:lstStyle/>
          <a:p>
            <a:r>
              <a:rPr lang="es-ES" sz="2400" b="1" i="1" smtClean="0">
                <a:solidFill>
                  <a:srgbClr val="0070C0"/>
                </a:solidFill>
              </a:rPr>
              <a:t>1.1 The cycle of matter</a:t>
            </a:r>
            <a:endParaRPr lang="es-ES" sz="2400" b="1" i="1">
              <a:solidFill>
                <a:srgbClr val="0070C0"/>
              </a:solidFill>
            </a:endParaRPr>
          </a:p>
        </p:txBody>
      </p:sp>
      <p:pic>
        <p:nvPicPr>
          <p:cNvPr id="19458" name="Picture 2" descr="http://teachernotes.paramus.k12.nj.us/Nolan/CPBioI2.jpg"/>
          <p:cNvPicPr>
            <a:picLocks noChangeAspect="1" noChangeArrowheads="1"/>
          </p:cNvPicPr>
          <p:nvPr/>
        </p:nvPicPr>
        <p:blipFill>
          <a:blip r:embed="rId2" cstate="print"/>
          <a:srcRect/>
          <a:stretch>
            <a:fillRect/>
          </a:stretch>
        </p:blipFill>
        <p:spPr bwMode="auto">
          <a:xfrm>
            <a:off x="1071538" y="1500174"/>
            <a:ext cx="6705600" cy="4029075"/>
          </a:xfrm>
          <a:prstGeom prst="rect">
            <a:avLst/>
          </a:prstGeom>
          <a:noFill/>
        </p:spPr>
      </p:pic>
      <p:cxnSp>
        <p:nvCxnSpPr>
          <p:cNvPr id="5" name="4 Conector recto de flecha"/>
          <p:cNvCxnSpPr/>
          <p:nvPr/>
        </p:nvCxnSpPr>
        <p:spPr>
          <a:xfrm rot="16200000" flipH="1">
            <a:off x="5107785" y="3821909"/>
            <a:ext cx="714380" cy="5000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4143372" y="3867152"/>
            <a:ext cx="1500198" cy="7048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3000364" y="3714752"/>
            <a:ext cx="2357454" cy="9286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946366" y="3857628"/>
            <a:ext cx="1625766" cy="307777"/>
          </a:xfrm>
          <a:prstGeom prst="rect">
            <a:avLst/>
          </a:prstGeom>
          <a:solidFill>
            <a:schemeClr val="bg1">
              <a:alpha val="50000"/>
            </a:schemeClr>
          </a:solidFill>
        </p:spPr>
        <p:txBody>
          <a:bodyPr wrap="none" rtlCol="0">
            <a:spAutoFit/>
          </a:bodyPr>
          <a:lstStyle/>
          <a:p>
            <a:r>
              <a:rPr lang="es-ES" sz="1400" i="1" smtClean="0">
                <a:solidFill>
                  <a:srgbClr val="C00000"/>
                </a:solidFill>
              </a:rPr>
              <a:t>(organic matter)</a:t>
            </a:r>
            <a:endParaRPr lang="es-ES" sz="1400" i="1">
              <a:solidFill>
                <a:srgbClr val="C00000"/>
              </a:solidFill>
            </a:endParaRPr>
          </a:p>
        </p:txBody>
      </p:sp>
      <p:sp>
        <p:nvSpPr>
          <p:cNvPr id="11" name="10 Rectángulo"/>
          <p:cNvSpPr/>
          <p:nvPr/>
        </p:nvSpPr>
        <p:spPr>
          <a:xfrm>
            <a:off x="3071802" y="4143380"/>
            <a:ext cx="78581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2643174" y="4857760"/>
            <a:ext cx="1770036" cy="307777"/>
          </a:xfrm>
          <a:prstGeom prst="rect">
            <a:avLst/>
          </a:prstGeom>
          <a:solidFill>
            <a:schemeClr val="bg1">
              <a:alpha val="50000"/>
            </a:schemeClr>
          </a:solidFill>
        </p:spPr>
        <p:txBody>
          <a:bodyPr wrap="none" rtlCol="0">
            <a:spAutoFit/>
          </a:bodyPr>
          <a:lstStyle/>
          <a:p>
            <a:r>
              <a:rPr lang="es-ES" sz="1400" i="1" smtClean="0">
                <a:solidFill>
                  <a:srgbClr val="C00000"/>
                </a:solidFill>
              </a:rPr>
              <a:t>(inorganic matter)</a:t>
            </a:r>
            <a:endParaRPr lang="es-ES" sz="1400" i="1">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43948"/>
          </a:xfrm>
        </p:spPr>
        <p:txBody>
          <a:bodyPr>
            <a:normAutofit fontScale="90000"/>
          </a:bodyPr>
          <a:lstStyle/>
          <a:p>
            <a:r>
              <a:rPr lang="en-US" dirty="0" smtClean="0"/>
              <a:t>Components of an Ecosystem </a:t>
            </a:r>
            <a:endParaRPr lang="en-US" dirty="0"/>
          </a:p>
        </p:txBody>
      </p:sp>
      <p:sp>
        <p:nvSpPr>
          <p:cNvPr id="3" name="Content Placeholder 2"/>
          <p:cNvSpPr>
            <a:spLocks noGrp="1"/>
          </p:cNvSpPr>
          <p:nvPr>
            <p:ph idx="1"/>
          </p:nvPr>
        </p:nvSpPr>
        <p:spPr>
          <a:xfrm>
            <a:off x="1043492" y="1571612"/>
            <a:ext cx="6777317" cy="4261017"/>
          </a:xfrm>
        </p:spPr>
        <p:txBody>
          <a:bodyPr>
            <a:normAutofit/>
          </a:bodyPr>
          <a:lstStyle/>
          <a:p>
            <a:pPr algn="just"/>
            <a:r>
              <a:rPr lang="en-US" sz="1800" dirty="0" smtClean="0"/>
              <a:t>Each organisms has two main components </a:t>
            </a:r>
          </a:p>
          <a:p>
            <a:pPr algn="just"/>
            <a:r>
              <a:rPr lang="en-US" sz="1800" dirty="0" err="1" smtClean="0"/>
              <a:t>Abiotic</a:t>
            </a:r>
            <a:r>
              <a:rPr lang="en-US" sz="1800" dirty="0" smtClean="0"/>
              <a:t> </a:t>
            </a:r>
          </a:p>
          <a:p>
            <a:pPr algn="just"/>
            <a:r>
              <a:rPr lang="en-US" sz="1800" dirty="0" smtClean="0"/>
              <a:t>Biotic </a:t>
            </a:r>
          </a:p>
          <a:p>
            <a:pPr algn="just"/>
            <a:r>
              <a:rPr lang="en-US" sz="1800" dirty="0" err="1" smtClean="0"/>
              <a:t>Abiotic</a:t>
            </a:r>
            <a:r>
              <a:rPr lang="en-US" sz="1800" dirty="0" smtClean="0"/>
              <a:t> Component: The non living factor or the physical environment prevailing in an ecosystem forms </a:t>
            </a:r>
            <a:r>
              <a:rPr lang="en-US" sz="1800" dirty="0" err="1" smtClean="0"/>
              <a:t>abiotic</a:t>
            </a:r>
            <a:r>
              <a:rPr lang="en-US" sz="1800" dirty="0" smtClean="0"/>
              <a:t> components. </a:t>
            </a:r>
          </a:p>
          <a:p>
            <a:pPr algn="just"/>
            <a:r>
              <a:rPr lang="en-US" sz="1800" dirty="0" err="1" smtClean="0"/>
              <a:t>Abiotic</a:t>
            </a:r>
            <a:r>
              <a:rPr lang="en-US" sz="1800" dirty="0" smtClean="0"/>
              <a:t> component are mainly of two types, </a:t>
            </a:r>
          </a:p>
          <a:p>
            <a:pPr algn="just"/>
            <a:r>
              <a:rPr lang="en-US" sz="1800" dirty="0" smtClean="0"/>
              <a:t>(a) Climatic factors It includes, rain, temperature, light, wind, humidity, etc. </a:t>
            </a:r>
          </a:p>
          <a:p>
            <a:pPr algn="just"/>
            <a:r>
              <a:rPr lang="en-US" sz="1800" dirty="0" smtClean="0"/>
              <a:t>(b) </a:t>
            </a:r>
            <a:r>
              <a:rPr lang="en-US" sz="1800" dirty="0" err="1" smtClean="0"/>
              <a:t>Edaphic</a:t>
            </a:r>
            <a:r>
              <a:rPr lang="en-US" sz="1800" dirty="0" smtClean="0"/>
              <a:t> factors (i.e. factors related to soil) : It includes soil, pH, topography, minerals.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dirty="0" smtClean="0"/>
              <a:t>Every thing in our surrounding is included  into the Environment </a:t>
            </a:r>
          </a:p>
          <a:p>
            <a:endParaRPr lang="en-US" dirty="0" smtClean="0"/>
          </a:p>
          <a:p>
            <a:pPr>
              <a:buFont typeface="Wingdings" pitchFamily="2" charset="2"/>
              <a:buChar char="Ø"/>
            </a:pPr>
            <a:r>
              <a:rPr lang="en-US" dirty="0" smtClean="0"/>
              <a:t>Two types of environment </a:t>
            </a:r>
          </a:p>
          <a:p>
            <a:pPr>
              <a:buFont typeface="Arial" pitchFamily="34" charset="0"/>
              <a:buChar char="•"/>
            </a:pPr>
            <a:r>
              <a:rPr lang="en-US" dirty="0" smtClean="0"/>
              <a:t>Natural Environment </a:t>
            </a:r>
          </a:p>
          <a:p>
            <a:pPr>
              <a:buFont typeface="Arial" pitchFamily="34" charset="0"/>
              <a:buChar char="•"/>
            </a:pPr>
            <a:r>
              <a:rPr lang="en-US" dirty="0" smtClean="0"/>
              <a:t>Anthropogenic Environment </a:t>
            </a:r>
          </a:p>
          <a:p>
            <a:pPr>
              <a:buFont typeface="Arial" pitchFamily="34" charset="0"/>
              <a:buChar char="•"/>
            </a:pPr>
            <a:endParaRPr lang="en-US" dirty="0"/>
          </a:p>
        </p:txBody>
      </p:sp>
      <p:pic>
        <p:nvPicPr>
          <p:cNvPr id="7170" name="Picture 2" descr="https://ec.europa.eu/digital-agenda/sites/digital-agenda/files/environment%20(1).jpg"/>
          <p:cNvPicPr>
            <a:picLocks noChangeAspect="1" noChangeArrowheads="1"/>
          </p:cNvPicPr>
          <p:nvPr/>
        </p:nvPicPr>
        <p:blipFill>
          <a:blip r:embed="rId3" cstate="print"/>
          <a:srcRect/>
          <a:stretch>
            <a:fillRect/>
          </a:stretch>
        </p:blipFill>
        <p:spPr bwMode="auto">
          <a:xfrm>
            <a:off x="5410200" y="3352800"/>
            <a:ext cx="3001174" cy="249267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01072"/>
          </a:xfrm>
        </p:spPr>
        <p:txBody>
          <a:bodyPr>
            <a:normAutofit fontScale="90000"/>
          </a:bodyPr>
          <a:lstStyle/>
          <a:p>
            <a:endParaRPr lang="en-US" dirty="0"/>
          </a:p>
        </p:txBody>
      </p:sp>
      <p:sp>
        <p:nvSpPr>
          <p:cNvPr id="3" name="Content Placeholder 2"/>
          <p:cNvSpPr>
            <a:spLocks noGrp="1"/>
          </p:cNvSpPr>
          <p:nvPr>
            <p:ph idx="1"/>
          </p:nvPr>
        </p:nvSpPr>
        <p:spPr>
          <a:xfrm>
            <a:off x="1043492" y="1500174"/>
            <a:ext cx="6777317" cy="4332455"/>
          </a:xfrm>
        </p:spPr>
        <p:txBody>
          <a:bodyPr>
            <a:noAutofit/>
          </a:bodyPr>
          <a:lstStyle/>
          <a:p>
            <a:pPr algn="just"/>
            <a:r>
              <a:rPr lang="en-US" sz="1800" dirty="0" smtClean="0"/>
              <a:t>Biotic Components: The living organisms include, plants, animals, and micro-organisms in an ecosystem forms biotic components. </a:t>
            </a:r>
          </a:p>
          <a:p>
            <a:pPr algn="just"/>
            <a:r>
              <a:rPr lang="en-US" sz="1800" dirty="0" smtClean="0"/>
              <a:t>Biotic Components are further classified into 3 main groups </a:t>
            </a:r>
          </a:p>
          <a:p>
            <a:pPr algn="just"/>
            <a:r>
              <a:rPr lang="en-US" sz="1800" dirty="0" smtClean="0"/>
              <a:t>Producers </a:t>
            </a:r>
          </a:p>
          <a:p>
            <a:pPr algn="just"/>
            <a:r>
              <a:rPr lang="en-US" sz="1800" dirty="0" smtClean="0"/>
              <a:t>Consumers </a:t>
            </a:r>
          </a:p>
          <a:p>
            <a:pPr algn="just"/>
            <a:r>
              <a:rPr lang="en-US" sz="1800" dirty="0" smtClean="0"/>
              <a:t>Decomposers or Reducers </a:t>
            </a:r>
          </a:p>
          <a:p>
            <a:pPr algn="just"/>
            <a:r>
              <a:rPr lang="en-US" sz="1800" dirty="0" smtClean="0"/>
              <a:t>Producer: The green plants have chlorophyll with the help of which they trap solar energy and change it into chemical energy of carbohydrates using simple inorganic compound namely, water and carbon dioxide. This process is known as photosynthesis. The chemical energy stored by the producers is utilized partly by the producers for their own growth and survival and the remaining is stored in the plants for their future use.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5794"/>
            <a:ext cx="7024744" cy="571504"/>
          </a:xfrm>
        </p:spPr>
        <p:txBody>
          <a:bodyPr>
            <a:normAutofit fontScale="90000"/>
          </a:bodyPr>
          <a:lstStyle/>
          <a:p>
            <a:endParaRPr lang="en-US" dirty="0"/>
          </a:p>
        </p:txBody>
      </p:sp>
      <p:sp>
        <p:nvSpPr>
          <p:cNvPr id="3" name="Content Placeholder 2"/>
          <p:cNvSpPr>
            <a:spLocks noGrp="1"/>
          </p:cNvSpPr>
          <p:nvPr>
            <p:ph idx="1"/>
          </p:nvPr>
        </p:nvSpPr>
        <p:spPr>
          <a:xfrm>
            <a:off x="1043492" y="1285860"/>
            <a:ext cx="6777317" cy="5214974"/>
          </a:xfrm>
        </p:spPr>
        <p:txBody>
          <a:bodyPr>
            <a:noAutofit/>
          </a:bodyPr>
          <a:lstStyle/>
          <a:p>
            <a:pPr algn="just"/>
            <a:r>
              <a:rPr lang="en-US" sz="1800" dirty="0" smtClean="0"/>
              <a:t>Consumers: The animals lack chlorophyll and are unable to synthesis their own food therefore they depend on the producers for their food. </a:t>
            </a:r>
          </a:p>
          <a:p>
            <a:pPr algn="just"/>
            <a:r>
              <a:rPr lang="en-US" sz="1800" dirty="0" smtClean="0"/>
              <a:t>They are known as </a:t>
            </a:r>
            <a:r>
              <a:rPr lang="en-US" sz="1800" dirty="0" err="1" smtClean="0"/>
              <a:t>heterotrophs</a:t>
            </a:r>
            <a:r>
              <a:rPr lang="en-US" sz="1800" dirty="0" smtClean="0"/>
              <a:t> (i.e. </a:t>
            </a:r>
            <a:r>
              <a:rPr lang="en-US" sz="1800" dirty="0" err="1" smtClean="0"/>
              <a:t>heteros</a:t>
            </a:r>
            <a:r>
              <a:rPr lang="en-US" sz="1800" dirty="0" smtClean="0"/>
              <a:t>= others, </a:t>
            </a:r>
            <a:r>
              <a:rPr lang="en-US" sz="1800" dirty="0" err="1" smtClean="0"/>
              <a:t>trophs</a:t>
            </a:r>
            <a:r>
              <a:rPr lang="en-US" sz="1800" dirty="0" smtClean="0"/>
              <a:t>= feeder) </a:t>
            </a:r>
          </a:p>
          <a:p>
            <a:pPr algn="just"/>
            <a:r>
              <a:rPr lang="en-US" sz="1800" dirty="0" smtClean="0"/>
              <a:t>The Consumers are of 4 types: </a:t>
            </a:r>
          </a:p>
          <a:p>
            <a:pPr algn="just"/>
            <a:r>
              <a:rPr lang="en-US" sz="1800" dirty="0" smtClean="0"/>
              <a:t>(a) Primary Consumer: ( Herbivores) i.e. Animal feeding on plants, e.g. Rabbit, deer, goat etc. </a:t>
            </a:r>
          </a:p>
          <a:p>
            <a:pPr algn="just"/>
            <a:r>
              <a:rPr lang="en-US" sz="1800" dirty="0" smtClean="0"/>
              <a:t>(b) Secondary Consumers: The animal feeding on Herbivores are called as secondary consumers or primary carnivores. e.g. Cats, foxes, snakes. </a:t>
            </a:r>
          </a:p>
          <a:p>
            <a:pPr algn="just"/>
            <a:r>
              <a:rPr lang="en-US" sz="1800" dirty="0" smtClean="0"/>
              <a:t>(c) Tertiary Consumers: These are large carnivores which feed on secondary consumers. e.g. Wolves </a:t>
            </a:r>
          </a:p>
          <a:p>
            <a:pPr algn="just"/>
            <a:r>
              <a:rPr lang="en-US" sz="1800" dirty="0" smtClean="0"/>
              <a:t>(d) Quaternary Consumers: They are also called omnivores these are largest carnivores which feed on tertiary consumers and are not eaten up by any other animals. e.g. lion and Tiger.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43948"/>
          </a:xfrm>
        </p:spPr>
        <p:txBody>
          <a:bodyPr>
            <a:normAutofit fontScale="90000"/>
          </a:bodyPr>
          <a:lstStyle/>
          <a:p>
            <a:endParaRPr lang="en-US" dirty="0"/>
          </a:p>
        </p:txBody>
      </p:sp>
      <p:sp>
        <p:nvSpPr>
          <p:cNvPr id="3" name="Content Placeholder 2"/>
          <p:cNvSpPr>
            <a:spLocks noGrp="1"/>
          </p:cNvSpPr>
          <p:nvPr>
            <p:ph idx="1"/>
          </p:nvPr>
        </p:nvSpPr>
        <p:spPr>
          <a:xfrm>
            <a:off x="1043492" y="1643050"/>
            <a:ext cx="6777317" cy="4189579"/>
          </a:xfrm>
        </p:spPr>
        <p:txBody>
          <a:bodyPr>
            <a:normAutofit/>
          </a:bodyPr>
          <a:lstStyle/>
          <a:p>
            <a:pPr algn="just"/>
            <a:r>
              <a:rPr lang="en-US" sz="1800" dirty="0" smtClean="0"/>
              <a:t>Decomposers: Bacteria &amp; fungi belong to this category. They break down the dead organic matter of producers &amp; consumers for their food and release to the environment the simple inorganic and organic substance. These simple substances are reused by the producers resulting in a cyclic exchange of material between biotic &amp; </a:t>
            </a:r>
            <a:r>
              <a:rPr lang="en-US" sz="1800" dirty="0" err="1" smtClean="0"/>
              <a:t>abiotic</a:t>
            </a:r>
            <a:r>
              <a:rPr lang="en-US" sz="1800" dirty="0" smtClean="0"/>
              <a:t> environment.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928670"/>
            <a:ext cx="3908442" cy="461665"/>
          </a:xfrm>
          <a:prstGeom prst="rect">
            <a:avLst/>
          </a:prstGeom>
          <a:noFill/>
        </p:spPr>
        <p:txBody>
          <a:bodyPr wrap="none" rtlCol="0">
            <a:spAutoFit/>
          </a:bodyPr>
          <a:lstStyle/>
          <a:p>
            <a:r>
              <a:rPr lang="es-ES" sz="2400" b="1" i="1" smtClean="0">
                <a:solidFill>
                  <a:srgbClr val="0070C0"/>
                </a:solidFill>
              </a:rPr>
              <a:t>1.2 Energy in ecosystems</a:t>
            </a:r>
            <a:endParaRPr lang="es-ES" sz="2400" b="1" i="1">
              <a:solidFill>
                <a:srgbClr val="0070C0"/>
              </a:solidFill>
            </a:endParaRPr>
          </a:p>
        </p:txBody>
      </p:sp>
      <p:sp>
        <p:nvSpPr>
          <p:cNvPr id="5" name="4 Flecha derecha"/>
          <p:cNvSpPr/>
          <p:nvPr/>
        </p:nvSpPr>
        <p:spPr>
          <a:xfrm>
            <a:off x="2643174" y="5143512"/>
            <a:ext cx="3929090" cy="857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428728" y="5988626"/>
            <a:ext cx="62664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b="1" smtClean="0">
                <a:solidFill>
                  <a:srgbClr val="C00000"/>
                </a:solidFill>
              </a:rPr>
              <a:t>Energy enters an ecosystem and flows in one direction</a:t>
            </a:r>
            <a:endParaRPr lang="es-ES" b="1">
              <a:solidFill>
                <a:srgbClr val="C00000"/>
              </a:solidFill>
            </a:endParaRPr>
          </a:p>
        </p:txBody>
      </p:sp>
      <p:pic>
        <p:nvPicPr>
          <p:cNvPr id="20486" name="Picture 6" descr="http://www.biology.iupui.edu/biocourses/N100H/images/41foodchain.gif"/>
          <p:cNvPicPr>
            <a:picLocks noChangeAspect="1" noChangeArrowheads="1"/>
          </p:cNvPicPr>
          <p:nvPr/>
        </p:nvPicPr>
        <p:blipFill>
          <a:blip r:embed="rId2" cstate="print"/>
          <a:srcRect/>
          <a:stretch>
            <a:fillRect/>
          </a:stretch>
        </p:blipFill>
        <p:spPr bwMode="auto">
          <a:xfrm>
            <a:off x="1000099" y="1714488"/>
            <a:ext cx="6863561" cy="331946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719073"/>
            <a:ext cx="7691120" cy="2769235"/>
          </a:xfrm>
          <a:prstGeom prst="rect">
            <a:avLst/>
          </a:prstGeom>
        </p:spPr>
        <p:txBody>
          <a:bodyPr vert="horz" wrap="square" lIns="0" tIns="195580" rIns="0" bIns="0" rtlCol="0">
            <a:spAutoFit/>
          </a:bodyPr>
          <a:lstStyle/>
          <a:p>
            <a:pPr marL="12700">
              <a:lnSpc>
                <a:spcPct val="100000"/>
              </a:lnSpc>
              <a:spcBef>
                <a:spcPts val="1540"/>
              </a:spcBef>
            </a:pPr>
            <a:r>
              <a:rPr sz="2400" b="1" dirty="0">
                <a:latin typeface="Palatino Linotype"/>
                <a:cs typeface="Palatino Linotype"/>
              </a:rPr>
              <a:t>FUNCTION OF AN</a:t>
            </a:r>
            <a:r>
              <a:rPr sz="2400" b="1" spc="-25" dirty="0">
                <a:latin typeface="Palatino Linotype"/>
                <a:cs typeface="Palatino Linotype"/>
              </a:rPr>
              <a:t> </a:t>
            </a:r>
            <a:r>
              <a:rPr sz="2400" b="1" spc="-5" dirty="0">
                <a:latin typeface="Palatino Linotype"/>
                <a:cs typeface="Palatino Linotype"/>
              </a:rPr>
              <a:t>ECOSYSTEM</a:t>
            </a:r>
            <a:endParaRPr sz="2400">
              <a:latin typeface="Palatino Linotype"/>
              <a:cs typeface="Palatino Linotype"/>
            </a:endParaRPr>
          </a:p>
          <a:p>
            <a:pPr marL="12700" marR="5080" indent="914400">
              <a:lnSpc>
                <a:spcPts val="4320"/>
              </a:lnSpc>
              <a:spcBef>
                <a:spcPts val="384"/>
              </a:spcBef>
            </a:pPr>
            <a:r>
              <a:rPr sz="2400" spc="-85" dirty="0">
                <a:latin typeface="Palatino Linotype"/>
                <a:cs typeface="Palatino Linotype"/>
              </a:rPr>
              <a:t>To </a:t>
            </a:r>
            <a:r>
              <a:rPr sz="2400" spc="-5" dirty="0">
                <a:latin typeface="Palatino Linotype"/>
                <a:cs typeface="Palatino Linotype"/>
              </a:rPr>
              <a:t>understand </a:t>
            </a:r>
            <a:r>
              <a:rPr sz="2400" dirty="0">
                <a:latin typeface="Palatino Linotype"/>
                <a:cs typeface="Palatino Linotype"/>
              </a:rPr>
              <a:t>clearly the </a:t>
            </a:r>
            <a:r>
              <a:rPr sz="2400" spc="-5" dirty="0">
                <a:latin typeface="Palatino Linotype"/>
                <a:cs typeface="Palatino Linotype"/>
              </a:rPr>
              <a:t>nature </a:t>
            </a:r>
            <a:r>
              <a:rPr sz="2400" dirty="0">
                <a:latin typeface="Palatino Linotype"/>
                <a:cs typeface="Palatino Linotype"/>
              </a:rPr>
              <a:t>of ecosystem </a:t>
            </a:r>
            <a:r>
              <a:rPr sz="2400" spc="-5" dirty="0">
                <a:latin typeface="Palatino Linotype"/>
                <a:cs typeface="Palatino Linotype"/>
              </a:rPr>
              <a:t>its  functioning </a:t>
            </a:r>
            <a:r>
              <a:rPr sz="2400" dirty="0">
                <a:latin typeface="Palatino Linotype"/>
                <a:cs typeface="Palatino Linotype"/>
              </a:rPr>
              <a:t>should be </a:t>
            </a:r>
            <a:r>
              <a:rPr sz="2400" spc="-5" dirty="0">
                <a:latin typeface="Palatino Linotype"/>
                <a:cs typeface="Palatino Linotype"/>
              </a:rPr>
              <a:t>thoroughly</a:t>
            </a:r>
            <a:r>
              <a:rPr sz="2400" spc="65" dirty="0">
                <a:latin typeface="Palatino Linotype"/>
                <a:cs typeface="Palatino Linotype"/>
              </a:rPr>
              <a:t> </a:t>
            </a:r>
            <a:r>
              <a:rPr sz="2400" spc="-5" dirty="0">
                <a:latin typeface="Palatino Linotype"/>
                <a:cs typeface="Palatino Linotype"/>
              </a:rPr>
              <a:t>understood.</a:t>
            </a:r>
            <a:endParaRPr sz="2400">
              <a:latin typeface="Palatino Linotype"/>
              <a:cs typeface="Palatino Linotype"/>
            </a:endParaRPr>
          </a:p>
          <a:p>
            <a:pPr marL="12700" marR="6350" indent="914400">
              <a:lnSpc>
                <a:spcPts val="4320"/>
              </a:lnSpc>
            </a:pPr>
            <a:r>
              <a:rPr sz="2400" dirty="0">
                <a:latin typeface="Palatino Linotype"/>
                <a:cs typeface="Palatino Linotype"/>
              </a:rPr>
              <a:t>The </a:t>
            </a:r>
            <a:r>
              <a:rPr sz="2400" spc="-5" dirty="0">
                <a:latin typeface="Palatino Linotype"/>
                <a:cs typeface="Palatino Linotype"/>
              </a:rPr>
              <a:t>function of </a:t>
            </a:r>
            <a:r>
              <a:rPr sz="2400" dirty="0">
                <a:latin typeface="Palatino Linotype"/>
                <a:cs typeface="Palatino Linotype"/>
              </a:rPr>
              <a:t>an ecosystem </a:t>
            </a:r>
            <a:r>
              <a:rPr sz="2400" spc="-5" dirty="0">
                <a:latin typeface="Palatino Linotype"/>
                <a:cs typeface="Palatino Linotype"/>
              </a:rPr>
              <a:t>is to </a:t>
            </a:r>
            <a:r>
              <a:rPr sz="2400" dirty="0">
                <a:latin typeface="Palatino Linotype"/>
                <a:cs typeface="Palatino Linotype"/>
              </a:rPr>
              <a:t>allow flow </a:t>
            </a:r>
            <a:r>
              <a:rPr sz="2400" spc="-5" dirty="0">
                <a:latin typeface="Palatino Linotype"/>
                <a:cs typeface="Palatino Linotype"/>
              </a:rPr>
              <a:t>of  energy and cycling of</a:t>
            </a:r>
            <a:r>
              <a:rPr sz="2400" spc="20" dirty="0">
                <a:latin typeface="Palatino Linotype"/>
                <a:cs typeface="Palatino Linotype"/>
              </a:rPr>
              <a:t> </a:t>
            </a:r>
            <a:r>
              <a:rPr sz="2400" spc="-5" dirty="0">
                <a:latin typeface="Palatino Linotype"/>
                <a:cs typeface="Palatino Linotype"/>
              </a:rPr>
              <a:t>nutrients.</a:t>
            </a:r>
            <a:endParaRPr sz="2400">
              <a:latin typeface="Palatino Linotype"/>
              <a:cs typeface="Palatino Linotyp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719073"/>
            <a:ext cx="7613015" cy="4415790"/>
          </a:xfrm>
          <a:prstGeom prst="rect">
            <a:avLst/>
          </a:prstGeom>
        </p:spPr>
        <p:txBody>
          <a:bodyPr vert="horz" wrap="square" lIns="0" tIns="195580" rIns="0" bIns="0" rtlCol="0">
            <a:spAutoFit/>
          </a:bodyPr>
          <a:lstStyle/>
          <a:p>
            <a:pPr marL="12700">
              <a:lnSpc>
                <a:spcPct val="100000"/>
              </a:lnSpc>
              <a:spcBef>
                <a:spcPts val="1540"/>
              </a:spcBef>
            </a:pPr>
            <a:r>
              <a:rPr sz="2400" b="1" spc="-50" dirty="0">
                <a:latin typeface="Palatino Linotype"/>
                <a:cs typeface="Palatino Linotype"/>
              </a:rPr>
              <a:t>Types </a:t>
            </a:r>
            <a:r>
              <a:rPr sz="2400" b="1" spc="-5" dirty="0">
                <a:latin typeface="Palatino Linotype"/>
                <a:cs typeface="Palatino Linotype"/>
              </a:rPr>
              <a:t>of</a:t>
            </a:r>
            <a:r>
              <a:rPr sz="2400" b="1" spc="40" dirty="0">
                <a:latin typeface="Palatino Linotype"/>
                <a:cs typeface="Palatino Linotype"/>
              </a:rPr>
              <a:t> </a:t>
            </a:r>
            <a:r>
              <a:rPr sz="2400" b="1" dirty="0">
                <a:latin typeface="Palatino Linotype"/>
                <a:cs typeface="Palatino Linotype"/>
              </a:rPr>
              <a:t>Functions</a:t>
            </a:r>
            <a:endParaRPr sz="2400">
              <a:latin typeface="Palatino Linotype"/>
              <a:cs typeface="Palatino Linotype"/>
            </a:endParaRPr>
          </a:p>
          <a:p>
            <a:pPr marL="274320" algn="ctr">
              <a:lnSpc>
                <a:spcPct val="100000"/>
              </a:lnSpc>
              <a:spcBef>
                <a:spcPts val="1440"/>
              </a:spcBef>
            </a:pPr>
            <a:r>
              <a:rPr sz="2400" spc="-5" dirty="0">
                <a:latin typeface="Palatino Linotype"/>
                <a:cs typeface="Palatino Linotype"/>
              </a:rPr>
              <a:t>Functions of </a:t>
            </a:r>
            <a:r>
              <a:rPr sz="2400" dirty="0">
                <a:latin typeface="Palatino Linotype"/>
                <a:cs typeface="Palatino Linotype"/>
              </a:rPr>
              <a:t>an ecosystem are </a:t>
            </a:r>
            <a:r>
              <a:rPr sz="2400" spc="-5" dirty="0">
                <a:latin typeface="Palatino Linotype"/>
                <a:cs typeface="Palatino Linotype"/>
              </a:rPr>
              <a:t>of three</a:t>
            </a:r>
            <a:r>
              <a:rPr sz="2400" spc="35" dirty="0">
                <a:latin typeface="Palatino Linotype"/>
                <a:cs typeface="Palatino Linotype"/>
              </a:rPr>
              <a:t> </a:t>
            </a:r>
            <a:r>
              <a:rPr sz="2400" spc="-5" dirty="0">
                <a:latin typeface="Palatino Linotype"/>
                <a:cs typeface="Palatino Linotype"/>
              </a:rPr>
              <a:t>types.</a:t>
            </a:r>
            <a:endParaRPr sz="2400">
              <a:latin typeface="Palatino Linotype"/>
              <a:cs typeface="Palatino Linotype"/>
            </a:endParaRPr>
          </a:p>
          <a:p>
            <a:pPr marL="317500" indent="-305435">
              <a:lnSpc>
                <a:spcPct val="100000"/>
              </a:lnSpc>
              <a:spcBef>
                <a:spcPts val="1440"/>
              </a:spcBef>
              <a:buAutoNum type="arabicPeriod"/>
              <a:tabLst>
                <a:tab pos="318135" algn="l"/>
              </a:tabLst>
            </a:pPr>
            <a:r>
              <a:rPr sz="2400" b="1" spc="-5" dirty="0">
                <a:latin typeface="Palatino Linotype"/>
                <a:cs typeface="Palatino Linotype"/>
              </a:rPr>
              <a:t>Primary</a:t>
            </a:r>
            <a:r>
              <a:rPr sz="2400" b="1" dirty="0">
                <a:latin typeface="Palatino Linotype"/>
                <a:cs typeface="Palatino Linotype"/>
              </a:rPr>
              <a:t> </a:t>
            </a:r>
            <a:r>
              <a:rPr sz="2400" b="1" spc="-5" dirty="0">
                <a:latin typeface="Palatino Linotype"/>
                <a:cs typeface="Palatino Linotype"/>
              </a:rPr>
              <a:t>function</a:t>
            </a:r>
            <a:endParaRPr sz="2400">
              <a:latin typeface="Palatino Linotype"/>
              <a:cs typeface="Palatino Linotype"/>
            </a:endParaRPr>
          </a:p>
          <a:p>
            <a:pPr marL="12700" marR="1265555" indent="914400">
              <a:lnSpc>
                <a:spcPct val="150000"/>
              </a:lnSpc>
            </a:pPr>
            <a:r>
              <a:rPr sz="2400" dirty="0">
                <a:latin typeface="Palatino Linotype"/>
                <a:cs typeface="Palatino Linotype"/>
              </a:rPr>
              <a:t>The </a:t>
            </a:r>
            <a:r>
              <a:rPr sz="2400" spc="-5" dirty="0">
                <a:latin typeface="Palatino Linotype"/>
                <a:cs typeface="Palatino Linotype"/>
              </a:rPr>
              <a:t>primary function of </a:t>
            </a:r>
            <a:r>
              <a:rPr sz="2400" dirty="0">
                <a:latin typeface="Palatino Linotype"/>
                <a:cs typeface="Palatino Linotype"/>
              </a:rPr>
              <a:t>all ecosystem </a:t>
            </a:r>
            <a:r>
              <a:rPr sz="2400" spc="-5" dirty="0">
                <a:latin typeface="Palatino Linotype"/>
                <a:cs typeface="Palatino Linotype"/>
              </a:rPr>
              <a:t>is  </a:t>
            </a:r>
            <a:r>
              <a:rPr sz="2400" dirty="0">
                <a:latin typeface="Palatino Linotype"/>
                <a:cs typeface="Palatino Linotype"/>
              </a:rPr>
              <a:t>manufacture </a:t>
            </a:r>
            <a:r>
              <a:rPr sz="2400" spc="-5" dirty="0">
                <a:latin typeface="Palatino Linotype"/>
                <a:cs typeface="Palatino Linotype"/>
              </a:rPr>
              <a:t>of </a:t>
            </a:r>
            <a:r>
              <a:rPr sz="2400" dirty="0">
                <a:latin typeface="Palatino Linotype"/>
                <a:cs typeface="Palatino Linotype"/>
              </a:rPr>
              <a:t>starch</a:t>
            </a:r>
            <a:r>
              <a:rPr sz="2400" spc="-10" dirty="0">
                <a:latin typeface="Palatino Linotype"/>
                <a:cs typeface="Palatino Linotype"/>
              </a:rPr>
              <a:t> </a:t>
            </a:r>
            <a:r>
              <a:rPr sz="2400" spc="-5" dirty="0">
                <a:latin typeface="Palatino Linotype"/>
                <a:cs typeface="Palatino Linotype"/>
              </a:rPr>
              <a:t>(photosynthesis).</a:t>
            </a:r>
            <a:endParaRPr sz="2400">
              <a:latin typeface="Palatino Linotype"/>
              <a:cs typeface="Palatino Linotype"/>
            </a:endParaRPr>
          </a:p>
          <a:p>
            <a:pPr marL="317500" indent="-304800">
              <a:lnSpc>
                <a:spcPct val="100000"/>
              </a:lnSpc>
              <a:spcBef>
                <a:spcPts val="1445"/>
              </a:spcBef>
              <a:buAutoNum type="arabicPeriod" startAt="2"/>
              <a:tabLst>
                <a:tab pos="317500" algn="l"/>
              </a:tabLst>
            </a:pPr>
            <a:r>
              <a:rPr sz="2400" b="1" dirty="0">
                <a:latin typeface="Palatino Linotype"/>
                <a:cs typeface="Palatino Linotype"/>
              </a:rPr>
              <a:t>Secondary</a:t>
            </a:r>
            <a:r>
              <a:rPr sz="2400" b="1" spc="-5" dirty="0">
                <a:latin typeface="Palatino Linotype"/>
                <a:cs typeface="Palatino Linotype"/>
              </a:rPr>
              <a:t> function</a:t>
            </a:r>
            <a:endParaRPr sz="2400">
              <a:latin typeface="Palatino Linotype"/>
              <a:cs typeface="Palatino Linotype"/>
            </a:endParaRPr>
          </a:p>
          <a:p>
            <a:pPr marL="12700" marR="5080" indent="914400">
              <a:lnSpc>
                <a:spcPts val="4320"/>
              </a:lnSpc>
              <a:spcBef>
                <a:spcPts val="384"/>
              </a:spcBef>
            </a:pPr>
            <a:r>
              <a:rPr sz="2400" dirty="0">
                <a:latin typeface="Palatino Linotype"/>
                <a:cs typeface="Palatino Linotype"/>
              </a:rPr>
              <a:t>The secondary </a:t>
            </a:r>
            <a:r>
              <a:rPr sz="2400" spc="-5" dirty="0">
                <a:latin typeface="Palatino Linotype"/>
                <a:cs typeface="Palatino Linotype"/>
              </a:rPr>
              <a:t>function </a:t>
            </a:r>
            <a:r>
              <a:rPr sz="2400" dirty="0">
                <a:latin typeface="Palatino Linotype"/>
                <a:cs typeface="Palatino Linotype"/>
              </a:rPr>
              <a:t>of all ecosystem </a:t>
            </a:r>
            <a:r>
              <a:rPr sz="2400" spc="-5" dirty="0">
                <a:latin typeface="Palatino Linotype"/>
                <a:cs typeface="Palatino Linotype"/>
              </a:rPr>
              <a:t>is  distribution </a:t>
            </a:r>
            <a:r>
              <a:rPr sz="2400" dirty="0">
                <a:latin typeface="Palatino Linotype"/>
                <a:cs typeface="Palatino Linotype"/>
              </a:rPr>
              <a:t>energy </a:t>
            </a:r>
            <a:r>
              <a:rPr sz="2400" spc="-5" dirty="0">
                <a:latin typeface="Palatino Linotype"/>
                <a:cs typeface="Palatino Linotype"/>
              </a:rPr>
              <a:t>in the </a:t>
            </a:r>
            <a:r>
              <a:rPr sz="2400" dirty="0">
                <a:latin typeface="Palatino Linotype"/>
                <a:cs typeface="Palatino Linotype"/>
              </a:rPr>
              <a:t>form of food </a:t>
            </a:r>
            <a:r>
              <a:rPr sz="2400" spc="-5" dirty="0">
                <a:latin typeface="Palatino Linotype"/>
                <a:cs typeface="Palatino Linotype"/>
              </a:rPr>
              <a:t>to </a:t>
            </a:r>
            <a:r>
              <a:rPr sz="2400" dirty="0">
                <a:latin typeface="Palatino Linotype"/>
                <a:cs typeface="Palatino Linotype"/>
              </a:rPr>
              <a:t>all</a:t>
            </a:r>
            <a:r>
              <a:rPr sz="2400" spc="35" dirty="0">
                <a:latin typeface="Palatino Linotype"/>
                <a:cs typeface="Palatino Linotype"/>
              </a:rPr>
              <a:t> </a:t>
            </a:r>
            <a:r>
              <a:rPr sz="2400" dirty="0">
                <a:latin typeface="Palatino Linotype"/>
                <a:cs typeface="Palatino Linotype"/>
              </a:rPr>
              <a:t>consumers.</a:t>
            </a:r>
            <a:endParaRPr sz="2400">
              <a:latin typeface="Palatino Linotype"/>
              <a:cs typeface="Palatino Linotyp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65739"/>
            <a:ext cx="8298815" cy="5512435"/>
          </a:xfrm>
          <a:prstGeom prst="rect">
            <a:avLst/>
          </a:prstGeom>
        </p:spPr>
        <p:txBody>
          <a:bodyPr vert="horz" wrap="square" lIns="0" tIns="194945" rIns="0" bIns="0" rtlCol="0">
            <a:spAutoFit/>
          </a:bodyPr>
          <a:lstStyle/>
          <a:p>
            <a:pPr marL="12700">
              <a:lnSpc>
                <a:spcPct val="100000"/>
              </a:lnSpc>
              <a:spcBef>
                <a:spcPts val="1535"/>
              </a:spcBef>
            </a:pPr>
            <a:r>
              <a:rPr sz="2400" b="1" spc="-30" dirty="0">
                <a:latin typeface="Palatino Linotype"/>
                <a:cs typeface="Palatino Linotype"/>
              </a:rPr>
              <a:t>Tertiary</a:t>
            </a:r>
            <a:r>
              <a:rPr sz="2400" b="1" spc="-5" dirty="0">
                <a:latin typeface="Palatino Linotype"/>
                <a:cs typeface="Palatino Linotype"/>
              </a:rPr>
              <a:t> </a:t>
            </a:r>
            <a:r>
              <a:rPr sz="2400" b="1" dirty="0">
                <a:latin typeface="Palatino Linotype"/>
                <a:cs typeface="Palatino Linotype"/>
              </a:rPr>
              <a:t>Function</a:t>
            </a:r>
            <a:endParaRPr sz="2400">
              <a:latin typeface="Palatino Linotype"/>
              <a:cs typeface="Palatino Linotype"/>
            </a:endParaRPr>
          </a:p>
          <a:p>
            <a:pPr marL="12700" marR="5080" indent="609600">
              <a:lnSpc>
                <a:spcPct val="150000"/>
              </a:lnSpc>
              <a:tabLst>
                <a:tab pos="1341755" algn="l"/>
                <a:tab pos="2014855" algn="l"/>
                <a:tab pos="3984625" algn="l"/>
                <a:tab pos="4505960" algn="l"/>
                <a:tab pos="5702935" algn="l"/>
                <a:tab pos="6630670" algn="l"/>
                <a:tab pos="8018145" algn="l"/>
              </a:tabLst>
            </a:pPr>
            <a:r>
              <a:rPr sz="2400" dirty="0">
                <a:latin typeface="Palatino Linotype"/>
                <a:cs typeface="Palatino Linotype"/>
              </a:rPr>
              <a:t>All </a:t>
            </a:r>
            <a:r>
              <a:rPr sz="2400" spc="-5" dirty="0">
                <a:latin typeface="Palatino Linotype"/>
                <a:cs typeface="Palatino Linotype"/>
              </a:rPr>
              <a:t>living </a:t>
            </a:r>
            <a:r>
              <a:rPr sz="2400" dirty="0">
                <a:latin typeface="Palatino Linotype"/>
                <a:cs typeface="Palatino Linotype"/>
              </a:rPr>
              <a:t>systems diet </a:t>
            </a:r>
            <a:r>
              <a:rPr sz="2400" spc="-5" dirty="0">
                <a:latin typeface="Palatino Linotype"/>
                <a:cs typeface="Palatino Linotype"/>
              </a:rPr>
              <a:t>at </a:t>
            </a:r>
            <a:r>
              <a:rPr sz="2400" dirty="0">
                <a:latin typeface="Palatino Linotype"/>
                <a:cs typeface="Palatino Linotype"/>
              </a:rPr>
              <a:t>a </a:t>
            </a:r>
            <a:r>
              <a:rPr sz="2400" spc="-5" dirty="0">
                <a:latin typeface="Palatino Linotype"/>
                <a:cs typeface="Palatino Linotype"/>
              </a:rPr>
              <a:t>particular stage. </a:t>
            </a:r>
            <a:r>
              <a:rPr sz="2400" dirty="0">
                <a:latin typeface="Palatino Linotype"/>
                <a:cs typeface="Palatino Linotype"/>
              </a:rPr>
              <a:t>These dead  syste</a:t>
            </a:r>
            <a:r>
              <a:rPr sz="2400" spc="5" dirty="0">
                <a:latin typeface="Palatino Linotype"/>
                <a:cs typeface="Palatino Linotype"/>
              </a:rPr>
              <a:t>m</a:t>
            </a:r>
            <a:r>
              <a:rPr sz="2400" dirty="0">
                <a:latin typeface="Palatino Linotype"/>
                <a:cs typeface="Palatino Linotype"/>
              </a:rPr>
              <a:t>s	</a:t>
            </a:r>
            <a:r>
              <a:rPr sz="2400" spc="-15" dirty="0">
                <a:latin typeface="Palatino Linotype"/>
                <a:cs typeface="Palatino Linotype"/>
              </a:rPr>
              <a:t>a</a:t>
            </a:r>
            <a:r>
              <a:rPr sz="2400" dirty="0">
                <a:latin typeface="Palatino Linotype"/>
                <a:cs typeface="Palatino Linotype"/>
              </a:rPr>
              <a:t>re	decomposed	</a:t>
            </a:r>
            <a:r>
              <a:rPr sz="2400" spc="-5" dirty="0">
                <a:latin typeface="Palatino Linotype"/>
                <a:cs typeface="Palatino Linotype"/>
              </a:rPr>
              <a:t>t</a:t>
            </a:r>
            <a:r>
              <a:rPr sz="2400" dirty="0">
                <a:latin typeface="Palatino Linotype"/>
                <a:cs typeface="Palatino Linotype"/>
              </a:rPr>
              <a:t>o	i</a:t>
            </a:r>
            <a:r>
              <a:rPr sz="2400" spc="-10" dirty="0">
                <a:latin typeface="Palatino Linotype"/>
                <a:cs typeface="Palatino Linotype"/>
              </a:rPr>
              <a:t>n</a:t>
            </a:r>
            <a:r>
              <a:rPr sz="2400" dirty="0">
                <a:latin typeface="Palatino Linotype"/>
                <a:cs typeface="Palatino Linotype"/>
              </a:rPr>
              <a:t>itiate	</a:t>
            </a:r>
            <a:r>
              <a:rPr sz="2400" spc="5" dirty="0">
                <a:latin typeface="Palatino Linotype"/>
                <a:cs typeface="Palatino Linotype"/>
              </a:rPr>
              <a:t>t</a:t>
            </a:r>
            <a:r>
              <a:rPr sz="2400" spc="-5" dirty="0">
                <a:latin typeface="Palatino Linotype"/>
                <a:cs typeface="Palatino Linotype"/>
              </a:rPr>
              <a:t>h</a:t>
            </a:r>
            <a:r>
              <a:rPr sz="2400" spc="-10" dirty="0">
                <a:latin typeface="Palatino Linotype"/>
                <a:cs typeface="Palatino Linotype"/>
              </a:rPr>
              <a:t>i</a:t>
            </a:r>
            <a:r>
              <a:rPr sz="2400" dirty="0">
                <a:latin typeface="Palatino Linotype"/>
                <a:cs typeface="Palatino Linotype"/>
              </a:rPr>
              <a:t>rd	f</a:t>
            </a:r>
            <a:r>
              <a:rPr sz="2400" spc="5" dirty="0">
                <a:latin typeface="Palatino Linotype"/>
                <a:cs typeface="Palatino Linotype"/>
              </a:rPr>
              <a:t>u</a:t>
            </a:r>
            <a:r>
              <a:rPr sz="2400" spc="-5" dirty="0">
                <a:latin typeface="Palatino Linotype"/>
                <a:cs typeface="Palatino Linotype"/>
              </a:rPr>
              <a:t>nc</a:t>
            </a:r>
            <a:r>
              <a:rPr sz="2400" dirty="0">
                <a:latin typeface="Palatino Linotype"/>
                <a:cs typeface="Palatino Linotype"/>
              </a:rPr>
              <a:t>tion	</a:t>
            </a:r>
            <a:r>
              <a:rPr sz="2400" spc="-5" dirty="0">
                <a:latin typeface="Palatino Linotype"/>
                <a:cs typeface="Palatino Linotype"/>
              </a:rPr>
              <a:t>of  </a:t>
            </a:r>
            <a:r>
              <a:rPr sz="2400" dirty="0">
                <a:latin typeface="Palatino Linotype"/>
                <a:cs typeface="Palatino Linotype"/>
              </a:rPr>
              <a:t>ecosystems </a:t>
            </a:r>
            <a:r>
              <a:rPr sz="2400" spc="-5" dirty="0">
                <a:latin typeface="Palatino Linotype"/>
                <a:cs typeface="Palatino Linotype"/>
              </a:rPr>
              <a:t>namely</a:t>
            </a:r>
            <a:r>
              <a:rPr sz="2400" dirty="0">
                <a:latin typeface="Palatino Linotype"/>
                <a:cs typeface="Palatino Linotype"/>
              </a:rPr>
              <a:t> </a:t>
            </a:r>
            <a:r>
              <a:rPr sz="2400" spc="-5" dirty="0">
                <a:latin typeface="Palatino Linotype"/>
                <a:cs typeface="Palatino Linotype"/>
              </a:rPr>
              <a:t>“cycling”.</a:t>
            </a:r>
            <a:endParaRPr sz="2400">
              <a:latin typeface="Palatino Linotype"/>
              <a:cs typeface="Palatino Linotype"/>
            </a:endParaRPr>
          </a:p>
          <a:p>
            <a:pPr marL="12700">
              <a:lnSpc>
                <a:spcPct val="100000"/>
              </a:lnSpc>
              <a:spcBef>
                <a:spcPts val="1440"/>
              </a:spcBef>
            </a:pPr>
            <a:r>
              <a:rPr sz="2400" dirty="0">
                <a:latin typeface="Palatino Linotype"/>
                <a:cs typeface="Palatino Linotype"/>
              </a:rPr>
              <a:t>The </a:t>
            </a:r>
            <a:r>
              <a:rPr sz="2400" spc="-5" dirty="0">
                <a:latin typeface="Palatino Linotype"/>
                <a:cs typeface="Palatino Linotype"/>
              </a:rPr>
              <a:t>functioning of an </a:t>
            </a:r>
            <a:r>
              <a:rPr sz="2400" dirty="0">
                <a:latin typeface="Palatino Linotype"/>
                <a:cs typeface="Palatino Linotype"/>
              </a:rPr>
              <a:t>ecosystems may be</a:t>
            </a:r>
            <a:r>
              <a:rPr sz="2400" spc="25" dirty="0">
                <a:latin typeface="Palatino Linotype"/>
                <a:cs typeface="Palatino Linotype"/>
              </a:rPr>
              <a:t> </a:t>
            </a:r>
            <a:r>
              <a:rPr sz="2400" spc="-5" dirty="0">
                <a:latin typeface="Palatino Linotype"/>
                <a:cs typeface="Palatino Linotype"/>
              </a:rPr>
              <a:t>understood</a:t>
            </a:r>
            <a:endParaRPr sz="2400">
              <a:latin typeface="Palatino Linotype"/>
              <a:cs typeface="Palatino Linotype"/>
            </a:endParaRPr>
          </a:p>
          <a:p>
            <a:pPr marL="12700">
              <a:lnSpc>
                <a:spcPct val="100000"/>
              </a:lnSpc>
              <a:spcBef>
                <a:spcPts val="1445"/>
              </a:spcBef>
            </a:pPr>
            <a:r>
              <a:rPr sz="2400" spc="-5" dirty="0">
                <a:latin typeface="Palatino Linotype"/>
                <a:cs typeface="Palatino Linotype"/>
              </a:rPr>
              <a:t>studying the following</a:t>
            </a:r>
            <a:r>
              <a:rPr sz="2400" spc="55" dirty="0">
                <a:latin typeface="Palatino Linotype"/>
                <a:cs typeface="Palatino Linotype"/>
              </a:rPr>
              <a:t> </a:t>
            </a:r>
            <a:r>
              <a:rPr sz="2400" spc="-5" dirty="0">
                <a:latin typeface="Palatino Linotype"/>
                <a:cs typeface="Palatino Linotype"/>
              </a:rPr>
              <a:t>terms.</a:t>
            </a:r>
            <a:endParaRPr sz="2400">
              <a:latin typeface="Palatino Linotype"/>
              <a:cs typeface="Palatino Linotype"/>
            </a:endParaRPr>
          </a:p>
          <a:p>
            <a:pPr marL="197485" indent="-185420">
              <a:lnSpc>
                <a:spcPct val="100000"/>
              </a:lnSpc>
              <a:spcBef>
                <a:spcPts val="1440"/>
              </a:spcBef>
              <a:buSzPct val="95833"/>
              <a:buChar char="•"/>
              <a:tabLst>
                <a:tab pos="198120" algn="l"/>
              </a:tabLst>
            </a:pPr>
            <a:r>
              <a:rPr sz="2400" spc="-5" dirty="0">
                <a:latin typeface="Palatino Linotype"/>
                <a:cs typeface="Palatino Linotype"/>
              </a:rPr>
              <a:t>Energy </a:t>
            </a:r>
            <a:r>
              <a:rPr sz="2400" dirty="0">
                <a:latin typeface="Palatino Linotype"/>
                <a:cs typeface="Palatino Linotype"/>
              </a:rPr>
              <a:t>and material</a:t>
            </a:r>
            <a:r>
              <a:rPr sz="2400" spc="25" dirty="0">
                <a:latin typeface="Palatino Linotype"/>
                <a:cs typeface="Palatino Linotype"/>
              </a:rPr>
              <a:t> </a:t>
            </a:r>
            <a:r>
              <a:rPr sz="2400" spc="-45" dirty="0">
                <a:latin typeface="Palatino Linotype"/>
                <a:cs typeface="Palatino Linotype"/>
              </a:rPr>
              <a:t>flow.</a:t>
            </a:r>
            <a:endParaRPr sz="2400">
              <a:latin typeface="Palatino Linotype"/>
              <a:cs typeface="Palatino Linotype"/>
            </a:endParaRPr>
          </a:p>
          <a:p>
            <a:pPr marL="197485" indent="-185420">
              <a:lnSpc>
                <a:spcPct val="100000"/>
              </a:lnSpc>
              <a:spcBef>
                <a:spcPts val="1440"/>
              </a:spcBef>
              <a:buSzPct val="95833"/>
              <a:buChar char="•"/>
              <a:tabLst>
                <a:tab pos="198120" algn="l"/>
              </a:tabLst>
            </a:pPr>
            <a:r>
              <a:rPr sz="2400" spc="-5" dirty="0">
                <a:latin typeface="Palatino Linotype"/>
                <a:cs typeface="Palatino Linotype"/>
              </a:rPr>
              <a:t>Food</a:t>
            </a:r>
            <a:r>
              <a:rPr sz="2400" spc="5" dirty="0">
                <a:latin typeface="Palatino Linotype"/>
                <a:cs typeface="Palatino Linotype"/>
              </a:rPr>
              <a:t> </a:t>
            </a:r>
            <a:r>
              <a:rPr sz="2400" spc="-5" dirty="0">
                <a:latin typeface="Palatino Linotype"/>
                <a:cs typeface="Palatino Linotype"/>
              </a:rPr>
              <a:t>chains</a:t>
            </a:r>
            <a:endParaRPr sz="2400">
              <a:latin typeface="Palatino Linotype"/>
              <a:cs typeface="Palatino Linotype"/>
            </a:endParaRPr>
          </a:p>
          <a:p>
            <a:pPr marL="197485" indent="-185420">
              <a:lnSpc>
                <a:spcPct val="100000"/>
              </a:lnSpc>
              <a:spcBef>
                <a:spcPts val="1440"/>
              </a:spcBef>
              <a:buSzPct val="95833"/>
              <a:buChar char="•"/>
              <a:tabLst>
                <a:tab pos="198120" algn="l"/>
              </a:tabLst>
            </a:pPr>
            <a:r>
              <a:rPr sz="2400" spc="-5" dirty="0">
                <a:latin typeface="Palatino Linotype"/>
                <a:cs typeface="Palatino Linotype"/>
              </a:rPr>
              <a:t>Food</a:t>
            </a:r>
            <a:r>
              <a:rPr sz="2400" spc="5" dirty="0">
                <a:latin typeface="Palatino Linotype"/>
                <a:cs typeface="Palatino Linotype"/>
              </a:rPr>
              <a:t> </a:t>
            </a:r>
            <a:r>
              <a:rPr sz="2400" spc="-10" dirty="0">
                <a:latin typeface="Palatino Linotype"/>
                <a:cs typeface="Palatino Linotype"/>
              </a:rPr>
              <a:t>webs</a:t>
            </a:r>
            <a:endParaRPr sz="2400">
              <a:latin typeface="Palatino Linotype"/>
              <a:cs typeface="Palatino Linotype"/>
            </a:endParaRPr>
          </a:p>
          <a:p>
            <a:pPr marL="198120" indent="-186055">
              <a:lnSpc>
                <a:spcPct val="100000"/>
              </a:lnSpc>
              <a:spcBef>
                <a:spcPts val="1440"/>
              </a:spcBef>
              <a:buSzPct val="95833"/>
              <a:buChar char="•"/>
              <a:tabLst>
                <a:tab pos="198755" algn="l"/>
              </a:tabLst>
            </a:pPr>
            <a:r>
              <a:rPr sz="2400" spc="-5" dirty="0">
                <a:latin typeface="Palatino Linotype"/>
                <a:cs typeface="Palatino Linotype"/>
              </a:rPr>
              <a:t>Food</a:t>
            </a:r>
            <a:r>
              <a:rPr sz="2400" spc="5" dirty="0">
                <a:latin typeface="Palatino Linotype"/>
                <a:cs typeface="Palatino Linotype"/>
              </a:rPr>
              <a:t> </a:t>
            </a:r>
            <a:r>
              <a:rPr sz="2400" spc="-5" dirty="0">
                <a:latin typeface="Palatino Linotype"/>
                <a:cs typeface="Palatino Linotype"/>
              </a:rPr>
              <a:t>pyramids</a:t>
            </a:r>
            <a:endParaRPr sz="2400">
              <a:latin typeface="Palatino Linotype"/>
              <a:cs typeface="Palatino Linotyp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50875"/>
            <a:ext cx="7998459" cy="5970270"/>
          </a:xfrm>
          <a:prstGeom prst="rect">
            <a:avLst/>
          </a:prstGeom>
        </p:spPr>
        <p:txBody>
          <a:bodyPr vert="horz" wrap="square" lIns="0" tIns="165100" rIns="0" bIns="0" rtlCol="0">
            <a:spAutoFit/>
          </a:bodyPr>
          <a:lstStyle/>
          <a:p>
            <a:pPr marL="12700" algn="just">
              <a:lnSpc>
                <a:spcPct val="100000"/>
              </a:lnSpc>
              <a:spcBef>
                <a:spcPts val="1300"/>
              </a:spcBef>
            </a:pPr>
            <a:r>
              <a:rPr sz="2000" b="1" dirty="0">
                <a:latin typeface="Palatino Linotype"/>
                <a:cs typeface="Palatino Linotype"/>
              </a:rPr>
              <a:t>ENERGY FLOW </a:t>
            </a:r>
            <a:r>
              <a:rPr sz="2000" b="1" spc="-5" dirty="0">
                <a:latin typeface="Palatino Linotype"/>
                <a:cs typeface="Palatino Linotype"/>
              </a:rPr>
              <a:t>IN </a:t>
            </a:r>
            <a:r>
              <a:rPr sz="2000" b="1" dirty="0">
                <a:latin typeface="Palatino Linotype"/>
                <a:cs typeface="Palatino Linotype"/>
              </a:rPr>
              <a:t>THE</a:t>
            </a:r>
            <a:r>
              <a:rPr sz="2000" b="1" spc="-65"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L="12700" marR="5715" indent="914400" algn="just">
              <a:lnSpc>
                <a:spcPct val="150000"/>
              </a:lnSpc>
            </a:pPr>
            <a:r>
              <a:rPr sz="2000" dirty="0">
                <a:latin typeface="Palatino Linotype"/>
                <a:cs typeface="Palatino Linotype"/>
              </a:rPr>
              <a:t>Energy is </a:t>
            </a:r>
            <a:r>
              <a:rPr sz="2000" spc="-10" dirty="0">
                <a:latin typeface="Palatino Linotype"/>
                <a:cs typeface="Palatino Linotype"/>
              </a:rPr>
              <a:t>the </a:t>
            </a:r>
            <a:r>
              <a:rPr sz="2000" spc="-5" dirty="0">
                <a:latin typeface="Palatino Linotype"/>
                <a:cs typeface="Palatino Linotype"/>
              </a:rPr>
              <a:t>most </a:t>
            </a:r>
            <a:r>
              <a:rPr sz="2000" dirty="0">
                <a:latin typeface="Palatino Linotype"/>
                <a:cs typeface="Palatino Linotype"/>
              </a:rPr>
              <a:t>essential requirement for all living  </a:t>
            </a:r>
            <a:r>
              <a:rPr sz="2000" spc="-5" dirty="0">
                <a:latin typeface="Palatino Linotype"/>
                <a:cs typeface="Palatino Linotype"/>
              </a:rPr>
              <a:t>organism. </a:t>
            </a:r>
            <a:r>
              <a:rPr sz="2000" dirty="0">
                <a:latin typeface="Palatino Linotype"/>
                <a:cs typeface="Palatino Linotype"/>
              </a:rPr>
              <a:t>Solar energy </a:t>
            </a:r>
            <a:r>
              <a:rPr sz="2000" spc="-5" dirty="0">
                <a:latin typeface="Palatino Linotype"/>
                <a:cs typeface="Palatino Linotype"/>
              </a:rPr>
              <a:t>is the </a:t>
            </a:r>
            <a:r>
              <a:rPr sz="2000" dirty="0">
                <a:latin typeface="Palatino Linotype"/>
                <a:cs typeface="Palatino Linotype"/>
              </a:rPr>
              <a:t>only </a:t>
            </a:r>
            <a:r>
              <a:rPr sz="2000" spc="-5" dirty="0">
                <a:latin typeface="Palatino Linotype"/>
                <a:cs typeface="Palatino Linotype"/>
              </a:rPr>
              <a:t>source to </a:t>
            </a:r>
            <a:r>
              <a:rPr sz="2000" spc="-10" dirty="0">
                <a:latin typeface="Palatino Linotype"/>
                <a:cs typeface="Palatino Linotype"/>
              </a:rPr>
              <a:t>our </a:t>
            </a:r>
            <a:r>
              <a:rPr sz="2000" spc="-5" dirty="0">
                <a:latin typeface="Palatino Linotype"/>
                <a:cs typeface="Palatino Linotype"/>
              </a:rPr>
              <a:t>planet earth. Solar</a:t>
            </a:r>
            <a:endParaRPr sz="2000">
              <a:latin typeface="Palatino Linotype"/>
              <a:cs typeface="Palatino Linotype"/>
            </a:endParaRPr>
          </a:p>
          <a:p>
            <a:pPr marL="12700" marR="5080" algn="just">
              <a:lnSpc>
                <a:spcPct val="150000"/>
              </a:lnSpc>
            </a:pPr>
            <a:r>
              <a:rPr sz="2000" dirty="0">
                <a:latin typeface="Palatino Linotype"/>
                <a:cs typeface="Palatino Linotype"/>
              </a:rPr>
              <a:t>energy is </a:t>
            </a:r>
            <a:r>
              <a:rPr sz="2000" spc="-5" dirty="0">
                <a:latin typeface="Palatino Linotype"/>
                <a:cs typeface="Palatino Linotype"/>
              </a:rPr>
              <a:t>transformed to </a:t>
            </a:r>
            <a:r>
              <a:rPr sz="2000" dirty="0">
                <a:latin typeface="Palatino Linotype"/>
                <a:cs typeface="Palatino Linotype"/>
              </a:rPr>
              <a:t>chemical </a:t>
            </a:r>
            <a:r>
              <a:rPr sz="2000" spc="-5" dirty="0">
                <a:latin typeface="Palatino Linotype"/>
                <a:cs typeface="Palatino Linotype"/>
              </a:rPr>
              <a:t>energy </a:t>
            </a:r>
            <a:r>
              <a:rPr sz="2000" dirty="0">
                <a:latin typeface="Palatino Linotype"/>
                <a:cs typeface="Palatino Linotype"/>
              </a:rPr>
              <a:t>in </a:t>
            </a:r>
            <a:r>
              <a:rPr sz="2000" spc="-5" dirty="0">
                <a:latin typeface="Palatino Linotype"/>
                <a:cs typeface="Palatino Linotype"/>
              </a:rPr>
              <a:t>photosynthesis by the  plants </a:t>
            </a:r>
            <a:r>
              <a:rPr sz="2000" dirty="0">
                <a:latin typeface="Palatino Linotype"/>
                <a:cs typeface="Palatino Linotype"/>
              </a:rPr>
              <a:t>(called as </a:t>
            </a:r>
            <a:r>
              <a:rPr sz="2000" spc="-5" dirty="0">
                <a:latin typeface="Palatino Linotype"/>
                <a:cs typeface="Palatino Linotype"/>
              </a:rPr>
              <a:t>primary producers). Though </a:t>
            </a:r>
            <a:r>
              <a:rPr sz="2000" dirty="0">
                <a:latin typeface="Palatino Linotype"/>
                <a:cs typeface="Palatino Linotype"/>
              </a:rPr>
              <a:t>a </a:t>
            </a:r>
            <a:r>
              <a:rPr sz="2000" spc="-5" dirty="0">
                <a:latin typeface="Palatino Linotype"/>
                <a:cs typeface="Palatino Linotype"/>
              </a:rPr>
              <a:t>lot </a:t>
            </a:r>
            <a:r>
              <a:rPr sz="2000" spc="-10" dirty="0">
                <a:latin typeface="Palatino Linotype"/>
                <a:cs typeface="Palatino Linotype"/>
              </a:rPr>
              <a:t>of </a:t>
            </a:r>
            <a:r>
              <a:rPr sz="2000" dirty="0">
                <a:latin typeface="Palatino Linotype"/>
                <a:cs typeface="Palatino Linotype"/>
              </a:rPr>
              <a:t>sunlight falls </a:t>
            </a:r>
            <a:r>
              <a:rPr sz="2000" spc="-5" dirty="0">
                <a:latin typeface="Palatino Linotype"/>
                <a:cs typeface="Palatino Linotype"/>
              </a:rPr>
              <a:t>on  the green plants, </a:t>
            </a:r>
            <a:r>
              <a:rPr sz="2000" dirty="0">
                <a:latin typeface="Palatino Linotype"/>
                <a:cs typeface="Palatino Linotype"/>
              </a:rPr>
              <a:t>only </a:t>
            </a:r>
            <a:r>
              <a:rPr sz="2000" spc="5" dirty="0">
                <a:latin typeface="Palatino Linotype"/>
                <a:cs typeface="Palatino Linotype"/>
              </a:rPr>
              <a:t>1% </a:t>
            </a:r>
            <a:r>
              <a:rPr sz="2000" spc="-5" dirty="0">
                <a:latin typeface="Palatino Linotype"/>
                <a:cs typeface="Palatino Linotype"/>
              </a:rPr>
              <a:t>of </a:t>
            </a:r>
            <a:r>
              <a:rPr sz="2000" dirty="0">
                <a:latin typeface="Palatino Linotype"/>
                <a:cs typeface="Palatino Linotype"/>
              </a:rPr>
              <a:t>it is utilized for </a:t>
            </a:r>
            <a:r>
              <a:rPr sz="2000" spc="-5" dirty="0">
                <a:latin typeface="Palatino Linotype"/>
                <a:cs typeface="Palatino Linotype"/>
              </a:rPr>
              <a:t>photosynthesis. This is the  </a:t>
            </a:r>
            <a:r>
              <a:rPr sz="2000" dirty="0">
                <a:latin typeface="Palatino Linotype"/>
                <a:cs typeface="Palatino Linotype"/>
              </a:rPr>
              <a:t>most essential step </a:t>
            </a:r>
            <a:r>
              <a:rPr sz="2000" spc="-5" dirty="0">
                <a:latin typeface="Palatino Linotype"/>
                <a:cs typeface="Palatino Linotype"/>
              </a:rPr>
              <a:t>to provide </a:t>
            </a:r>
            <a:r>
              <a:rPr sz="2000" dirty="0">
                <a:latin typeface="Palatino Linotype"/>
                <a:cs typeface="Palatino Linotype"/>
              </a:rPr>
              <a:t>energy </a:t>
            </a:r>
            <a:r>
              <a:rPr sz="2000" spc="-5" dirty="0">
                <a:latin typeface="Palatino Linotype"/>
                <a:cs typeface="Palatino Linotype"/>
              </a:rPr>
              <a:t>for </a:t>
            </a:r>
            <a:r>
              <a:rPr sz="2000" dirty="0">
                <a:latin typeface="Palatino Linotype"/>
                <a:cs typeface="Palatino Linotype"/>
              </a:rPr>
              <a:t>all </a:t>
            </a:r>
            <a:r>
              <a:rPr sz="2000" spc="-5" dirty="0">
                <a:latin typeface="Palatino Linotype"/>
                <a:cs typeface="Palatino Linotype"/>
              </a:rPr>
              <a:t>other living organisms </a:t>
            </a:r>
            <a:r>
              <a:rPr sz="2000" dirty="0">
                <a:latin typeface="Palatino Linotype"/>
                <a:cs typeface="Palatino Linotype"/>
              </a:rPr>
              <a:t>in  </a:t>
            </a:r>
            <a:r>
              <a:rPr sz="2000" spc="-5" dirty="0">
                <a:latin typeface="Palatino Linotype"/>
                <a:cs typeface="Palatino Linotype"/>
              </a:rPr>
              <a:t>the</a:t>
            </a:r>
            <a:r>
              <a:rPr sz="2000" dirty="0">
                <a:latin typeface="Palatino Linotype"/>
                <a:cs typeface="Palatino Linotype"/>
              </a:rPr>
              <a:t> ecosystem.</a:t>
            </a:r>
            <a:endParaRPr sz="2000">
              <a:latin typeface="Palatino Linotype"/>
              <a:cs typeface="Palatino Linotype"/>
            </a:endParaRPr>
          </a:p>
          <a:p>
            <a:pPr marL="927100" algn="just">
              <a:lnSpc>
                <a:spcPct val="100000"/>
              </a:lnSpc>
              <a:spcBef>
                <a:spcPts val="1200"/>
              </a:spcBef>
            </a:pPr>
            <a:r>
              <a:rPr sz="2000" dirty="0">
                <a:latin typeface="Palatino Linotype"/>
                <a:cs typeface="Palatino Linotype"/>
              </a:rPr>
              <a:t>Some  </a:t>
            </a:r>
            <a:r>
              <a:rPr sz="2000" spc="-5" dirty="0">
                <a:latin typeface="Palatino Linotype"/>
                <a:cs typeface="Palatino Linotype"/>
              </a:rPr>
              <a:t>amount  of  chemical  </a:t>
            </a:r>
            <a:r>
              <a:rPr sz="2000" dirty="0">
                <a:latin typeface="Palatino Linotype"/>
                <a:cs typeface="Palatino Linotype"/>
              </a:rPr>
              <a:t>energy  is  </a:t>
            </a:r>
            <a:r>
              <a:rPr sz="2000" spc="-5" dirty="0">
                <a:latin typeface="Palatino Linotype"/>
                <a:cs typeface="Palatino Linotype"/>
              </a:rPr>
              <a:t>used  by  the  </a:t>
            </a:r>
            <a:r>
              <a:rPr sz="2000" dirty="0">
                <a:latin typeface="Palatino Linotype"/>
                <a:cs typeface="Palatino Linotype"/>
              </a:rPr>
              <a:t>plants</a:t>
            </a:r>
            <a:r>
              <a:rPr sz="2000" spc="20" dirty="0">
                <a:latin typeface="Palatino Linotype"/>
                <a:cs typeface="Palatino Linotype"/>
              </a:rPr>
              <a:t> </a:t>
            </a:r>
            <a:r>
              <a:rPr sz="2000" spc="-5" dirty="0">
                <a:latin typeface="Palatino Linotype"/>
                <a:cs typeface="Palatino Linotype"/>
              </a:rPr>
              <a:t>for</a:t>
            </a:r>
            <a:endParaRPr sz="2000">
              <a:latin typeface="Palatino Linotype"/>
              <a:cs typeface="Palatino Linotype"/>
            </a:endParaRPr>
          </a:p>
          <a:p>
            <a:pPr marL="12700">
              <a:lnSpc>
                <a:spcPct val="100000"/>
              </a:lnSpc>
              <a:spcBef>
                <a:spcPts val="1200"/>
              </a:spcBef>
            </a:pPr>
            <a:r>
              <a:rPr sz="2000" spc="-5" dirty="0">
                <a:latin typeface="Palatino Linotype"/>
                <a:cs typeface="Palatino Linotype"/>
              </a:rPr>
              <a:t>their  growth  </a:t>
            </a:r>
            <a:r>
              <a:rPr sz="2000" dirty="0">
                <a:latin typeface="Palatino Linotype"/>
                <a:cs typeface="Palatino Linotype"/>
              </a:rPr>
              <a:t>and  </a:t>
            </a:r>
            <a:r>
              <a:rPr sz="2000" spc="-5" dirty="0">
                <a:latin typeface="Palatino Linotype"/>
                <a:cs typeface="Palatino Linotype"/>
              </a:rPr>
              <a:t>the  remaining  </a:t>
            </a:r>
            <a:r>
              <a:rPr sz="2000" dirty="0">
                <a:latin typeface="Palatino Linotype"/>
                <a:cs typeface="Palatino Linotype"/>
              </a:rPr>
              <a:t>is  </a:t>
            </a:r>
            <a:r>
              <a:rPr sz="2000" spc="-5" dirty="0">
                <a:latin typeface="Palatino Linotype"/>
                <a:cs typeface="Palatino Linotype"/>
              </a:rPr>
              <a:t>transferred  to  consumers  by</a:t>
            </a:r>
            <a:r>
              <a:rPr sz="2000" spc="-105" dirty="0">
                <a:latin typeface="Palatino Linotype"/>
                <a:cs typeface="Palatino Linotype"/>
              </a:rPr>
              <a:t> </a:t>
            </a:r>
            <a:r>
              <a:rPr sz="2000" spc="-5" dirty="0">
                <a:latin typeface="Palatino Linotype"/>
                <a:cs typeface="Palatino Linotype"/>
              </a:rPr>
              <a:t>the</a:t>
            </a:r>
            <a:endParaRPr sz="2000">
              <a:latin typeface="Palatino Linotype"/>
              <a:cs typeface="Palatino Linotype"/>
            </a:endParaRPr>
          </a:p>
          <a:p>
            <a:pPr marL="12700">
              <a:lnSpc>
                <a:spcPct val="100000"/>
              </a:lnSpc>
              <a:spcBef>
                <a:spcPts val="1205"/>
              </a:spcBef>
            </a:pPr>
            <a:r>
              <a:rPr sz="2000" spc="-5" dirty="0">
                <a:latin typeface="Palatino Linotype"/>
                <a:cs typeface="Palatino Linotype"/>
              </a:rPr>
              <a:t>process of</a:t>
            </a:r>
            <a:r>
              <a:rPr sz="2000" spc="-25" dirty="0">
                <a:latin typeface="Palatino Linotype"/>
                <a:cs typeface="Palatino Linotype"/>
              </a:rPr>
              <a:t> </a:t>
            </a:r>
            <a:r>
              <a:rPr sz="2000" spc="-5" dirty="0">
                <a:latin typeface="Palatino Linotype"/>
                <a:cs typeface="Palatino Linotype"/>
              </a:rPr>
              <a:t>eating.</a:t>
            </a:r>
            <a:endParaRPr sz="2000">
              <a:latin typeface="Palatino Linotype"/>
              <a:cs typeface="Palatino Linotype"/>
            </a:endParaRPr>
          </a:p>
          <a:p>
            <a:pPr marL="927100" algn="just">
              <a:lnSpc>
                <a:spcPct val="100000"/>
              </a:lnSpc>
              <a:spcBef>
                <a:spcPts val="1200"/>
              </a:spcBef>
            </a:pPr>
            <a:r>
              <a:rPr sz="2000" spc="-5" dirty="0">
                <a:latin typeface="Palatino Linotype"/>
                <a:cs typeface="Palatino Linotype"/>
              </a:rPr>
              <a:t>Thus the </a:t>
            </a:r>
            <a:r>
              <a:rPr sz="2000" dirty="0">
                <a:latin typeface="Palatino Linotype"/>
                <a:cs typeface="Palatino Linotype"/>
              </a:rPr>
              <a:t>energy enters </a:t>
            </a:r>
            <a:r>
              <a:rPr sz="2000" spc="-5" dirty="0">
                <a:latin typeface="Palatino Linotype"/>
                <a:cs typeface="Palatino Linotype"/>
              </a:rPr>
              <a:t>the </a:t>
            </a:r>
            <a:r>
              <a:rPr sz="2000" dirty="0">
                <a:latin typeface="Palatino Linotype"/>
                <a:cs typeface="Palatino Linotype"/>
              </a:rPr>
              <a:t>ecosystems </a:t>
            </a:r>
            <a:r>
              <a:rPr sz="2000" spc="-10" dirty="0">
                <a:latin typeface="Palatino Linotype"/>
                <a:cs typeface="Palatino Linotype"/>
              </a:rPr>
              <a:t>through</a:t>
            </a:r>
            <a:r>
              <a:rPr sz="2000" spc="100" dirty="0">
                <a:latin typeface="Palatino Linotype"/>
                <a:cs typeface="Palatino Linotype"/>
              </a:rPr>
              <a:t> </a:t>
            </a:r>
            <a:r>
              <a:rPr sz="2000" spc="-5" dirty="0">
                <a:latin typeface="Palatino Linotype"/>
                <a:cs typeface="Palatino Linotype"/>
              </a:rPr>
              <a:t>photosynthesis</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and </a:t>
            </a:r>
            <a:r>
              <a:rPr sz="2000" spc="-5" dirty="0">
                <a:latin typeface="Palatino Linotype"/>
                <a:cs typeface="Palatino Linotype"/>
              </a:rPr>
              <a:t>passes through the </a:t>
            </a:r>
            <a:r>
              <a:rPr sz="2000" dirty="0">
                <a:latin typeface="Palatino Linotype"/>
                <a:cs typeface="Palatino Linotype"/>
              </a:rPr>
              <a:t>different </a:t>
            </a:r>
            <a:r>
              <a:rPr sz="2000" spc="-5" dirty="0">
                <a:latin typeface="Palatino Linotype"/>
                <a:cs typeface="Palatino Linotype"/>
              </a:rPr>
              <a:t>tropic levels </a:t>
            </a:r>
            <a:r>
              <a:rPr sz="2000" dirty="0">
                <a:latin typeface="Palatino Linotype"/>
                <a:cs typeface="Palatino Linotype"/>
              </a:rPr>
              <a:t>feeding</a:t>
            </a:r>
            <a:r>
              <a:rPr sz="2000" spc="-65" dirty="0">
                <a:latin typeface="Palatino Linotype"/>
                <a:cs typeface="Palatino Linotype"/>
              </a:rPr>
              <a:t> </a:t>
            </a:r>
            <a:r>
              <a:rPr sz="2000" spc="-5" dirty="0">
                <a:latin typeface="Palatino Linotype"/>
                <a:cs typeface="Palatino Linotype"/>
              </a:rPr>
              <a:t>levels.</a:t>
            </a:r>
            <a:endParaRPr sz="2000">
              <a:latin typeface="Palatino Linotype"/>
              <a:cs typeface="Palatino Linotyp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66800"/>
            <a:ext cx="8267700" cy="472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25069"/>
            <a:ext cx="8732520" cy="6060440"/>
          </a:xfrm>
          <a:prstGeom prst="rect">
            <a:avLst/>
          </a:prstGeom>
        </p:spPr>
        <p:txBody>
          <a:bodyPr vert="horz" wrap="square" lIns="0" tIns="137160" rIns="0" bIns="0" rtlCol="0">
            <a:spAutoFit/>
          </a:bodyPr>
          <a:lstStyle/>
          <a:p>
            <a:pPr marL="12700">
              <a:lnSpc>
                <a:spcPct val="100000"/>
              </a:lnSpc>
              <a:spcBef>
                <a:spcPts val="1080"/>
              </a:spcBef>
            </a:pPr>
            <a:r>
              <a:rPr sz="1650" b="1" dirty="0">
                <a:latin typeface="Palatino Linotype"/>
                <a:cs typeface="Palatino Linotype"/>
              </a:rPr>
              <a:t>Energy flow and</a:t>
            </a:r>
            <a:r>
              <a:rPr sz="1650" b="1" spc="-70" dirty="0">
                <a:latin typeface="Palatino Linotype"/>
                <a:cs typeface="Palatino Linotype"/>
              </a:rPr>
              <a:t> </a:t>
            </a:r>
            <a:r>
              <a:rPr sz="1650" b="1" dirty="0">
                <a:latin typeface="Palatino Linotype"/>
                <a:cs typeface="Palatino Linotype"/>
              </a:rPr>
              <a:t>Thermodynamics</a:t>
            </a:r>
            <a:endParaRPr sz="1650">
              <a:latin typeface="Palatino Linotype"/>
              <a:cs typeface="Palatino Linotype"/>
            </a:endParaRPr>
          </a:p>
          <a:p>
            <a:pPr marL="927100">
              <a:lnSpc>
                <a:spcPct val="100000"/>
              </a:lnSpc>
              <a:spcBef>
                <a:spcPts val="985"/>
              </a:spcBef>
            </a:pPr>
            <a:r>
              <a:rPr sz="1650" dirty="0">
                <a:latin typeface="Palatino Linotype"/>
                <a:cs typeface="Palatino Linotype"/>
              </a:rPr>
              <a:t>The flow of energy </a:t>
            </a:r>
            <a:r>
              <a:rPr sz="1650" spc="-5" dirty="0">
                <a:latin typeface="Palatino Linotype"/>
                <a:cs typeface="Palatino Linotype"/>
              </a:rPr>
              <a:t>through </a:t>
            </a:r>
            <a:r>
              <a:rPr sz="1650" dirty="0">
                <a:latin typeface="Palatino Linotype"/>
                <a:cs typeface="Palatino Linotype"/>
              </a:rPr>
              <a:t>an </a:t>
            </a:r>
            <a:r>
              <a:rPr sz="1650" spc="-5" dirty="0">
                <a:latin typeface="Palatino Linotype"/>
                <a:cs typeface="Palatino Linotype"/>
              </a:rPr>
              <a:t>ecosystem </a:t>
            </a:r>
            <a:r>
              <a:rPr sz="1650" dirty="0">
                <a:latin typeface="Palatino Linotype"/>
                <a:cs typeface="Palatino Linotype"/>
              </a:rPr>
              <a:t>follows </a:t>
            </a:r>
            <a:r>
              <a:rPr sz="1650" spc="-5" dirty="0">
                <a:latin typeface="Palatino Linotype"/>
                <a:cs typeface="Palatino Linotype"/>
              </a:rPr>
              <a:t>the </a:t>
            </a:r>
            <a:r>
              <a:rPr sz="1650" spc="-10" dirty="0">
                <a:latin typeface="Palatino Linotype"/>
                <a:cs typeface="Palatino Linotype"/>
              </a:rPr>
              <a:t>two </a:t>
            </a:r>
            <a:r>
              <a:rPr sz="1650" dirty="0">
                <a:latin typeface="Palatino Linotype"/>
                <a:cs typeface="Palatino Linotype"/>
              </a:rPr>
              <a:t>laws of</a:t>
            </a:r>
            <a:r>
              <a:rPr sz="1650" spc="-85" dirty="0">
                <a:latin typeface="Palatino Linotype"/>
                <a:cs typeface="Palatino Linotype"/>
              </a:rPr>
              <a:t> </a:t>
            </a:r>
            <a:r>
              <a:rPr sz="1650" spc="-5" dirty="0">
                <a:latin typeface="Palatino Linotype"/>
                <a:cs typeface="Palatino Linotype"/>
              </a:rPr>
              <a:t>thermodynamics.</a:t>
            </a:r>
            <a:endParaRPr sz="1650">
              <a:latin typeface="Palatino Linotype"/>
              <a:cs typeface="Palatino Linotype"/>
            </a:endParaRPr>
          </a:p>
          <a:p>
            <a:pPr marL="469900" indent="-457200">
              <a:lnSpc>
                <a:spcPct val="100000"/>
              </a:lnSpc>
              <a:spcBef>
                <a:spcPts val="994"/>
              </a:spcBef>
              <a:buAutoNum type="arabicPeriod"/>
              <a:tabLst>
                <a:tab pos="469265" algn="l"/>
                <a:tab pos="469900" algn="l"/>
              </a:tabLst>
            </a:pPr>
            <a:r>
              <a:rPr sz="1650" b="1" dirty="0">
                <a:latin typeface="Palatino Linotype"/>
                <a:cs typeface="Palatino Linotype"/>
              </a:rPr>
              <a:t>I law of</a:t>
            </a:r>
            <a:r>
              <a:rPr sz="1650" b="1" spc="-45" dirty="0">
                <a:latin typeface="Palatino Linotype"/>
                <a:cs typeface="Palatino Linotype"/>
              </a:rPr>
              <a:t> </a:t>
            </a:r>
            <a:r>
              <a:rPr sz="1650" b="1" dirty="0">
                <a:latin typeface="Palatino Linotype"/>
                <a:cs typeface="Palatino Linotype"/>
              </a:rPr>
              <a:t>thermodynamics</a:t>
            </a:r>
            <a:endParaRPr sz="1650">
              <a:latin typeface="Palatino Linotype"/>
              <a:cs typeface="Palatino Linotype"/>
            </a:endParaRPr>
          </a:p>
          <a:p>
            <a:pPr marL="12700" marR="104775">
              <a:lnSpc>
                <a:spcPts val="2980"/>
              </a:lnSpc>
              <a:spcBef>
                <a:spcPts val="254"/>
              </a:spcBef>
            </a:pPr>
            <a:r>
              <a:rPr sz="1650" spc="-5" dirty="0">
                <a:latin typeface="Palatino Linotype"/>
                <a:cs typeface="Palatino Linotype"/>
              </a:rPr>
              <a:t>It states </a:t>
            </a:r>
            <a:r>
              <a:rPr sz="1650" dirty="0">
                <a:latin typeface="Palatino Linotype"/>
                <a:cs typeface="Palatino Linotype"/>
              </a:rPr>
              <a:t>chat “energy can be created </a:t>
            </a:r>
            <a:r>
              <a:rPr sz="1650" spc="-5" dirty="0">
                <a:latin typeface="Palatino Linotype"/>
                <a:cs typeface="Palatino Linotype"/>
              </a:rPr>
              <a:t>nor destroyed, but it </a:t>
            </a:r>
            <a:r>
              <a:rPr sz="1650" dirty="0">
                <a:latin typeface="Palatino Linotype"/>
                <a:cs typeface="Palatino Linotype"/>
              </a:rPr>
              <a:t>can be </a:t>
            </a:r>
            <a:r>
              <a:rPr sz="1650" spc="-5" dirty="0">
                <a:latin typeface="Palatino Linotype"/>
                <a:cs typeface="Palatino Linotype"/>
              </a:rPr>
              <a:t>considered </a:t>
            </a:r>
            <a:r>
              <a:rPr sz="1650" dirty="0">
                <a:latin typeface="Palatino Linotype"/>
                <a:cs typeface="Palatino Linotype"/>
              </a:rPr>
              <a:t>from </a:t>
            </a:r>
            <a:r>
              <a:rPr sz="1650" spc="-5" dirty="0">
                <a:latin typeface="Palatino Linotype"/>
                <a:cs typeface="Palatino Linotype"/>
              </a:rPr>
              <a:t>one </a:t>
            </a:r>
            <a:r>
              <a:rPr sz="1650" dirty="0">
                <a:latin typeface="Palatino Linotype"/>
                <a:cs typeface="Palatino Linotype"/>
              </a:rPr>
              <a:t>from </a:t>
            </a:r>
            <a:r>
              <a:rPr sz="1650" spc="-5" dirty="0">
                <a:latin typeface="Palatino Linotype"/>
                <a:cs typeface="Palatino Linotype"/>
              </a:rPr>
              <a:t>to  </a:t>
            </a:r>
            <a:r>
              <a:rPr sz="1650" spc="10" dirty="0">
                <a:latin typeface="Palatino Linotype"/>
                <a:cs typeface="Palatino Linotype"/>
              </a:rPr>
              <a:t>another”.</a:t>
            </a:r>
            <a:endParaRPr sz="1650">
              <a:latin typeface="Palatino Linotype"/>
              <a:cs typeface="Palatino Linotype"/>
            </a:endParaRPr>
          </a:p>
          <a:p>
            <a:pPr marL="12700">
              <a:lnSpc>
                <a:spcPct val="100000"/>
              </a:lnSpc>
              <a:spcBef>
                <a:spcPts val="710"/>
              </a:spcBef>
            </a:pPr>
            <a:r>
              <a:rPr sz="1650" b="1" spc="-5" dirty="0">
                <a:latin typeface="Palatino Linotype"/>
                <a:cs typeface="Palatino Linotype"/>
              </a:rPr>
              <a:t>Illustration</a:t>
            </a:r>
            <a:endParaRPr sz="1650">
              <a:latin typeface="Palatino Linotype"/>
              <a:cs typeface="Palatino Linotype"/>
            </a:endParaRPr>
          </a:p>
          <a:p>
            <a:pPr marL="12700">
              <a:lnSpc>
                <a:spcPct val="100000"/>
              </a:lnSpc>
              <a:spcBef>
                <a:spcPts val="1000"/>
              </a:spcBef>
            </a:pPr>
            <a:r>
              <a:rPr sz="1650" dirty="0">
                <a:latin typeface="Palatino Linotype"/>
                <a:cs typeface="Palatino Linotype"/>
              </a:rPr>
              <a:t>Energy for an </a:t>
            </a:r>
            <a:r>
              <a:rPr sz="1650" spc="-5" dirty="0">
                <a:latin typeface="Palatino Linotype"/>
                <a:cs typeface="Palatino Linotype"/>
              </a:rPr>
              <a:t>ecosystems </a:t>
            </a:r>
            <a:r>
              <a:rPr sz="1650" dirty="0">
                <a:latin typeface="Palatino Linotype"/>
                <a:cs typeface="Palatino Linotype"/>
              </a:rPr>
              <a:t>comes from </a:t>
            </a:r>
            <a:r>
              <a:rPr sz="1650" spc="-5" dirty="0">
                <a:latin typeface="Palatino Linotype"/>
                <a:cs typeface="Palatino Linotype"/>
              </a:rPr>
              <a:t>the sum. It </a:t>
            </a:r>
            <a:r>
              <a:rPr sz="1650" dirty="0">
                <a:latin typeface="Palatino Linotype"/>
                <a:cs typeface="Palatino Linotype"/>
              </a:rPr>
              <a:t>is absorbed </a:t>
            </a:r>
            <a:r>
              <a:rPr sz="1650" spc="-5" dirty="0">
                <a:latin typeface="Palatino Linotype"/>
                <a:cs typeface="Palatino Linotype"/>
              </a:rPr>
              <a:t>by plants, </a:t>
            </a:r>
            <a:r>
              <a:rPr sz="1650" dirty="0">
                <a:latin typeface="Palatino Linotype"/>
                <a:cs typeface="Palatino Linotype"/>
              </a:rPr>
              <a:t>herein it is</a:t>
            </a:r>
            <a:r>
              <a:rPr sz="1650" spc="-75" dirty="0">
                <a:latin typeface="Palatino Linotype"/>
                <a:cs typeface="Palatino Linotype"/>
              </a:rPr>
              <a:t> </a:t>
            </a:r>
            <a:r>
              <a:rPr sz="1650" spc="-5" dirty="0">
                <a:latin typeface="Palatino Linotype"/>
                <a:cs typeface="Palatino Linotype"/>
              </a:rPr>
              <a:t>converted</a:t>
            </a:r>
            <a:endParaRPr sz="1650">
              <a:latin typeface="Palatino Linotype"/>
              <a:cs typeface="Palatino Linotype"/>
            </a:endParaRPr>
          </a:p>
          <a:p>
            <a:pPr marL="12700">
              <a:lnSpc>
                <a:spcPct val="100000"/>
              </a:lnSpc>
              <a:spcBef>
                <a:spcPts val="985"/>
              </a:spcBef>
            </a:pPr>
            <a:r>
              <a:rPr sz="1650" dirty="0">
                <a:latin typeface="Palatino Linotype"/>
                <a:cs typeface="Palatino Linotype"/>
              </a:rPr>
              <a:t>into </a:t>
            </a:r>
            <a:r>
              <a:rPr sz="1650" spc="-5" dirty="0">
                <a:latin typeface="Palatino Linotype"/>
                <a:cs typeface="Palatino Linotype"/>
              </a:rPr>
              <a:t>stored </a:t>
            </a:r>
            <a:r>
              <a:rPr sz="1650" dirty="0">
                <a:latin typeface="Palatino Linotype"/>
                <a:cs typeface="Palatino Linotype"/>
              </a:rPr>
              <a:t>chemical energy i.e., </a:t>
            </a:r>
            <a:r>
              <a:rPr sz="1650" spc="-5" dirty="0">
                <a:latin typeface="Palatino Linotype"/>
                <a:cs typeface="Palatino Linotype"/>
              </a:rPr>
              <a:t>solar </a:t>
            </a:r>
            <a:r>
              <a:rPr sz="1650" dirty="0">
                <a:latin typeface="Palatino Linotype"/>
                <a:cs typeface="Palatino Linotype"/>
              </a:rPr>
              <a:t>energy in </a:t>
            </a:r>
            <a:r>
              <a:rPr sz="1650" spc="-5" dirty="0">
                <a:latin typeface="Palatino Linotype"/>
                <a:cs typeface="Palatino Linotype"/>
              </a:rPr>
              <a:t>converted </a:t>
            </a:r>
            <a:r>
              <a:rPr sz="1650" dirty="0">
                <a:latin typeface="Palatino Linotype"/>
                <a:cs typeface="Palatino Linotype"/>
              </a:rPr>
              <a:t>into chemical</a:t>
            </a:r>
            <a:r>
              <a:rPr sz="1650" spc="-185" dirty="0">
                <a:latin typeface="Palatino Linotype"/>
                <a:cs typeface="Palatino Linotype"/>
              </a:rPr>
              <a:t> </a:t>
            </a:r>
            <a:r>
              <a:rPr sz="1650" spc="-25" dirty="0">
                <a:latin typeface="Palatino Linotype"/>
                <a:cs typeface="Palatino Linotype"/>
              </a:rPr>
              <a:t>energy.</a:t>
            </a:r>
            <a:endParaRPr sz="1650">
              <a:latin typeface="Palatino Linotype"/>
              <a:cs typeface="Palatino Linotype"/>
            </a:endParaRPr>
          </a:p>
          <a:p>
            <a:pPr marL="12700" marR="5974080">
              <a:lnSpc>
                <a:spcPct val="149700"/>
              </a:lnSpc>
              <a:spcBef>
                <a:spcPts val="10"/>
              </a:spcBef>
              <a:buAutoNum type="arabicPeriod" startAt="2"/>
              <a:tabLst>
                <a:tab pos="274955" algn="l"/>
              </a:tabLst>
            </a:pPr>
            <a:r>
              <a:rPr sz="1650" b="1" spc="-5" dirty="0">
                <a:latin typeface="Palatino Linotype"/>
                <a:cs typeface="Palatino Linotype"/>
              </a:rPr>
              <a:t>II </a:t>
            </a:r>
            <a:r>
              <a:rPr sz="1650" b="1" dirty="0">
                <a:latin typeface="Palatino Linotype"/>
                <a:cs typeface="Palatino Linotype"/>
              </a:rPr>
              <a:t>law of</a:t>
            </a:r>
            <a:r>
              <a:rPr sz="1650" b="1" spc="-100" dirty="0">
                <a:latin typeface="Palatino Linotype"/>
                <a:cs typeface="Palatino Linotype"/>
              </a:rPr>
              <a:t> </a:t>
            </a:r>
            <a:r>
              <a:rPr sz="1650" b="1" dirty="0">
                <a:latin typeface="Palatino Linotype"/>
                <a:cs typeface="Palatino Linotype"/>
              </a:rPr>
              <a:t>thermodynamics  Statement</a:t>
            </a:r>
            <a:endParaRPr sz="1650">
              <a:latin typeface="Palatino Linotype"/>
              <a:cs typeface="Palatino Linotype"/>
            </a:endParaRPr>
          </a:p>
          <a:p>
            <a:pPr marL="12700" marR="5080" indent="914400">
              <a:lnSpc>
                <a:spcPct val="149700"/>
              </a:lnSpc>
              <a:spcBef>
                <a:spcPts val="15"/>
              </a:spcBef>
            </a:pPr>
            <a:r>
              <a:rPr sz="1650" spc="-5" dirty="0">
                <a:latin typeface="Palatino Linotype"/>
                <a:cs typeface="Palatino Linotype"/>
              </a:rPr>
              <a:t>It states that, “Whenever </a:t>
            </a:r>
            <a:r>
              <a:rPr sz="1650" dirty="0">
                <a:latin typeface="Palatino Linotype"/>
                <a:cs typeface="Palatino Linotype"/>
              </a:rPr>
              <a:t>energy is transformed, </a:t>
            </a:r>
            <a:r>
              <a:rPr sz="1650" spc="-5" dirty="0">
                <a:latin typeface="Palatino Linotype"/>
                <a:cs typeface="Palatino Linotype"/>
              </a:rPr>
              <a:t>there </a:t>
            </a:r>
            <a:r>
              <a:rPr sz="1650" dirty="0">
                <a:latin typeface="Palatino Linotype"/>
                <a:cs typeface="Palatino Linotype"/>
              </a:rPr>
              <a:t>is a </a:t>
            </a:r>
            <a:r>
              <a:rPr sz="1650" spc="-5" dirty="0">
                <a:latin typeface="Palatino Linotype"/>
                <a:cs typeface="Palatino Linotype"/>
              </a:rPr>
              <a:t>loss </a:t>
            </a:r>
            <a:r>
              <a:rPr sz="1650" dirty="0">
                <a:latin typeface="Palatino Linotype"/>
                <a:cs typeface="Palatino Linotype"/>
              </a:rPr>
              <a:t>of energy </a:t>
            </a:r>
            <a:r>
              <a:rPr sz="1650" spc="-5" dirty="0">
                <a:latin typeface="Palatino Linotype"/>
                <a:cs typeface="Palatino Linotype"/>
              </a:rPr>
              <a:t>through the  </a:t>
            </a:r>
            <a:r>
              <a:rPr sz="1650" dirty="0">
                <a:latin typeface="Palatino Linotype"/>
                <a:cs typeface="Palatino Linotype"/>
              </a:rPr>
              <a:t>release of</a:t>
            </a:r>
            <a:r>
              <a:rPr sz="1650" spc="-45" dirty="0">
                <a:latin typeface="Palatino Linotype"/>
                <a:cs typeface="Palatino Linotype"/>
              </a:rPr>
              <a:t> </a:t>
            </a:r>
            <a:r>
              <a:rPr sz="1650" dirty="0">
                <a:latin typeface="Palatino Linotype"/>
                <a:cs typeface="Palatino Linotype"/>
              </a:rPr>
              <a:t>heat”.</a:t>
            </a:r>
            <a:endParaRPr sz="1650">
              <a:latin typeface="Palatino Linotype"/>
              <a:cs typeface="Palatino Linotype"/>
            </a:endParaRPr>
          </a:p>
          <a:p>
            <a:pPr marL="12700">
              <a:lnSpc>
                <a:spcPct val="100000"/>
              </a:lnSpc>
              <a:spcBef>
                <a:spcPts val="994"/>
              </a:spcBef>
            </a:pPr>
            <a:r>
              <a:rPr sz="1650" b="1" spc="-5" dirty="0">
                <a:latin typeface="Palatino Linotype"/>
                <a:cs typeface="Palatino Linotype"/>
              </a:rPr>
              <a:t>Illustration</a:t>
            </a:r>
            <a:endParaRPr sz="1650">
              <a:latin typeface="Palatino Linotype"/>
              <a:cs typeface="Palatino Linotype"/>
            </a:endParaRPr>
          </a:p>
          <a:p>
            <a:pPr marL="927100">
              <a:lnSpc>
                <a:spcPct val="100000"/>
              </a:lnSpc>
              <a:spcBef>
                <a:spcPts val="985"/>
              </a:spcBef>
            </a:pPr>
            <a:r>
              <a:rPr sz="1650" dirty="0">
                <a:latin typeface="Palatino Linotype"/>
                <a:cs typeface="Palatino Linotype"/>
              </a:rPr>
              <a:t>This </a:t>
            </a:r>
            <a:r>
              <a:rPr sz="1650" spc="-5" dirty="0">
                <a:latin typeface="Palatino Linotype"/>
                <a:cs typeface="Palatino Linotype"/>
              </a:rPr>
              <a:t>occurs </a:t>
            </a:r>
            <a:r>
              <a:rPr sz="1650" dirty="0">
                <a:latin typeface="Palatino Linotype"/>
                <a:cs typeface="Palatino Linotype"/>
              </a:rPr>
              <a:t>when energy is transferred </a:t>
            </a:r>
            <a:r>
              <a:rPr sz="1650" spc="-5" dirty="0">
                <a:latin typeface="Palatino Linotype"/>
                <a:cs typeface="Palatino Linotype"/>
              </a:rPr>
              <a:t>between </a:t>
            </a:r>
            <a:r>
              <a:rPr sz="1650" dirty="0">
                <a:latin typeface="Palatino Linotype"/>
                <a:cs typeface="Palatino Linotype"/>
              </a:rPr>
              <a:t>tropic </a:t>
            </a:r>
            <a:r>
              <a:rPr sz="1650" spc="-5" dirty="0">
                <a:latin typeface="Palatino Linotype"/>
                <a:cs typeface="Palatino Linotype"/>
              </a:rPr>
              <a:t>levels. </a:t>
            </a:r>
            <a:r>
              <a:rPr sz="1650" dirty="0">
                <a:latin typeface="Palatino Linotype"/>
                <a:cs typeface="Palatino Linotype"/>
              </a:rPr>
              <a:t>There will be a </a:t>
            </a:r>
            <a:r>
              <a:rPr sz="1650" spc="-5" dirty="0">
                <a:latin typeface="Palatino Linotype"/>
                <a:cs typeface="Palatino Linotype"/>
              </a:rPr>
              <a:t>loss</a:t>
            </a:r>
            <a:r>
              <a:rPr sz="1650" spc="204" dirty="0">
                <a:latin typeface="Palatino Linotype"/>
                <a:cs typeface="Palatino Linotype"/>
              </a:rPr>
              <a:t> </a:t>
            </a:r>
            <a:r>
              <a:rPr sz="1650" dirty="0">
                <a:latin typeface="Palatino Linotype"/>
                <a:cs typeface="Palatino Linotype"/>
              </a:rPr>
              <a:t>of</a:t>
            </a:r>
            <a:endParaRPr sz="1650">
              <a:latin typeface="Palatino Linotype"/>
              <a:cs typeface="Palatino Linotype"/>
            </a:endParaRPr>
          </a:p>
          <a:p>
            <a:pPr marL="12700" marR="204470">
              <a:lnSpc>
                <a:spcPct val="149700"/>
              </a:lnSpc>
              <a:spcBef>
                <a:spcPts val="15"/>
              </a:spcBef>
            </a:pPr>
            <a:r>
              <a:rPr sz="1650" dirty="0">
                <a:latin typeface="Palatino Linotype"/>
                <a:cs typeface="Palatino Linotype"/>
              </a:rPr>
              <a:t>energy (about 80-90%) in </a:t>
            </a:r>
            <a:r>
              <a:rPr sz="1650" spc="-5" dirty="0">
                <a:latin typeface="Palatino Linotype"/>
                <a:cs typeface="Palatino Linotype"/>
              </a:rPr>
              <a:t>the </a:t>
            </a:r>
            <a:r>
              <a:rPr sz="1650" dirty="0">
                <a:latin typeface="Palatino Linotype"/>
                <a:cs typeface="Palatino Linotype"/>
              </a:rPr>
              <a:t>form of </a:t>
            </a:r>
            <a:r>
              <a:rPr sz="1650" spc="-5" dirty="0">
                <a:latin typeface="Palatino Linotype"/>
                <a:cs typeface="Palatino Linotype"/>
              </a:rPr>
              <a:t>heat </a:t>
            </a:r>
            <a:r>
              <a:rPr sz="1650" dirty="0">
                <a:latin typeface="Palatino Linotype"/>
                <a:cs typeface="Palatino Linotype"/>
              </a:rPr>
              <a:t>as </a:t>
            </a:r>
            <a:r>
              <a:rPr sz="1650" spc="-5" dirty="0">
                <a:latin typeface="Palatino Linotype"/>
                <a:cs typeface="Palatino Linotype"/>
              </a:rPr>
              <a:t>it moves </a:t>
            </a:r>
            <a:r>
              <a:rPr sz="1650" dirty="0">
                <a:latin typeface="Palatino Linotype"/>
                <a:cs typeface="Palatino Linotype"/>
              </a:rPr>
              <a:t>from </a:t>
            </a:r>
            <a:r>
              <a:rPr sz="1650" spc="-5" dirty="0">
                <a:latin typeface="Palatino Linotype"/>
                <a:cs typeface="Palatino Linotype"/>
              </a:rPr>
              <a:t>one </a:t>
            </a:r>
            <a:r>
              <a:rPr sz="1650" dirty="0">
                <a:latin typeface="Palatino Linotype"/>
                <a:cs typeface="Palatino Linotype"/>
              </a:rPr>
              <a:t>tropic </a:t>
            </a:r>
            <a:r>
              <a:rPr sz="1650" spc="-5" dirty="0">
                <a:latin typeface="Palatino Linotype"/>
                <a:cs typeface="Palatino Linotype"/>
              </a:rPr>
              <a:t>level </a:t>
            </a:r>
            <a:r>
              <a:rPr sz="1650" dirty="0">
                <a:latin typeface="Palatino Linotype"/>
                <a:cs typeface="Palatino Linotype"/>
              </a:rPr>
              <a:t>to </a:t>
            </a:r>
            <a:r>
              <a:rPr sz="1650" spc="-5" dirty="0">
                <a:latin typeface="Palatino Linotype"/>
                <a:cs typeface="Palatino Linotype"/>
              </a:rPr>
              <a:t>another </a:t>
            </a:r>
            <a:r>
              <a:rPr sz="1650" dirty="0">
                <a:latin typeface="Palatino Linotype"/>
                <a:cs typeface="Palatino Linotype"/>
              </a:rPr>
              <a:t>tropic  </a:t>
            </a:r>
            <a:r>
              <a:rPr sz="1650" spc="-5" dirty="0">
                <a:latin typeface="Palatino Linotype"/>
                <a:cs typeface="Palatino Linotype"/>
              </a:rPr>
              <a:t>level. </a:t>
            </a:r>
            <a:r>
              <a:rPr sz="1650" dirty="0">
                <a:latin typeface="Palatino Linotype"/>
                <a:cs typeface="Palatino Linotype"/>
              </a:rPr>
              <a:t>The </a:t>
            </a:r>
            <a:r>
              <a:rPr sz="1650" spc="-5" dirty="0">
                <a:latin typeface="Palatino Linotype"/>
                <a:cs typeface="Palatino Linotype"/>
              </a:rPr>
              <a:t>loss </a:t>
            </a:r>
            <a:r>
              <a:rPr sz="1650" dirty="0">
                <a:latin typeface="Palatino Linotype"/>
                <a:cs typeface="Palatino Linotype"/>
              </a:rPr>
              <a:t>of energy </a:t>
            </a:r>
            <a:r>
              <a:rPr sz="1650" spc="-5" dirty="0">
                <a:latin typeface="Palatino Linotype"/>
                <a:cs typeface="Palatino Linotype"/>
              </a:rPr>
              <a:t>takes place through respiration, running, hunting</a:t>
            </a:r>
            <a:r>
              <a:rPr sz="1650" spc="-165" dirty="0">
                <a:latin typeface="Palatino Linotype"/>
                <a:cs typeface="Palatino Linotype"/>
              </a:rPr>
              <a:t> </a:t>
            </a:r>
            <a:r>
              <a:rPr sz="1650" dirty="0">
                <a:latin typeface="Palatino Linotype"/>
                <a:cs typeface="Palatino Linotype"/>
              </a:rPr>
              <a:t>etc.,</a:t>
            </a:r>
            <a:endParaRPr sz="1650">
              <a:latin typeface="Palatino Linotype"/>
              <a:cs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a:bodyPr>
          <a:lstStyle/>
          <a:p>
            <a:r>
              <a:rPr lang="en-US" b="1" i="1" dirty="0" smtClean="0"/>
              <a:t>Natural Environment </a:t>
            </a:r>
            <a:endParaRPr lang="en-US" dirty="0"/>
          </a:p>
        </p:txBody>
      </p:sp>
      <p:sp>
        <p:nvSpPr>
          <p:cNvPr id="3" name="Content Placeholder 2"/>
          <p:cNvSpPr>
            <a:spLocks noGrp="1"/>
          </p:cNvSpPr>
          <p:nvPr>
            <p:ph idx="1"/>
          </p:nvPr>
        </p:nvSpPr>
        <p:spPr>
          <a:xfrm>
            <a:off x="228600" y="1524000"/>
            <a:ext cx="8763000" cy="5029200"/>
          </a:xfrm>
        </p:spPr>
        <p:txBody>
          <a:bodyPr>
            <a:normAutofit fontScale="92500"/>
          </a:bodyPr>
          <a:lstStyle/>
          <a:p>
            <a:pPr algn="just"/>
            <a:r>
              <a:rPr lang="en-US" dirty="0" smtClean="0"/>
              <a:t>The natural environment encompasses all living and non-living things occurring naturally on Earth or some region thereof. It is an environment that encompasses the interaction of all living species.  The concept of the natural environment can be distinguished by components:</a:t>
            </a:r>
          </a:p>
          <a:p>
            <a:pPr algn="just"/>
            <a:r>
              <a:rPr lang="en-US" dirty="0" smtClean="0"/>
              <a:t>Complete ecological units that function as natural systems without massive human intervention, including all vegetation, microorganisms, soil, rocks, atmosphere, and natural phenomena that occur within their boundaries.</a:t>
            </a:r>
          </a:p>
          <a:p>
            <a:pPr algn="just"/>
            <a:r>
              <a:rPr lang="en-US" dirty="0" smtClean="0"/>
              <a:t>Universal natural resources and physical phenomena that lack clear-cut boundaries, such as air, water, and climate, as well as energy, radiation, electric charge, and magnetism, not originating from human activity</a:t>
            </a:r>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52277"/>
            <a:ext cx="8473440" cy="2219960"/>
          </a:xfrm>
          <a:prstGeom prst="rect">
            <a:avLst/>
          </a:prstGeom>
        </p:spPr>
        <p:txBody>
          <a:bodyPr vert="horz" wrap="square" lIns="0" tIns="194945" rIns="0" bIns="0" rtlCol="0">
            <a:spAutoFit/>
          </a:bodyPr>
          <a:lstStyle/>
          <a:p>
            <a:pPr marL="12700">
              <a:lnSpc>
                <a:spcPct val="100000"/>
              </a:lnSpc>
              <a:spcBef>
                <a:spcPts val="1535"/>
              </a:spcBef>
            </a:pPr>
            <a:r>
              <a:rPr sz="2400" b="1" spc="-5" dirty="0">
                <a:latin typeface="Palatino Linotype"/>
                <a:cs typeface="Palatino Linotype"/>
              </a:rPr>
              <a:t>Relationship </a:t>
            </a:r>
            <a:r>
              <a:rPr sz="2400" b="1" dirty="0">
                <a:latin typeface="Palatino Linotype"/>
                <a:cs typeface="Palatino Linotype"/>
              </a:rPr>
              <a:t>between structure and </a:t>
            </a:r>
            <a:r>
              <a:rPr sz="2400" b="1" spc="-5" dirty="0">
                <a:latin typeface="Palatino Linotype"/>
                <a:cs typeface="Palatino Linotype"/>
              </a:rPr>
              <a:t>function </a:t>
            </a:r>
            <a:r>
              <a:rPr sz="2400" b="1" dirty="0">
                <a:latin typeface="Palatino Linotype"/>
                <a:cs typeface="Palatino Linotype"/>
              </a:rPr>
              <a:t>(flow</a:t>
            </a:r>
            <a:r>
              <a:rPr sz="2400" b="1" spc="-75" dirty="0">
                <a:latin typeface="Palatino Linotype"/>
                <a:cs typeface="Palatino Linotype"/>
              </a:rPr>
              <a:t> </a:t>
            </a:r>
            <a:r>
              <a:rPr sz="2400" b="1" spc="-5" dirty="0">
                <a:latin typeface="Palatino Linotype"/>
                <a:cs typeface="Palatino Linotype"/>
              </a:rPr>
              <a:t>model)</a:t>
            </a:r>
            <a:endParaRPr sz="2400">
              <a:latin typeface="Palatino Linotype"/>
              <a:cs typeface="Palatino Linotype"/>
            </a:endParaRPr>
          </a:p>
          <a:p>
            <a:pPr marL="12700" indent="914400">
              <a:lnSpc>
                <a:spcPct val="100000"/>
              </a:lnSpc>
              <a:spcBef>
                <a:spcPts val="1440"/>
              </a:spcBef>
            </a:pPr>
            <a:r>
              <a:rPr sz="2400" spc="-5" dirty="0">
                <a:latin typeface="Palatino Linotype"/>
                <a:cs typeface="Palatino Linotype"/>
              </a:rPr>
              <a:t>From</a:t>
            </a:r>
            <a:r>
              <a:rPr sz="2400" spc="370" dirty="0">
                <a:latin typeface="Palatino Linotype"/>
                <a:cs typeface="Palatino Linotype"/>
              </a:rPr>
              <a:t> </a:t>
            </a:r>
            <a:r>
              <a:rPr sz="2400" dirty="0">
                <a:latin typeface="Palatino Linotype"/>
                <a:cs typeface="Palatino Linotype"/>
              </a:rPr>
              <a:t>the</a:t>
            </a:r>
            <a:r>
              <a:rPr sz="2400" spc="360" dirty="0">
                <a:latin typeface="Palatino Linotype"/>
                <a:cs typeface="Palatino Linotype"/>
              </a:rPr>
              <a:t> </a:t>
            </a:r>
            <a:r>
              <a:rPr sz="2400" spc="-10" dirty="0">
                <a:latin typeface="Palatino Linotype"/>
                <a:cs typeface="Palatino Linotype"/>
              </a:rPr>
              <a:t>above</a:t>
            </a:r>
            <a:r>
              <a:rPr sz="2400" spc="365" dirty="0">
                <a:latin typeface="Palatino Linotype"/>
                <a:cs typeface="Palatino Linotype"/>
              </a:rPr>
              <a:t> </a:t>
            </a:r>
            <a:r>
              <a:rPr sz="2400" spc="-5" dirty="0">
                <a:latin typeface="Palatino Linotype"/>
                <a:cs typeface="Palatino Linotype"/>
              </a:rPr>
              <a:t>it</a:t>
            </a:r>
            <a:r>
              <a:rPr sz="2400" spc="360" dirty="0">
                <a:latin typeface="Palatino Linotype"/>
                <a:cs typeface="Palatino Linotype"/>
              </a:rPr>
              <a:t> </a:t>
            </a:r>
            <a:r>
              <a:rPr sz="2400" spc="-5" dirty="0">
                <a:latin typeface="Palatino Linotype"/>
                <a:cs typeface="Palatino Linotype"/>
              </a:rPr>
              <a:t>is</a:t>
            </a:r>
            <a:r>
              <a:rPr sz="2400" spc="360" dirty="0">
                <a:latin typeface="Palatino Linotype"/>
                <a:cs typeface="Palatino Linotype"/>
              </a:rPr>
              <a:t> </a:t>
            </a:r>
            <a:r>
              <a:rPr sz="2400" dirty="0">
                <a:latin typeface="Palatino Linotype"/>
                <a:cs typeface="Palatino Linotype"/>
              </a:rPr>
              <a:t>clear</a:t>
            </a:r>
            <a:r>
              <a:rPr sz="2400" spc="355" dirty="0">
                <a:latin typeface="Palatino Linotype"/>
                <a:cs typeface="Palatino Linotype"/>
              </a:rPr>
              <a:t> </a:t>
            </a:r>
            <a:r>
              <a:rPr sz="2400" spc="-5" dirty="0">
                <a:latin typeface="Palatino Linotype"/>
                <a:cs typeface="Palatino Linotype"/>
              </a:rPr>
              <a:t>that,</a:t>
            </a:r>
            <a:r>
              <a:rPr sz="2400" spc="370" dirty="0">
                <a:latin typeface="Palatino Linotype"/>
                <a:cs typeface="Palatino Linotype"/>
              </a:rPr>
              <a:t> </a:t>
            </a:r>
            <a:r>
              <a:rPr sz="2400" dirty="0">
                <a:latin typeface="Palatino Linotype"/>
                <a:cs typeface="Palatino Linotype"/>
              </a:rPr>
              <a:t>the</a:t>
            </a:r>
            <a:r>
              <a:rPr sz="2400" spc="360" dirty="0">
                <a:latin typeface="Palatino Linotype"/>
                <a:cs typeface="Palatino Linotype"/>
              </a:rPr>
              <a:t> </a:t>
            </a:r>
            <a:r>
              <a:rPr sz="2400" spc="-5" dirty="0">
                <a:latin typeface="Palatino Linotype"/>
                <a:cs typeface="Palatino Linotype"/>
              </a:rPr>
              <a:t>biotic</a:t>
            </a:r>
            <a:r>
              <a:rPr sz="2400" spc="355" dirty="0">
                <a:latin typeface="Palatino Linotype"/>
                <a:cs typeface="Palatino Linotype"/>
              </a:rPr>
              <a:t> </a:t>
            </a:r>
            <a:r>
              <a:rPr sz="2400" spc="-5" dirty="0">
                <a:latin typeface="Palatino Linotype"/>
                <a:cs typeface="Palatino Linotype"/>
              </a:rPr>
              <a:t>components</a:t>
            </a:r>
            <a:endParaRPr sz="2400">
              <a:latin typeface="Palatino Linotype"/>
              <a:cs typeface="Palatino Linotype"/>
            </a:endParaRPr>
          </a:p>
          <a:p>
            <a:pPr marL="12700" marR="5080">
              <a:lnSpc>
                <a:spcPct val="150000"/>
              </a:lnSpc>
              <a:spcBef>
                <a:spcPts val="5"/>
              </a:spcBef>
              <a:tabLst>
                <a:tab pos="663575" algn="l"/>
                <a:tab pos="1699895" algn="l"/>
                <a:tab pos="3486150" algn="l"/>
                <a:tab pos="4041140" algn="l"/>
                <a:tab pos="5034915" algn="l"/>
                <a:tab pos="6297295" algn="l"/>
                <a:tab pos="7530465" algn="l"/>
              </a:tabLst>
            </a:pPr>
            <a:r>
              <a:rPr sz="2400" dirty="0">
                <a:latin typeface="Palatino Linotype"/>
                <a:cs typeface="Palatino Linotype"/>
              </a:rPr>
              <a:t>and	abio</a:t>
            </a:r>
            <a:r>
              <a:rPr sz="2400" spc="5" dirty="0">
                <a:latin typeface="Palatino Linotype"/>
                <a:cs typeface="Palatino Linotype"/>
              </a:rPr>
              <a:t>t</a:t>
            </a:r>
            <a:r>
              <a:rPr sz="2400" dirty="0">
                <a:latin typeface="Palatino Linotype"/>
                <a:cs typeface="Palatino Linotype"/>
              </a:rPr>
              <a:t>ic	components	are	lin</a:t>
            </a:r>
            <a:r>
              <a:rPr sz="2400" spc="5" dirty="0">
                <a:latin typeface="Palatino Linotype"/>
                <a:cs typeface="Palatino Linotype"/>
              </a:rPr>
              <a:t>k</a:t>
            </a:r>
            <a:r>
              <a:rPr sz="2400" dirty="0">
                <a:latin typeface="Palatino Linotype"/>
                <a:cs typeface="Palatino Linotype"/>
              </a:rPr>
              <a:t>ed	</a:t>
            </a:r>
            <a:r>
              <a:rPr sz="2400" spc="-5" dirty="0">
                <a:latin typeface="Palatino Linotype"/>
                <a:cs typeface="Palatino Linotype"/>
              </a:rPr>
              <a:t>to</a:t>
            </a:r>
            <a:r>
              <a:rPr sz="2400" spc="-10" dirty="0">
                <a:latin typeface="Palatino Linotype"/>
                <a:cs typeface="Palatino Linotype"/>
              </a:rPr>
              <a:t>g</a:t>
            </a:r>
            <a:r>
              <a:rPr sz="2400" spc="10" dirty="0">
                <a:latin typeface="Palatino Linotype"/>
                <a:cs typeface="Palatino Linotype"/>
              </a:rPr>
              <a:t>e</a:t>
            </a:r>
            <a:r>
              <a:rPr sz="2400" spc="-5" dirty="0">
                <a:latin typeface="Palatino Linotype"/>
                <a:cs typeface="Palatino Linotype"/>
              </a:rPr>
              <a:t>t</a:t>
            </a:r>
            <a:r>
              <a:rPr sz="2400" spc="-10" dirty="0">
                <a:latin typeface="Palatino Linotype"/>
                <a:cs typeface="Palatino Linotype"/>
              </a:rPr>
              <a:t>h</a:t>
            </a:r>
            <a:r>
              <a:rPr sz="2400" spc="10" dirty="0">
                <a:latin typeface="Palatino Linotype"/>
                <a:cs typeface="Palatino Linotype"/>
              </a:rPr>
              <a:t>e</a:t>
            </a:r>
            <a:r>
              <a:rPr sz="2400" dirty="0">
                <a:latin typeface="Palatino Linotype"/>
                <a:cs typeface="Palatino Linotype"/>
              </a:rPr>
              <a:t>r	</a:t>
            </a:r>
            <a:r>
              <a:rPr sz="2400" spc="-5" dirty="0">
                <a:latin typeface="Palatino Linotype"/>
                <a:cs typeface="Palatino Linotype"/>
              </a:rPr>
              <a:t>thro</a:t>
            </a:r>
            <a:r>
              <a:rPr sz="2400" dirty="0">
                <a:latin typeface="Palatino Linotype"/>
                <a:cs typeface="Palatino Linotype"/>
              </a:rPr>
              <a:t>u</a:t>
            </a:r>
            <a:r>
              <a:rPr sz="2400" spc="5" dirty="0">
                <a:latin typeface="Palatino Linotype"/>
                <a:cs typeface="Palatino Linotype"/>
              </a:rPr>
              <a:t>g</a:t>
            </a:r>
            <a:r>
              <a:rPr sz="2400" dirty="0">
                <a:latin typeface="Palatino Linotype"/>
                <a:cs typeface="Palatino Linotype"/>
              </a:rPr>
              <a:t>h	ener</a:t>
            </a:r>
            <a:r>
              <a:rPr sz="2400" spc="5" dirty="0">
                <a:latin typeface="Palatino Linotype"/>
                <a:cs typeface="Palatino Linotype"/>
              </a:rPr>
              <a:t>g</a:t>
            </a:r>
            <a:r>
              <a:rPr sz="2400" dirty="0">
                <a:latin typeface="Palatino Linotype"/>
                <a:cs typeface="Palatino Linotype"/>
              </a:rPr>
              <a:t>y  flow and </a:t>
            </a:r>
            <a:r>
              <a:rPr sz="2400" spc="-5" dirty="0">
                <a:latin typeface="Palatino Linotype"/>
                <a:cs typeface="Palatino Linotype"/>
              </a:rPr>
              <a:t>nutrient cycling </a:t>
            </a:r>
            <a:r>
              <a:rPr sz="2400" dirty="0">
                <a:latin typeface="Palatino Linotype"/>
                <a:cs typeface="Palatino Linotype"/>
              </a:rPr>
              <a:t>as shown </a:t>
            </a:r>
            <a:r>
              <a:rPr sz="2400" spc="-5" dirty="0">
                <a:latin typeface="Palatino Linotype"/>
                <a:cs typeface="Palatino Linotype"/>
              </a:rPr>
              <a:t>in the </a:t>
            </a:r>
            <a:r>
              <a:rPr sz="2400" dirty="0">
                <a:latin typeface="Palatino Linotype"/>
                <a:cs typeface="Palatino Linotype"/>
              </a:rPr>
              <a:t>following</a:t>
            </a:r>
            <a:r>
              <a:rPr sz="2400" spc="40" dirty="0">
                <a:latin typeface="Palatino Linotype"/>
                <a:cs typeface="Palatino Linotype"/>
              </a:rPr>
              <a:t> </a:t>
            </a:r>
            <a:r>
              <a:rPr sz="2400" dirty="0">
                <a:latin typeface="Palatino Linotype"/>
                <a:cs typeface="Palatino Linotype"/>
              </a:rPr>
              <a:t>figure.</a:t>
            </a:r>
            <a:endParaRPr sz="2400">
              <a:latin typeface="Palatino Linotype"/>
              <a:cs typeface="Palatino Linotyp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10286"/>
            <a:ext cx="8074025" cy="5787390"/>
          </a:xfrm>
          <a:prstGeom prst="rect">
            <a:avLst/>
          </a:prstGeom>
        </p:spPr>
        <p:txBody>
          <a:bodyPr vert="horz" wrap="square" lIns="0" tIns="12700" rIns="0" bIns="0" rtlCol="0">
            <a:spAutoFit/>
          </a:bodyPr>
          <a:lstStyle/>
          <a:p>
            <a:pPr marL="12700" marR="5080">
              <a:lnSpc>
                <a:spcPct val="150000"/>
              </a:lnSpc>
              <a:spcBef>
                <a:spcPts val="100"/>
              </a:spcBef>
            </a:pPr>
            <a:r>
              <a:rPr sz="1800" b="1" spc="-5" dirty="0">
                <a:latin typeface="Palatino Linotype"/>
                <a:cs typeface="Palatino Linotype"/>
              </a:rPr>
              <a:t>Nutrient </a:t>
            </a:r>
            <a:r>
              <a:rPr sz="1800" b="1" dirty="0">
                <a:latin typeface="Palatino Linotype"/>
                <a:cs typeface="Palatino Linotype"/>
              </a:rPr>
              <a:t>Flow (OR) </a:t>
            </a:r>
            <a:r>
              <a:rPr sz="1800" b="1" spc="-5" dirty="0">
                <a:latin typeface="Palatino Linotype"/>
                <a:cs typeface="Palatino Linotype"/>
              </a:rPr>
              <a:t>Nutrient Cycling (Or) Biogeochemical Cycle </a:t>
            </a:r>
            <a:r>
              <a:rPr sz="1800" b="1" spc="-10" dirty="0">
                <a:latin typeface="Palatino Linotype"/>
                <a:cs typeface="Palatino Linotype"/>
              </a:rPr>
              <a:t>In </a:t>
            </a:r>
            <a:r>
              <a:rPr sz="1800" b="1" spc="-5" dirty="0">
                <a:latin typeface="Palatino Linotype"/>
                <a:cs typeface="Palatino Linotype"/>
              </a:rPr>
              <a:t>The  Ecosystem</a:t>
            </a:r>
            <a:endParaRPr sz="1800">
              <a:latin typeface="Palatino Linotype"/>
              <a:cs typeface="Palatino Linotype"/>
            </a:endParaRPr>
          </a:p>
          <a:p>
            <a:pPr marL="12700">
              <a:lnSpc>
                <a:spcPct val="100000"/>
              </a:lnSpc>
              <a:spcBef>
                <a:spcPts val="1080"/>
              </a:spcBef>
            </a:pPr>
            <a:r>
              <a:rPr sz="1800" b="1" spc="-5" dirty="0">
                <a:latin typeface="Palatino Linotype"/>
                <a:cs typeface="Palatino Linotype"/>
              </a:rPr>
              <a:t>Nutrients</a:t>
            </a:r>
            <a:endParaRPr sz="1800">
              <a:latin typeface="Palatino Linotype"/>
              <a:cs typeface="Palatino Linotype"/>
            </a:endParaRPr>
          </a:p>
          <a:p>
            <a:pPr marL="927100">
              <a:lnSpc>
                <a:spcPct val="100000"/>
              </a:lnSpc>
              <a:spcBef>
                <a:spcPts val="1080"/>
              </a:spcBef>
            </a:pPr>
            <a:r>
              <a:rPr sz="1800" spc="-5" dirty="0">
                <a:latin typeface="Palatino Linotype"/>
                <a:cs typeface="Palatino Linotype"/>
              </a:rPr>
              <a:t>The</a:t>
            </a:r>
            <a:r>
              <a:rPr sz="1800" spc="185" dirty="0">
                <a:latin typeface="Palatino Linotype"/>
                <a:cs typeface="Palatino Linotype"/>
              </a:rPr>
              <a:t> </a:t>
            </a:r>
            <a:r>
              <a:rPr sz="1800" spc="-5" dirty="0">
                <a:latin typeface="Palatino Linotype"/>
                <a:cs typeface="Palatino Linotype"/>
              </a:rPr>
              <a:t>elements,</a:t>
            </a:r>
            <a:r>
              <a:rPr sz="1800" spc="185" dirty="0">
                <a:latin typeface="Palatino Linotype"/>
                <a:cs typeface="Palatino Linotype"/>
              </a:rPr>
              <a:t> </a:t>
            </a:r>
            <a:r>
              <a:rPr sz="1800" dirty="0">
                <a:latin typeface="Palatino Linotype"/>
                <a:cs typeface="Palatino Linotype"/>
              </a:rPr>
              <a:t>which</a:t>
            </a:r>
            <a:r>
              <a:rPr sz="1800" spc="180" dirty="0">
                <a:latin typeface="Palatino Linotype"/>
                <a:cs typeface="Palatino Linotype"/>
              </a:rPr>
              <a:t> </a:t>
            </a:r>
            <a:r>
              <a:rPr sz="1800" dirty="0">
                <a:latin typeface="Palatino Linotype"/>
                <a:cs typeface="Palatino Linotype"/>
              </a:rPr>
              <a:t>are</a:t>
            </a:r>
            <a:r>
              <a:rPr sz="1800" spc="185" dirty="0">
                <a:latin typeface="Palatino Linotype"/>
                <a:cs typeface="Palatino Linotype"/>
              </a:rPr>
              <a:t> </a:t>
            </a:r>
            <a:r>
              <a:rPr sz="1800" spc="-5" dirty="0">
                <a:latin typeface="Palatino Linotype"/>
                <a:cs typeface="Palatino Linotype"/>
              </a:rPr>
              <a:t>essential</a:t>
            </a:r>
            <a:r>
              <a:rPr sz="1800" spc="195" dirty="0">
                <a:latin typeface="Palatino Linotype"/>
                <a:cs typeface="Palatino Linotype"/>
              </a:rPr>
              <a:t> </a:t>
            </a:r>
            <a:r>
              <a:rPr sz="1800" spc="-5" dirty="0">
                <a:latin typeface="Palatino Linotype"/>
                <a:cs typeface="Palatino Linotype"/>
              </a:rPr>
              <a:t>for</a:t>
            </a:r>
            <a:r>
              <a:rPr sz="1800" spc="180" dirty="0">
                <a:latin typeface="Palatino Linotype"/>
                <a:cs typeface="Palatino Linotype"/>
              </a:rPr>
              <a:t> </a:t>
            </a:r>
            <a:r>
              <a:rPr sz="1800" spc="-5" dirty="0">
                <a:latin typeface="Palatino Linotype"/>
                <a:cs typeface="Palatino Linotype"/>
              </a:rPr>
              <a:t>the</a:t>
            </a:r>
            <a:r>
              <a:rPr sz="1800" spc="175" dirty="0">
                <a:latin typeface="Palatino Linotype"/>
                <a:cs typeface="Palatino Linotype"/>
              </a:rPr>
              <a:t> </a:t>
            </a:r>
            <a:r>
              <a:rPr sz="1800" spc="-10" dirty="0">
                <a:latin typeface="Palatino Linotype"/>
                <a:cs typeface="Palatino Linotype"/>
              </a:rPr>
              <a:t>survival</a:t>
            </a:r>
            <a:r>
              <a:rPr sz="1800" spc="180" dirty="0">
                <a:latin typeface="Palatino Linotype"/>
                <a:cs typeface="Palatino Linotype"/>
              </a:rPr>
              <a:t> </a:t>
            </a:r>
            <a:r>
              <a:rPr sz="1800" dirty="0">
                <a:latin typeface="Palatino Linotype"/>
                <a:cs typeface="Palatino Linotype"/>
              </a:rPr>
              <a:t>of</a:t>
            </a:r>
            <a:r>
              <a:rPr sz="1800" spc="170" dirty="0">
                <a:latin typeface="Palatino Linotype"/>
                <a:cs typeface="Palatino Linotype"/>
              </a:rPr>
              <a:t> </a:t>
            </a:r>
            <a:r>
              <a:rPr sz="1800" spc="-5" dirty="0">
                <a:latin typeface="Palatino Linotype"/>
                <a:cs typeface="Palatino Linotype"/>
              </a:rPr>
              <a:t>both</a:t>
            </a:r>
            <a:r>
              <a:rPr sz="1800" spc="170" dirty="0">
                <a:latin typeface="Palatino Linotype"/>
                <a:cs typeface="Palatino Linotype"/>
              </a:rPr>
              <a:t> </a:t>
            </a:r>
            <a:r>
              <a:rPr sz="1800" spc="-5" dirty="0">
                <a:latin typeface="Palatino Linotype"/>
                <a:cs typeface="Palatino Linotype"/>
              </a:rPr>
              <a:t>plants</a:t>
            </a:r>
            <a:r>
              <a:rPr sz="1800" spc="190" dirty="0">
                <a:latin typeface="Palatino Linotype"/>
                <a:cs typeface="Palatino Linotype"/>
              </a:rPr>
              <a:t> </a:t>
            </a:r>
            <a:r>
              <a:rPr sz="1800" spc="-5" dirty="0">
                <a:latin typeface="Palatino Linotype"/>
                <a:cs typeface="Palatino Linotype"/>
              </a:rPr>
              <a:t>and</a:t>
            </a:r>
            <a:endParaRPr sz="1800">
              <a:latin typeface="Palatino Linotype"/>
              <a:cs typeface="Palatino Linotype"/>
            </a:endParaRPr>
          </a:p>
          <a:p>
            <a:pPr marL="12700">
              <a:lnSpc>
                <a:spcPct val="100000"/>
              </a:lnSpc>
              <a:spcBef>
                <a:spcPts val="1080"/>
              </a:spcBef>
            </a:pPr>
            <a:r>
              <a:rPr sz="1800" dirty="0">
                <a:latin typeface="Palatino Linotype"/>
                <a:cs typeface="Palatino Linotype"/>
              </a:rPr>
              <a:t>animals are called are called</a:t>
            </a:r>
            <a:r>
              <a:rPr sz="1800" spc="-20" dirty="0">
                <a:latin typeface="Palatino Linotype"/>
                <a:cs typeface="Palatino Linotype"/>
              </a:rPr>
              <a:t> </a:t>
            </a:r>
            <a:r>
              <a:rPr sz="1800" spc="-5" dirty="0">
                <a:latin typeface="Palatino Linotype"/>
                <a:cs typeface="Palatino Linotype"/>
              </a:rPr>
              <a:t>nutrients.</a:t>
            </a:r>
            <a:endParaRPr sz="1800">
              <a:latin typeface="Palatino Linotype"/>
              <a:cs typeface="Palatino Linotype"/>
            </a:endParaRPr>
          </a:p>
          <a:p>
            <a:pPr marL="12700">
              <a:lnSpc>
                <a:spcPct val="100000"/>
              </a:lnSpc>
              <a:spcBef>
                <a:spcPts val="1080"/>
              </a:spcBef>
            </a:pPr>
            <a:r>
              <a:rPr sz="1800" b="1" dirty="0">
                <a:latin typeface="Palatino Linotype"/>
                <a:cs typeface="Palatino Linotype"/>
              </a:rPr>
              <a:t>Macronutrients</a:t>
            </a:r>
            <a:endParaRPr sz="1800">
              <a:latin typeface="Palatino Linotype"/>
              <a:cs typeface="Palatino Linotype"/>
            </a:endParaRPr>
          </a:p>
          <a:p>
            <a:pPr marL="927100">
              <a:lnSpc>
                <a:spcPct val="100000"/>
              </a:lnSpc>
              <a:spcBef>
                <a:spcPts val="1080"/>
              </a:spcBef>
            </a:pPr>
            <a:r>
              <a:rPr sz="1800" spc="-5" dirty="0">
                <a:latin typeface="Palatino Linotype"/>
                <a:cs typeface="Palatino Linotype"/>
              </a:rPr>
              <a:t>The elements needed </a:t>
            </a:r>
            <a:r>
              <a:rPr sz="1800" dirty="0">
                <a:latin typeface="Palatino Linotype"/>
                <a:cs typeface="Palatino Linotype"/>
              </a:rPr>
              <a:t>in </a:t>
            </a:r>
            <a:r>
              <a:rPr sz="1800" spc="-5" dirty="0">
                <a:latin typeface="Palatino Linotype"/>
                <a:cs typeface="Palatino Linotype"/>
              </a:rPr>
              <a:t>large amounts </a:t>
            </a:r>
            <a:r>
              <a:rPr sz="1800" dirty="0">
                <a:latin typeface="Palatino Linotype"/>
                <a:cs typeface="Palatino Linotype"/>
              </a:rPr>
              <a:t>are called</a:t>
            </a:r>
            <a:r>
              <a:rPr sz="1800" spc="30" dirty="0">
                <a:latin typeface="Palatino Linotype"/>
                <a:cs typeface="Palatino Linotype"/>
              </a:rPr>
              <a:t> </a:t>
            </a:r>
            <a:r>
              <a:rPr sz="1800" spc="-5" dirty="0">
                <a:latin typeface="Palatino Linotype"/>
                <a:cs typeface="Palatino Linotype"/>
              </a:rPr>
              <a:t>macronutrients</a:t>
            </a:r>
            <a:endParaRPr sz="1800">
              <a:latin typeface="Palatino Linotype"/>
              <a:cs typeface="Palatino Linotype"/>
            </a:endParaRPr>
          </a:p>
          <a:p>
            <a:pPr marL="12700">
              <a:lnSpc>
                <a:spcPct val="100000"/>
              </a:lnSpc>
              <a:spcBef>
                <a:spcPts val="1085"/>
              </a:spcBef>
            </a:pPr>
            <a:r>
              <a:rPr sz="1800" b="1" dirty="0">
                <a:latin typeface="Palatino Linotype"/>
                <a:cs typeface="Palatino Linotype"/>
              </a:rPr>
              <a:t>Examples</a:t>
            </a:r>
            <a:endParaRPr sz="1800">
              <a:latin typeface="Palatino Linotype"/>
              <a:cs typeface="Palatino Linotype"/>
            </a:endParaRPr>
          </a:p>
          <a:p>
            <a:pPr marL="12700">
              <a:lnSpc>
                <a:spcPct val="100000"/>
              </a:lnSpc>
              <a:spcBef>
                <a:spcPts val="1080"/>
              </a:spcBef>
            </a:pPr>
            <a:r>
              <a:rPr sz="1800" spc="-10" dirty="0">
                <a:latin typeface="Palatino Linotype"/>
                <a:cs typeface="Palatino Linotype"/>
              </a:rPr>
              <a:t>Oxygen, </a:t>
            </a:r>
            <a:r>
              <a:rPr sz="1800" spc="-5" dirty="0">
                <a:latin typeface="Palatino Linotype"/>
                <a:cs typeface="Palatino Linotype"/>
              </a:rPr>
              <a:t>nitrogen, </a:t>
            </a:r>
            <a:r>
              <a:rPr sz="1800" dirty="0">
                <a:latin typeface="Palatino Linotype"/>
                <a:cs typeface="Palatino Linotype"/>
              </a:rPr>
              <a:t>carbon, </a:t>
            </a:r>
            <a:r>
              <a:rPr sz="1800" spc="-5" dirty="0">
                <a:latin typeface="Palatino Linotype"/>
                <a:cs typeface="Palatino Linotype"/>
              </a:rPr>
              <a:t>calcium, magnesium </a:t>
            </a:r>
            <a:r>
              <a:rPr sz="1800" dirty="0">
                <a:latin typeface="Palatino Linotype"/>
                <a:cs typeface="Palatino Linotype"/>
              </a:rPr>
              <a:t>and</a:t>
            </a:r>
            <a:r>
              <a:rPr sz="1800" spc="75" dirty="0">
                <a:latin typeface="Palatino Linotype"/>
                <a:cs typeface="Palatino Linotype"/>
              </a:rPr>
              <a:t> </a:t>
            </a:r>
            <a:r>
              <a:rPr sz="1800" spc="-5" dirty="0">
                <a:latin typeface="Palatino Linotype"/>
                <a:cs typeface="Palatino Linotype"/>
              </a:rPr>
              <a:t>phosphorus.</a:t>
            </a:r>
            <a:endParaRPr sz="1800">
              <a:latin typeface="Palatino Linotype"/>
              <a:cs typeface="Palatino Linotype"/>
            </a:endParaRPr>
          </a:p>
          <a:p>
            <a:pPr>
              <a:lnSpc>
                <a:spcPct val="100000"/>
              </a:lnSpc>
            </a:pPr>
            <a:endParaRPr sz="1800">
              <a:latin typeface="Times New Roman"/>
              <a:cs typeface="Times New Roman"/>
            </a:endParaRPr>
          </a:p>
          <a:p>
            <a:pPr>
              <a:lnSpc>
                <a:spcPct val="100000"/>
              </a:lnSpc>
              <a:spcBef>
                <a:spcPts val="5"/>
              </a:spcBef>
            </a:pPr>
            <a:endParaRPr sz="1950">
              <a:latin typeface="Times New Roman"/>
              <a:cs typeface="Times New Roman"/>
            </a:endParaRPr>
          </a:p>
          <a:p>
            <a:pPr marL="12700">
              <a:lnSpc>
                <a:spcPct val="100000"/>
              </a:lnSpc>
            </a:pPr>
            <a:r>
              <a:rPr sz="1800" b="1" spc="-5" dirty="0">
                <a:latin typeface="Palatino Linotype"/>
                <a:cs typeface="Palatino Linotype"/>
              </a:rPr>
              <a:t>Micronutrients</a:t>
            </a:r>
            <a:endParaRPr sz="1800">
              <a:latin typeface="Palatino Linotype"/>
              <a:cs typeface="Palatino Linotype"/>
            </a:endParaRPr>
          </a:p>
          <a:p>
            <a:pPr marL="927100">
              <a:lnSpc>
                <a:spcPct val="100000"/>
              </a:lnSpc>
              <a:spcBef>
                <a:spcPts val="1085"/>
              </a:spcBef>
            </a:pPr>
            <a:r>
              <a:rPr sz="1800" dirty="0">
                <a:latin typeface="Palatino Linotype"/>
                <a:cs typeface="Palatino Linotype"/>
              </a:rPr>
              <a:t>The </a:t>
            </a:r>
            <a:r>
              <a:rPr sz="1800" spc="-5" dirty="0">
                <a:latin typeface="Palatino Linotype"/>
                <a:cs typeface="Palatino Linotype"/>
              </a:rPr>
              <a:t>elements, needed </a:t>
            </a:r>
            <a:r>
              <a:rPr sz="1800" dirty="0">
                <a:latin typeface="Palatino Linotype"/>
                <a:cs typeface="Palatino Linotype"/>
              </a:rPr>
              <a:t>in small </a:t>
            </a:r>
            <a:r>
              <a:rPr sz="1800" spc="-5" dirty="0">
                <a:latin typeface="Palatino Linotype"/>
                <a:cs typeface="Palatino Linotype"/>
              </a:rPr>
              <a:t>amounts </a:t>
            </a:r>
            <a:r>
              <a:rPr sz="1800" dirty="0">
                <a:latin typeface="Palatino Linotype"/>
                <a:cs typeface="Palatino Linotype"/>
              </a:rPr>
              <a:t>are called</a:t>
            </a:r>
            <a:r>
              <a:rPr sz="1800" spc="10" dirty="0">
                <a:latin typeface="Palatino Linotype"/>
                <a:cs typeface="Palatino Linotype"/>
              </a:rPr>
              <a:t> </a:t>
            </a:r>
            <a:r>
              <a:rPr sz="1800" spc="-5" dirty="0">
                <a:latin typeface="Palatino Linotype"/>
                <a:cs typeface="Palatino Linotype"/>
              </a:rPr>
              <a:t>micronutrients.</a:t>
            </a:r>
            <a:endParaRPr sz="1800">
              <a:latin typeface="Palatino Linotype"/>
              <a:cs typeface="Palatino Linotype"/>
            </a:endParaRPr>
          </a:p>
          <a:p>
            <a:pPr marL="12700">
              <a:lnSpc>
                <a:spcPct val="100000"/>
              </a:lnSpc>
              <a:spcBef>
                <a:spcPts val="1080"/>
              </a:spcBef>
            </a:pPr>
            <a:r>
              <a:rPr sz="1800" b="1" dirty="0">
                <a:latin typeface="Palatino Linotype"/>
                <a:cs typeface="Palatino Linotype"/>
              </a:rPr>
              <a:t>Example</a:t>
            </a:r>
            <a:endParaRPr sz="1800">
              <a:latin typeface="Palatino Linotype"/>
              <a:cs typeface="Palatino Linotype"/>
            </a:endParaRPr>
          </a:p>
          <a:p>
            <a:pPr marL="927100">
              <a:lnSpc>
                <a:spcPct val="100000"/>
              </a:lnSpc>
              <a:spcBef>
                <a:spcPts val="1080"/>
              </a:spcBef>
            </a:pPr>
            <a:r>
              <a:rPr sz="1800" spc="-5" dirty="0">
                <a:latin typeface="Palatino Linotype"/>
                <a:cs typeface="Palatino Linotype"/>
              </a:rPr>
              <a:t>Boron, </a:t>
            </a:r>
            <a:r>
              <a:rPr sz="1800" dirty="0">
                <a:latin typeface="Palatino Linotype"/>
                <a:cs typeface="Palatino Linotype"/>
              </a:rPr>
              <a:t>cobalt, </a:t>
            </a:r>
            <a:r>
              <a:rPr sz="1800" spc="-5" dirty="0">
                <a:latin typeface="Palatino Linotype"/>
                <a:cs typeface="Palatino Linotype"/>
              </a:rPr>
              <a:t>strontium, </a:t>
            </a:r>
            <a:r>
              <a:rPr sz="1800" dirty="0">
                <a:latin typeface="Palatino Linotype"/>
                <a:cs typeface="Palatino Linotype"/>
              </a:rPr>
              <a:t>zinc,</a:t>
            </a:r>
            <a:r>
              <a:rPr sz="1800" spc="20" dirty="0">
                <a:latin typeface="Palatino Linotype"/>
                <a:cs typeface="Palatino Linotype"/>
              </a:rPr>
              <a:t> </a:t>
            </a:r>
            <a:r>
              <a:rPr sz="1800" dirty="0">
                <a:latin typeface="Palatino Linotype"/>
                <a:cs typeface="Palatino Linotype"/>
              </a:rPr>
              <a:t>copper</a:t>
            </a:r>
            <a:endParaRPr sz="1800">
              <a:latin typeface="Palatino Linotype"/>
              <a:cs typeface="Palatino Linotyp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827303"/>
            <a:ext cx="8531225" cy="5055870"/>
          </a:xfrm>
          <a:prstGeom prst="rect">
            <a:avLst/>
          </a:prstGeom>
        </p:spPr>
        <p:txBody>
          <a:bodyPr vert="horz" wrap="square" lIns="0" tIns="180340" rIns="0" bIns="0" rtlCol="0">
            <a:spAutoFit/>
          </a:bodyPr>
          <a:lstStyle/>
          <a:p>
            <a:pPr marL="12700" algn="just">
              <a:lnSpc>
                <a:spcPct val="100000"/>
              </a:lnSpc>
              <a:spcBef>
                <a:spcPts val="1420"/>
              </a:spcBef>
            </a:pPr>
            <a:r>
              <a:rPr sz="2200" b="1" spc="-5" dirty="0">
                <a:latin typeface="Palatino Linotype"/>
                <a:cs typeface="Palatino Linotype"/>
              </a:rPr>
              <a:t>Nutrient</a:t>
            </a:r>
            <a:r>
              <a:rPr sz="2200" b="1" spc="40" dirty="0">
                <a:latin typeface="Palatino Linotype"/>
                <a:cs typeface="Palatino Linotype"/>
              </a:rPr>
              <a:t> </a:t>
            </a:r>
            <a:r>
              <a:rPr sz="2200" b="1" spc="-10" dirty="0">
                <a:latin typeface="Palatino Linotype"/>
                <a:cs typeface="Palatino Linotype"/>
              </a:rPr>
              <a:t>Cycles</a:t>
            </a:r>
            <a:endParaRPr sz="2200">
              <a:latin typeface="Palatino Linotype"/>
              <a:cs typeface="Palatino Linotype"/>
            </a:endParaRPr>
          </a:p>
          <a:p>
            <a:pPr marL="12700" marR="5715" indent="914400" algn="just">
              <a:lnSpc>
                <a:spcPts val="3960"/>
              </a:lnSpc>
              <a:spcBef>
                <a:spcPts val="350"/>
              </a:spcBef>
            </a:pPr>
            <a:r>
              <a:rPr sz="2200" spc="-5" dirty="0">
                <a:latin typeface="Palatino Linotype"/>
                <a:cs typeface="Palatino Linotype"/>
              </a:rPr>
              <a:t>The cyclic </a:t>
            </a:r>
            <a:r>
              <a:rPr sz="2200" dirty="0">
                <a:latin typeface="Palatino Linotype"/>
                <a:cs typeface="Palatino Linotype"/>
              </a:rPr>
              <a:t>flow </a:t>
            </a:r>
            <a:r>
              <a:rPr sz="2200" spc="-5" dirty="0">
                <a:latin typeface="Palatino Linotype"/>
                <a:cs typeface="Palatino Linotype"/>
              </a:rPr>
              <a:t>of </a:t>
            </a:r>
            <a:r>
              <a:rPr sz="2200" spc="-10" dirty="0">
                <a:latin typeface="Palatino Linotype"/>
                <a:cs typeface="Palatino Linotype"/>
              </a:rPr>
              <a:t>nutrients </a:t>
            </a:r>
            <a:r>
              <a:rPr sz="2200" spc="-15" dirty="0">
                <a:latin typeface="Palatino Linotype"/>
                <a:cs typeface="Palatino Linotype"/>
              </a:rPr>
              <a:t>between </a:t>
            </a:r>
            <a:r>
              <a:rPr sz="2200" spc="-10" dirty="0">
                <a:latin typeface="Palatino Linotype"/>
                <a:cs typeface="Palatino Linotype"/>
              </a:rPr>
              <a:t>the biotic </a:t>
            </a:r>
            <a:r>
              <a:rPr sz="2200" dirty="0">
                <a:latin typeface="Palatino Linotype"/>
                <a:cs typeface="Palatino Linotype"/>
              </a:rPr>
              <a:t>and </a:t>
            </a:r>
            <a:r>
              <a:rPr sz="2200" spc="-5" dirty="0">
                <a:latin typeface="Palatino Linotype"/>
                <a:cs typeface="Palatino Linotype"/>
              </a:rPr>
              <a:t>abiotic  components is known </a:t>
            </a:r>
            <a:r>
              <a:rPr sz="2200" dirty="0">
                <a:latin typeface="Palatino Linotype"/>
                <a:cs typeface="Palatino Linotype"/>
              </a:rPr>
              <a:t>as </a:t>
            </a:r>
            <a:r>
              <a:rPr sz="2200" spc="-5" dirty="0">
                <a:latin typeface="Palatino Linotype"/>
                <a:cs typeface="Palatino Linotype"/>
              </a:rPr>
              <a:t>nutrient cycle (or) biogeochemical</a:t>
            </a:r>
            <a:r>
              <a:rPr sz="2200" spc="10" dirty="0">
                <a:latin typeface="Palatino Linotype"/>
                <a:cs typeface="Palatino Linotype"/>
              </a:rPr>
              <a:t> </a:t>
            </a:r>
            <a:r>
              <a:rPr sz="2200" spc="-5" dirty="0">
                <a:latin typeface="Palatino Linotype"/>
                <a:cs typeface="Palatino Linotype"/>
              </a:rPr>
              <a:t>cycles.</a:t>
            </a:r>
            <a:endParaRPr sz="2200">
              <a:latin typeface="Palatino Linotype"/>
              <a:cs typeface="Palatino Linotype"/>
            </a:endParaRPr>
          </a:p>
          <a:p>
            <a:pPr marL="12700" marR="5080" indent="914400" algn="just">
              <a:lnSpc>
                <a:spcPts val="3960"/>
              </a:lnSpc>
              <a:spcBef>
                <a:spcPts val="5"/>
              </a:spcBef>
            </a:pPr>
            <a:r>
              <a:rPr sz="2200" spc="-5" dirty="0">
                <a:latin typeface="Palatino Linotype"/>
                <a:cs typeface="Palatino Linotype"/>
              </a:rPr>
              <a:t>The </a:t>
            </a:r>
            <a:r>
              <a:rPr sz="2200" spc="-10" dirty="0">
                <a:latin typeface="Palatino Linotype"/>
                <a:cs typeface="Palatino Linotype"/>
              </a:rPr>
              <a:t>nutrients enter </a:t>
            </a:r>
            <a:r>
              <a:rPr sz="2200" spc="-5" dirty="0">
                <a:latin typeface="Palatino Linotype"/>
                <a:cs typeface="Palatino Linotype"/>
              </a:rPr>
              <a:t>into procedures </a:t>
            </a:r>
            <a:r>
              <a:rPr sz="2200" dirty="0">
                <a:latin typeface="Palatino Linotype"/>
                <a:cs typeface="Palatino Linotype"/>
              </a:rPr>
              <a:t>and </a:t>
            </a:r>
            <a:r>
              <a:rPr sz="2200" spc="-15" dirty="0">
                <a:latin typeface="Palatino Linotype"/>
                <a:cs typeface="Palatino Linotype"/>
              </a:rPr>
              <a:t>move </a:t>
            </a:r>
            <a:r>
              <a:rPr sz="2200" spc="-5" dirty="0">
                <a:latin typeface="Palatino Linotype"/>
                <a:cs typeface="Palatino Linotype"/>
              </a:rPr>
              <a:t>through </a:t>
            </a:r>
            <a:r>
              <a:rPr sz="2200" spc="-10" dirty="0">
                <a:latin typeface="Palatino Linotype"/>
                <a:cs typeface="Palatino Linotype"/>
              </a:rPr>
              <a:t>the  </a:t>
            </a:r>
            <a:r>
              <a:rPr sz="2200" spc="-5" dirty="0">
                <a:latin typeface="Palatino Linotype"/>
                <a:cs typeface="Palatino Linotype"/>
              </a:rPr>
              <a:t>food chain </a:t>
            </a:r>
            <a:r>
              <a:rPr sz="2200" spc="-10" dirty="0">
                <a:latin typeface="Palatino Linotype"/>
                <a:cs typeface="Palatino Linotype"/>
              </a:rPr>
              <a:t>and ultimately </a:t>
            </a:r>
            <a:r>
              <a:rPr sz="2200" spc="-5" dirty="0">
                <a:latin typeface="Palatino Linotype"/>
                <a:cs typeface="Palatino Linotype"/>
              </a:rPr>
              <a:t>reach </a:t>
            </a:r>
            <a:r>
              <a:rPr sz="2200" spc="-10" dirty="0">
                <a:latin typeface="Palatino Linotype"/>
                <a:cs typeface="Palatino Linotype"/>
              </a:rPr>
              <a:t>the </a:t>
            </a:r>
            <a:r>
              <a:rPr sz="2200" spc="-20" dirty="0">
                <a:latin typeface="Palatino Linotype"/>
                <a:cs typeface="Palatino Linotype"/>
              </a:rPr>
              <a:t>consumer. </a:t>
            </a:r>
            <a:r>
              <a:rPr sz="2200" spc="-5" dirty="0">
                <a:latin typeface="Palatino Linotype"/>
                <a:cs typeface="Palatino Linotype"/>
              </a:rPr>
              <a:t>The </a:t>
            </a:r>
            <a:r>
              <a:rPr sz="2200" spc="-10" dirty="0">
                <a:latin typeface="Palatino Linotype"/>
                <a:cs typeface="Palatino Linotype"/>
              </a:rPr>
              <a:t>bound </a:t>
            </a:r>
            <a:r>
              <a:rPr sz="2200" spc="-5" dirty="0">
                <a:latin typeface="Palatino Linotype"/>
                <a:cs typeface="Palatino Linotype"/>
              </a:rPr>
              <a:t>nutrients  of</a:t>
            </a:r>
            <a:r>
              <a:rPr sz="2200" spc="315" dirty="0">
                <a:latin typeface="Palatino Linotype"/>
                <a:cs typeface="Palatino Linotype"/>
              </a:rPr>
              <a:t> </a:t>
            </a:r>
            <a:r>
              <a:rPr sz="2200" spc="-10" dirty="0">
                <a:latin typeface="Palatino Linotype"/>
                <a:cs typeface="Palatino Linotype"/>
              </a:rPr>
              <a:t>the</a:t>
            </a:r>
            <a:r>
              <a:rPr sz="2200" spc="320" dirty="0">
                <a:latin typeface="Palatino Linotype"/>
                <a:cs typeface="Palatino Linotype"/>
              </a:rPr>
              <a:t> </a:t>
            </a:r>
            <a:r>
              <a:rPr sz="2200" spc="-5" dirty="0">
                <a:latin typeface="Palatino Linotype"/>
                <a:cs typeface="Palatino Linotype"/>
              </a:rPr>
              <a:t>consumers,</a:t>
            </a:r>
            <a:r>
              <a:rPr sz="2200" spc="325" dirty="0">
                <a:latin typeface="Palatino Linotype"/>
                <a:cs typeface="Palatino Linotype"/>
              </a:rPr>
              <a:t> </a:t>
            </a:r>
            <a:r>
              <a:rPr sz="2200" spc="-5" dirty="0">
                <a:latin typeface="Palatino Linotype"/>
                <a:cs typeface="Palatino Linotype"/>
              </a:rPr>
              <a:t>after</a:t>
            </a:r>
            <a:r>
              <a:rPr sz="2200" spc="320" dirty="0">
                <a:latin typeface="Palatino Linotype"/>
                <a:cs typeface="Palatino Linotype"/>
              </a:rPr>
              <a:t> </a:t>
            </a:r>
            <a:r>
              <a:rPr sz="2200" spc="-5" dirty="0">
                <a:latin typeface="Palatino Linotype"/>
                <a:cs typeface="Palatino Linotype"/>
              </a:rPr>
              <a:t>death,</a:t>
            </a:r>
            <a:r>
              <a:rPr sz="2200" spc="325" dirty="0">
                <a:latin typeface="Palatino Linotype"/>
                <a:cs typeface="Palatino Linotype"/>
              </a:rPr>
              <a:t> </a:t>
            </a:r>
            <a:r>
              <a:rPr sz="2200" spc="-5" dirty="0">
                <a:latin typeface="Palatino Linotype"/>
                <a:cs typeface="Palatino Linotype"/>
              </a:rPr>
              <a:t>are</a:t>
            </a:r>
            <a:r>
              <a:rPr sz="2200" spc="305" dirty="0">
                <a:latin typeface="Palatino Linotype"/>
                <a:cs typeface="Palatino Linotype"/>
              </a:rPr>
              <a:t> </a:t>
            </a:r>
            <a:r>
              <a:rPr sz="2200" spc="-5" dirty="0">
                <a:latin typeface="Palatino Linotype"/>
                <a:cs typeface="Palatino Linotype"/>
              </a:rPr>
              <a:t>decomposed</a:t>
            </a:r>
            <a:r>
              <a:rPr sz="2200" spc="325" dirty="0">
                <a:latin typeface="Palatino Linotype"/>
                <a:cs typeface="Palatino Linotype"/>
              </a:rPr>
              <a:t> </a:t>
            </a:r>
            <a:r>
              <a:rPr sz="2200" dirty="0">
                <a:latin typeface="Palatino Linotype"/>
                <a:cs typeface="Palatino Linotype"/>
              </a:rPr>
              <a:t>and</a:t>
            </a:r>
            <a:r>
              <a:rPr sz="2200" spc="325" dirty="0">
                <a:latin typeface="Palatino Linotype"/>
                <a:cs typeface="Palatino Linotype"/>
              </a:rPr>
              <a:t> </a:t>
            </a:r>
            <a:r>
              <a:rPr sz="2200" spc="-10" dirty="0">
                <a:latin typeface="Palatino Linotype"/>
                <a:cs typeface="Palatino Linotype"/>
              </a:rPr>
              <a:t>converted</a:t>
            </a:r>
            <a:r>
              <a:rPr sz="2200" spc="320" dirty="0">
                <a:latin typeface="Palatino Linotype"/>
                <a:cs typeface="Palatino Linotype"/>
              </a:rPr>
              <a:t> </a:t>
            </a:r>
            <a:r>
              <a:rPr sz="2200" spc="-10" dirty="0">
                <a:latin typeface="Palatino Linotype"/>
                <a:cs typeface="Palatino Linotype"/>
              </a:rPr>
              <a:t>into</a:t>
            </a:r>
            <a:endParaRPr sz="2200">
              <a:latin typeface="Palatino Linotype"/>
              <a:cs typeface="Palatino Linotype"/>
            </a:endParaRPr>
          </a:p>
          <a:p>
            <a:pPr marL="12700" algn="just">
              <a:lnSpc>
                <a:spcPct val="100000"/>
              </a:lnSpc>
              <a:spcBef>
                <a:spcPts val="969"/>
              </a:spcBef>
            </a:pPr>
            <a:r>
              <a:rPr sz="2200" spc="-5" dirty="0">
                <a:latin typeface="Palatino Linotype"/>
                <a:cs typeface="Palatino Linotype"/>
              </a:rPr>
              <a:t>inorganic </a:t>
            </a:r>
            <a:r>
              <a:rPr sz="2200" spc="250" dirty="0">
                <a:latin typeface="Palatino Linotype"/>
                <a:cs typeface="Palatino Linotype"/>
              </a:rPr>
              <a:t> </a:t>
            </a:r>
            <a:r>
              <a:rPr sz="2200" spc="-5" dirty="0">
                <a:latin typeface="Palatino Linotype"/>
                <a:cs typeface="Palatino Linotype"/>
              </a:rPr>
              <a:t>substances, </a:t>
            </a:r>
            <a:r>
              <a:rPr sz="2200" spc="240" dirty="0">
                <a:latin typeface="Palatino Linotype"/>
                <a:cs typeface="Palatino Linotype"/>
              </a:rPr>
              <a:t> </a:t>
            </a:r>
            <a:r>
              <a:rPr sz="2200" spc="-5" dirty="0">
                <a:latin typeface="Palatino Linotype"/>
                <a:cs typeface="Palatino Linotype"/>
              </a:rPr>
              <a:t>which </a:t>
            </a:r>
            <a:r>
              <a:rPr sz="2200" spc="240" dirty="0">
                <a:latin typeface="Palatino Linotype"/>
                <a:cs typeface="Palatino Linotype"/>
              </a:rPr>
              <a:t> </a:t>
            </a:r>
            <a:r>
              <a:rPr sz="2200" spc="-5" dirty="0">
                <a:latin typeface="Palatino Linotype"/>
                <a:cs typeface="Palatino Linotype"/>
              </a:rPr>
              <a:t>are </a:t>
            </a:r>
            <a:r>
              <a:rPr sz="2200" spc="245" dirty="0">
                <a:latin typeface="Palatino Linotype"/>
                <a:cs typeface="Palatino Linotype"/>
              </a:rPr>
              <a:t> </a:t>
            </a:r>
            <a:r>
              <a:rPr sz="2200" spc="-5" dirty="0">
                <a:latin typeface="Palatino Linotype"/>
                <a:cs typeface="Palatino Linotype"/>
              </a:rPr>
              <a:t>readily </a:t>
            </a:r>
            <a:r>
              <a:rPr sz="2200" spc="250" dirty="0">
                <a:latin typeface="Palatino Linotype"/>
                <a:cs typeface="Palatino Linotype"/>
              </a:rPr>
              <a:t> </a:t>
            </a:r>
            <a:r>
              <a:rPr sz="2200" spc="-5" dirty="0">
                <a:latin typeface="Palatino Linotype"/>
                <a:cs typeface="Palatino Linotype"/>
              </a:rPr>
              <a:t>used </a:t>
            </a:r>
            <a:r>
              <a:rPr sz="2200" spc="254" dirty="0">
                <a:latin typeface="Palatino Linotype"/>
                <a:cs typeface="Palatino Linotype"/>
              </a:rPr>
              <a:t> </a:t>
            </a:r>
            <a:r>
              <a:rPr sz="2200" spc="-5" dirty="0">
                <a:latin typeface="Palatino Linotype"/>
                <a:cs typeface="Palatino Linotype"/>
              </a:rPr>
              <a:t>up </a:t>
            </a:r>
            <a:r>
              <a:rPr sz="2200" spc="250" dirty="0">
                <a:latin typeface="Palatino Linotype"/>
                <a:cs typeface="Palatino Linotype"/>
              </a:rPr>
              <a:t> </a:t>
            </a:r>
            <a:r>
              <a:rPr sz="2200" spc="-5" dirty="0">
                <a:latin typeface="Palatino Linotype"/>
                <a:cs typeface="Palatino Linotype"/>
              </a:rPr>
              <a:t>by </a:t>
            </a:r>
            <a:r>
              <a:rPr sz="2200" spc="250" dirty="0">
                <a:latin typeface="Palatino Linotype"/>
                <a:cs typeface="Palatino Linotype"/>
              </a:rPr>
              <a:t> </a:t>
            </a:r>
            <a:r>
              <a:rPr sz="2200" spc="-5" dirty="0">
                <a:latin typeface="Palatino Linotype"/>
                <a:cs typeface="Palatino Linotype"/>
              </a:rPr>
              <a:t>the </a:t>
            </a:r>
            <a:r>
              <a:rPr sz="2200" spc="245" dirty="0">
                <a:latin typeface="Palatino Linotype"/>
                <a:cs typeface="Palatino Linotype"/>
              </a:rPr>
              <a:t> </a:t>
            </a:r>
            <a:r>
              <a:rPr sz="2200" spc="-10" dirty="0">
                <a:latin typeface="Palatino Linotype"/>
                <a:cs typeface="Palatino Linotype"/>
              </a:rPr>
              <a:t>plants</a:t>
            </a:r>
            <a:endParaRPr sz="2200">
              <a:latin typeface="Palatino Linotype"/>
              <a:cs typeface="Palatino Linotype"/>
            </a:endParaRPr>
          </a:p>
          <a:p>
            <a:pPr marL="12700" algn="just">
              <a:lnSpc>
                <a:spcPct val="100000"/>
              </a:lnSpc>
              <a:spcBef>
                <a:spcPts val="1320"/>
              </a:spcBef>
            </a:pPr>
            <a:r>
              <a:rPr sz="2200" spc="-5" dirty="0">
                <a:latin typeface="Palatino Linotype"/>
                <a:cs typeface="Palatino Linotype"/>
              </a:rPr>
              <a:t>(procedures) and again the cycle</a:t>
            </a:r>
            <a:r>
              <a:rPr sz="2200" spc="20" dirty="0">
                <a:latin typeface="Palatino Linotype"/>
                <a:cs typeface="Palatino Linotype"/>
              </a:rPr>
              <a:t> </a:t>
            </a:r>
            <a:r>
              <a:rPr sz="2200" dirty="0">
                <a:latin typeface="Palatino Linotype"/>
                <a:cs typeface="Palatino Linotype"/>
              </a:rPr>
              <a:t>starts.</a:t>
            </a:r>
            <a:endParaRPr sz="2200">
              <a:latin typeface="Palatino Linotype"/>
              <a:cs typeface="Palatino Linotype"/>
            </a:endParaRPr>
          </a:p>
          <a:p>
            <a:pPr marL="12700" marR="7620" indent="914400" algn="just">
              <a:lnSpc>
                <a:spcPct val="150000"/>
              </a:lnSpc>
            </a:pPr>
            <a:r>
              <a:rPr sz="2200" spc="-5" dirty="0">
                <a:latin typeface="Palatino Linotype"/>
                <a:cs typeface="Palatino Linotype"/>
              </a:rPr>
              <a:t>The major </a:t>
            </a:r>
            <a:r>
              <a:rPr sz="2200" spc="-10" dirty="0">
                <a:latin typeface="Palatino Linotype"/>
                <a:cs typeface="Palatino Linotype"/>
              </a:rPr>
              <a:t>nutrients </a:t>
            </a:r>
            <a:r>
              <a:rPr sz="2200" spc="-5" dirty="0">
                <a:latin typeface="Palatino Linotype"/>
                <a:cs typeface="Palatino Linotype"/>
              </a:rPr>
              <a:t>like C, H, O </a:t>
            </a:r>
            <a:r>
              <a:rPr sz="2200" spc="-10" dirty="0">
                <a:latin typeface="Palatino Linotype"/>
                <a:cs typeface="Palatino Linotype"/>
              </a:rPr>
              <a:t>and </a:t>
            </a:r>
            <a:r>
              <a:rPr sz="2200" spc="-5" dirty="0">
                <a:latin typeface="Palatino Linotype"/>
                <a:cs typeface="Palatino Linotype"/>
              </a:rPr>
              <a:t>N are cycled again </a:t>
            </a:r>
            <a:r>
              <a:rPr sz="2200" spc="-15" dirty="0">
                <a:latin typeface="Palatino Linotype"/>
                <a:cs typeface="Palatino Linotype"/>
              </a:rPr>
              <a:t>and </a:t>
            </a:r>
            <a:r>
              <a:rPr sz="2200" spc="520" dirty="0">
                <a:latin typeface="Palatino Linotype"/>
                <a:cs typeface="Palatino Linotype"/>
              </a:rPr>
              <a:t> </a:t>
            </a:r>
            <a:r>
              <a:rPr sz="2200" spc="-5" dirty="0">
                <a:latin typeface="Palatino Linotype"/>
                <a:cs typeface="Palatino Linotype"/>
              </a:rPr>
              <a:t>again </a:t>
            </a:r>
            <a:r>
              <a:rPr sz="2200" spc="-10" dirty="0">
                <a:latin typeface="Palatino Linotype"/>
                <a:cs typeface="Palatino Linotype"/>
              </a:rPr>
              <a:t>between biotic </a:t>
            </a:r>
            <a:r>
              <a:rPr sz="2200" dirty="0">
                <a:latin typeface="Palatino Linotype"/>
                <a:cs typeface="Palatino Linotype"/>
              </a:rPr>
              <a:t>and </a:t>
            </a:r>
            <a:r>
              <a:rPr sz="2200" spc="-10" dirty="0">
                <a:latin typeface="Palatino Linotype"/>
                <a:cs typeface="Palatino Linotype"/>
              </a:rPr>
              <a:t>biotic </a:t>
            </a:r>
            <a:r>
              <a:rPr sz="2200" spc="-5" dirty="0">
                <a:latin typeface="Palatino Linotype"/>
                <a:cs typeface="Palatino Linotype"/>
              </a:rPr>
              <a:t>component of the</a:t>
            </a:r>
            <a:r>
              <a:rPr sz="2200" spc="-40" dirty="0">
                <a:latin typeface="Palatino Linotype"/>
                <a:cs typeface="Palatino Linotype"/>
              </a:rPr>
              <a:t> </a:t>
            </a:r>
            <a:r>
              <a:rPr sz="2200" spc="-5" dirty="0">
                <a:latin typeface="Palatino Linotype"/>
                <a:cs typeface="Palatino Linotype"/>
              </a:rPr>
              <a:t>ecosystem.</a:t>
            </a:r>
            <a:endParaRPr sz="2200">
              <a:latin typeface="Palatino Linotype"/>
              <a:cs typeface="Palatino Linotyp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42873"/>
            <a:ext cx="7691755" cy="1671955"/>
          </a:xfrm>
          <a:prstGeom prst="rect">
            <a:avLst/>
          </a:prstGeom>
        </p:spPr>
        <p:txBody>
          <a:bodyPr vert="horz" wrap="square" lIns="0" tIns="195580" rIns="0" bIns="0" rtlCol="0">
            <a:spAutoFit/>
          </a:bodyPr>
          <a:lstStyle/>
          <a:p>
            <a:pPr marL="12700">
              <a:lnSpc>
                <a:spcPct val="100000"/>
              </a:lnSpc>
              <a:spcBef>
                <a:spcPts val="1540"/>
              </a:spcBef>
            </a:pPr>
            <a:r>
              <a:rPr sz="2400" dirty="0"/>
              <a:t>Hydrological </a:t>
            </a:r>
            <a:r>
              <a:rPr sz="2400" spc="-5" dirty="0"/>
              <a:t>Cycle</a:t>
            </a:r>
            <a:endParaRPr sz="2400"/>
          </a:p>
          <a:p>
            <a:pPr marL="12700" marR="5080" indent="914400">
              <a:lnSpc>
                <a:spcPts val="4320"/>
              </a:lnSpc>
              <a:spcBef>
                <a:spcPts val="384"/>
              </a:spcBef>
            </a:pPr>
            <a:r>
              <a:rPr sz="2400" b="0" spc="-10" dirty="0">
                <a:latin typeface="Palatino Linotype"/>
                <a:cs typeface="Palatino Linotype"/>
              </a:rPr>
              <a:t>Movement </a:t>
            </a:r>
            <a:r>
              <a:rPr sz="2400" b="0" spc="-5" dirty="0">
                <a:latin typeface="Palatino Linotype"/>
                <a:cs typeface="Palatino Linotype"/>
              </a:rPr>
              <a:t>of </a:t>
            </a:r>
            <a:r>
              <a:rPr sz="2400" b="0" spc="-15" dirty="0">
                <a:latin typeface="Palatino Linotype"/>
                <a:cs typeface="Palatino Linotype"/>
              </a:rPr>
              <a:t>water </a:t>
            </a:r>
            <a:r>
              <a:rPr sz="2400" b="0" spc="-5" dirty="0">
                <a:latin typeface="Palatino Linotype"/>
                <a:cs typeface="Palatino Linotype"/>
              </a:rPr>
              <a:t>in </a:t>
            </a:r>
            <a:r>
              <a:rPr sz="2400" b="0" dirty="0">
                <a:latin typeface="Palatino Linotype"/>
                <a:cs typeface="Palatino Linotype"/>
              </a:rPr>
              <a:t>a cyclic manner </a:t>
            </a:r>
            <a:r>
              <a:rPr sz="2400" b="0" spc="-5" dirty="0">
                <a:latin typeface="Palatino Linotype"/>
                <a:cs typeface="Palatino Linotype"/>
              </a:rPr>
              <a:t>is known  </a:t>
            </a:r>
            <a:r>
              <a:rPr sz="2400" b="0" dirty="0">
                <a:latin typeface="Palatino Linotype"/>
                <a:cs typeface="Palatino Linotype"/>
              </a:rPr>
              <a:t>as </a:t>
            </a:r>
            <a:r>
              <a:rPr sz="2400" b="0" spc="-5" dirty="0">
                <a:latin typeface="Palatino Linotype"/>
                <a:cs typeface="Palatino Linotype"/>
              </a:rPr>
              <a:t>hydrological</a:t>
            </a:r>
            <a:r>
              <a:rPr sz="2400" b="0" spc="20" dirty="0">
                <a:latin typeface="Palatino Linotype"/>
                <a:cs typeface="Palatino Linotype"/>
              </a:rPr>
              <a:t> </a:t>
            </a:r>
            <a:r>
              <a:rPr sz="2400" b="0" dirty="0">
                <a:latin typeface="Palatino Linotype"/>
                <a:cs typeface="Palatino Linotype"/>
              </a:rPr>
              <a:t>cycle.</a:t>
            </a:r>
            <a:endParaRPr sz="2400">
              <a:latin typeface="Palatino Linotype"/>
              <a:cs typeface="Palatino Linotyp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838200"/>
            <a:ext cx="6096000" cy="53949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33400"/>
            <a:ext cx="8334756" cy="594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533400"/>
            <a:ext cx="8327135" cy="5715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 dirty="0"/>
              <a:t>Carbon</a:t>
            </a:r>
            <a:r>
              <a:rPr spc="-65" dirty="0"/>
              <a:t> </a:t>
            </a:r>
            <a:r>
              <a:rPr dirty="0"/>
              <a:t>cycle</a:t>
            </a:r>
          </a:p>
        </p:txBody>
      </p:sp>
      <p:sp>
        <p:nvSpPr>
          <p:cNvPr id="3" name="object 3"/>
          <p:cNvSpPr txBox="1"/>
          <p:nvPr/>
        </p:nvSpPr>
        <p:spPr>
          <a:xfrm>
            <a:off x="218440" y="662996"/>
            <a:ext cx="8404860" cy="5513705"/>
          </a:xfrm>
          <a:prstGeom prst="rect">
            <a:avLst/>
          </a:prstGeom>
        </p:spPr>
        <p:txBody>
          <a:bodyPr vert="horz" wrap="square" lIns="0" tIns="165735" rIns="0" bIns="0" rtlCol="0">
            <a:spAutoFit/>
          </a:bodyPr>
          <a:lstStyle/>
          <a:p>
            <a:pPr marL="939800">
              <a:lnSpc>
                <a:spcPct val="100000"/>
              </a:lnSpc>
              <a:spcBef>
                <a:spcPts val="1305"/>
              </a:spcBef>
            </a:pPr>
            <a:r>
              <a:rPr sz="2000" dirty="0">
                <a:latin typeface="Palatino Linotype"/>
                <a:cs typeface="Palatino Linotype"/>
              </a:rPr>
              <a:t>Carbon is </a:t>
            </a:r>
            <a:r>
              <a:rPr sz="2000" spc="-5" dirty="0">
                <a:latin typeface="Palatino Linotype"/>
                <a:cs typeface="Palatino Linotype"/>
              </a:rPr>
              <a:t>the basic component </a:t>
            </a:r>
            <a:r>
              <a:rPr sz="2000" dirty="0">
                <a:latin typeface="Palatino Linotype"/>
                <a:cs typeface="Palatino Linotype"/>
              </a:rPr>
              <a:t>in all </a:t>
            </a:r>
            <a:r>
              <a:rPr sz="2000" spc="-5" dirty="0">
                <a:latin typeface="Palatino Linotype"/>
                <a:cs typeface="Palatino Linotype"/>
              </a:rPr>
              <a:t>the </a:t>
            </a:r>
            <a:r>
              <a:rPr sz="2000" dirty="0">
                <a:latin typeface="Palatino Linotype"/>
                <a:cs typeface="Palatino Linotype"/>
              </a:rPr>
              <a:t>organic </a:t>
            </a:r>
            <a:r>
              <a:rPr sz="2000" spc="-5" dirty="0">
                <a:latin typeface="Palatino Linotype"/>
                <a:cs typeface="Palatino Linotype"/>
              </a:rPr>
              <a:t>components.</a:t>
            </a:r>
            <a:r>
              <a:rPr sz="2000" spc="340" dirty="0">
                <a:latin typeface="Palatino Linotype"/>
                <a:cs typeface="Palatino Linotype"/>
              </a:rPr>
              <a:t> </a:t>
            </a:r>
            <a:r>
              <a:rPr sz="2000" dirty="0">
                <a:latin typeface="Palatino Linotype"/>
                <a:cs typeface="Palatino Linotype"/>
              </a:rPr>
              <a:t>The</a:t>
            </a:r>
            <a:endParaRPr sz="2000">
              <a:latin typeface="Palatino Linotype"/>
              <a:cs typeface="Palatino Linotype"/>
            </a:endParaRPr>
          </a:p>
          <a:p>
            <a:pPr marL="25400">
              <a:lnSpc>
                <a:spcPct val="100000"/>
              </a:lnSpc>
              <a:spcBef>
                <a:spcPts val="1200"/>
              </a:spcBef>
            </a:pPr>
            <a:r>
              <a:rPr sz="2000" dirty="0">
                <a:latin typeface="Palatino Linotype"/>
                <a:cs typeface="Palatino Linotype"/>
              </a:rPr>
              <a:t>carbon is </a:t>
            </a:r>
            <a:r>
              <a:rPr sz="2000" spc="-5" dirty="0">
                <a:latin typeface="Palatino Linotype"/>
                <a:cs typeface="Palatino Linotype"/>
              </a:rPr>
              <a:t>present</a:t>
            </a:r>
            <a:r>
              <a:rPr sz="2000" spc="-35" dirty="0">
                <a:latin typeface="Palatino Linotype"/>
                <a:cs typeface="Palatino Linotype"/>
              </a:rPr>
              <a:t> </a:t>
            </a:r>
            <a:r>
              <a:rPr sz="2000" dirty="0">
                <a:latin typeface="Palatino Linotype"/>
                <a:cs typeface="Palatino Linotype"/>
              </a:rPr>
              <a:t>in</a:t>
            </a:r>
            <a:endParaRPr sz="2000">
              <a:latin typeface="Palatino Linotype"/>
              <a:cs typeface="Palatino Linotype"/>
            </a:endParaRPr>
          </a:p>
          <a:p>
            <a:pPr marL="88900">
              <a:lnSpc>
                <a:spcPct val="100000"/>
              </a:lnSpc>
              <a:spcBef>
                <a:spcPts val="1200"/>
              </a:spcBef>
            </a:pPr>
            <a:r>
              <a:rPr sz="2000" dirty="0">
                <a:latin typeface="Palatino Linotype"/>
                <a:cs typeface="Palatino Linotype"/>
              </a:rPr>
              <a:t>all </a:t>
            </a:r>
            <a:r>
              <a:rPr sz="2000" spc="-5" dirty="0">
                <a:latin typeface="Palatino Linotype"/>
                <a:cs typeface="Palatino Linotype"/>
              </a:rPr>
              <a:t>biotic components </a:t>
            </a:r>
            <a:r>
              <a:rPr sz="2000" dirty="0">
                <a:latin typeface="Palatino Linotype"/>
                <a:cs typeface="Palatino Linotype"/>
              </a:rPr>
              <a:t>in different forms as</a:t>
            </a:r>
            <a:r>
              <a:rPr sz="2000" spc="-65" dirty="0">
                <a:latin typeface="Palatino Linotype"/>
                <a:cs typeface="Palatino Linotype"/>
              </a:rPr>
              <a:t> </a:t>
            </a:r>
            <a:r>
              <a:rPr sz="2000" dirty="0">
                <a:latin typeface="Palatino Linotype"/>
                <a:cs typeface="Palatino Linotype"/>
              </a:rPr>
              <a:t>food.</a:t>
            </a:r>
            <a:endParaRPr sz="2000">
              <a:latin typeface="Palatino Linotype"/>
              <a:cs typeface="Palatino Linotype"/>
            </a:endParaRPr>
          </a:p>
          <a:p>
            <a:pPr marL="25400">
              <a:lnSpc>
                <a:spcPct val="100000"/>
              </a:lnSpc>
              <a:spcBef>
                <a:spcPts val="1200"/>
              </a:spcBef>
            </a:pPr>
            <a:r>
              <a:rPr sz="2000" b="1" dirty="0">
                <a:latin typeface="Palatino Linotype"/>
                <a:cs typeface="Palatino Linotype"/>
              </a:rPr>
              <a:t>Examples:</a:t>
            </a:r>
            <a:endParaRPr sz="2000">
              <a:latin typeface="Palatino Linotype"/>
              <a:cs typeface="Palatino Linotype"/>
            </a:endParaRPr>
          </a:p>
          <a:p>
            <a:pPr marL="25400" marR="17780" indent="914400" algn="just">
              <a:lnSpc>
                <a:spcPct val="150000"/>
              </a:lnSpc>
              <a:spcBef>
                <a:spcPts val="5"/>
              </a:spcBef>
            </a:pPr>
            <a:r>
              <a:rPr sz="2000" spc="-5" dirty="0">
                <a:latin typeface="Palatino Linotype"/>
                <a:cs typeface="Palatino Linotype"/>
              </a:rPr>
              <a:t>Carbohydrates, proteins, fats </a:t>
            </a:r>
            <a:r>
              <a:rPr sz="2000" dirty="0">
                <a:latin typeface="Palatino Linotype"/>
                <a:cs typeface="Palatino Linotype"/>
              </a:rPr>
              <a:t>and amino acids. Carbon is </a:t>
            </a:r>
            <a:r>
              <a:rPr sz="2000" spc="-5" dirty="0">
                <a:latin typeface="Palatino Linotype"/>
                <a:cs typeface="Palatino Linotype"/>
              </a:rPr>
              <a:t>present  </a:t>
            </a:r>
            <a:r>
              <a:rPr sz="2000" dirty="0">
                <a:latin typeface="Palatino Linotype"/>
                <a:cs typeface="Palatino Linotype"/>
              </a:rPr>
              <a:t>in </a:t>
            </a:r>
            <a:r>
              <a:rPr sz="2000" spc="-5" dirty="0">
                <a:latin typeface="Palatino Linotype"/>
                <a:cs typeface="Palatino Linotype"/>
              </a:rPr>
              <a:t>the atomosphere </a:t>
            </a:r>
            <a:r>
              <a:rPr sz="2000" dirty="0">
                <a:latin typeface="Palatino Linotype"/>
                <a:cs typeface="Palatino Linotype"/>
              </a:rPr>
              <a:t>as CO</a:t>
            </a:r>
            <a:r>
              <a:rPr sz="1950" baseline="-25641" dirty="0">
                <a:latin typeface="Palatino Linotype"/>
                <a:cs typeface="Palatino Linotype"/>
              </a:rPr>
              <a:t>2</a:t>
            </a:r>
            <a:r>
              <a:rPr sz="2000" dirty="0">
                <a:latin typeface="Palatino Linotype"/>
                <a:cs typeface="Palatino Linotype"/>
              </a:rPr>
              <a:t>. </a:t>
            </a:r>
            <a:r>
              <a:rPr sz="2000" spc="-5" dirty="0">
                <a:latin typeface="Palatino Linotype"/>
                <a:cs typeface="Palatino Linotype"/>
              </a:rPr>
              <a:t>The </a:t>
            </a:r>
            <a:r>
              <a:rPr sz="2000" dirty="0">
                <a:latin typeface="Palatino Linotype"/>
                <a:cs typeface="Palatino Linotype"/>
              </a:rPr>
              <a:t>CO</a:t>
            </a:r>
            <a:r>
              <a:rPr sz="1950" baseline="-25641" dirty="0">
                <a:latin typeface="Palatino Linotype"/>
                <a:cs typeface="Palatino Linotype"/>
              </a:rPr>
              <a:t>2 </a:t>
            </a:r>
            <a:r>
              <a:rPr sz="2000" spc="-5" dirty="0">
                <a:latin typeface="Palatino Linotype"/>
                <a:cs typeface="Palatino Linotype"/>
              </a:rPr>
              <a:t>taken </a:t>
            </a:r>
            <a:r>
              <a:rPr sz="2000" dirty="0">
                <a:latin typeface="Palatino Linotype"/>
                <a:cs typeface="Palatino Linotype"/>
              </a:rPr>
              <a:t>up </a:t>
            </a:r>
            <a:r>
              <a:rPr sz="2000" spc="-5" dirty="0">
                <a:latin typeface="Palatino Linotype"/>
                <a:cs typeface="Palatino Linotype"/>
              </a:rPr>
              <a:t>by </a:t>
            </a:r>
            <a:r>
              <a:rPr sz="2000" spc="-10" dirty="0">
                <a:latin typeface="Palatino Linotype"/>
                <a:cs typeface="Palatino Linotype"/>
              </a:rPr>
              <a:t>the </a:t>
            </a:r>
            <a:r>
              <a:rPr sz="2000" spc="-5" dirty="0">
                <a:latin typeface="Palatino Linotype"/>
                <a:cs typeface="Palatino Linotype"/>
              </a:rPr>
              <a:t>green palnts </a:t>
            </a:r>
            <a:r>
              <a:rPr sz="2000" dirty="0">
                <a:latin typeface="Palatino Linotype"/>
                <a:cs typeface="Palatino Linotype"/>
              </a:rPr>
              <a:t>as a  raw material </a:t>
            </a:r>
            <a:r>
              <a:rPr sz="2000" spc="-5" dirty="0">
                <a:latin typeface="Palatino Linotype"/>
                <a:cs typeface="Palatino Linotype"/>
              </a:rPr>
              <a:t>for photosynthesis </a:t>
            </a:r>
            <a:r>
              <a:rPr sz="2000" spc="-10" dirty="0">
                <a:latin typeface="Palatino Linotype"/>
                <a:cs typeface="Palatino Linotype"/>
              </a:rPr>
              <a:t>of </a:t>
            </a:r>
            <a:r>
              <a:rPr sz="2000" spc="-5" dirty="0">
                <a:latin typeface="Palatino Linotype"/>
                <a:cs typeface="Palatino Linotype"/>
              </a:rPr>
              <a:t>different food. </a:t>
            </a:r>
            <a:r>
              <a:rPr sz="2000" dirty="0">
                <a:latin typeface="Palatino Linotype"/>
                <a:cs typeface="Palatino Linotype"/>
              </a:rPr>
              <a:t>This </a:t>
            </a:r>
            <a:r>
              <a:rPr sz="2000" spc="-5" dirty="0">
                <a:latin typeface="Palatino Linotype"/>
                <a:cs typeface="Palatino Linotype"/>
              </a:rPr>
              <a:t>food </a:t>
            </a:r>
            <a:r>
              <a:rPr sz="2000" spc="-10" dirty="0">
                <a:latin typeface="Palatino Linotype"/>
                <a:cs typeface="Palatino Linotype"/>
              </a:rPr>
              <a:t>moves  </a:t>
            </a:r>
            <a:r>
              <a:rPr sz="2000" spc="-5" dirty="0">
                <a:latin typeface="Palatino Linotype"/>
                <a:cs typeface="Palatino Linotype"/>
              </a:rPr>
              <a:t>through </a:t>
            </a:r>
            <a:r>
              <a:rPr sz="2000" spc="-10" dirty="0">
                <a:latin typeface="Palatino Linotype"/>
                <a:cs typeface="Palatino Linotype"/>
              </a:rPr>
              <a:t>food </a:t>
            </a:r>
            <a:r>
              <a:rPr sz="2000" spc="-5" dirty="0">
                <a:latin typeface="Palatino Linotype"/>
                <a:cs typeface="Palatino Linotype"/>
              </a:rPr>
              <a:t>chain, </a:t>
            </a:r>
            <a:r>
              <a:rPr sz="2000" dirty="0">
                <a:latin typeface="Palatino Linotype"/>
                <a:cs typeface="Palatino Linotype"/>
              </a:rPr>
              <a:t>finally </a:t>
            </a:r>
            <a:r>
              <a:rPr sz="2000" spc="-5" dirty="0">
                <a:latin typeface="Palatino Linotype"/>
                <a:cs typeface="Palatino Linotype"/>
              </a:rPr>
              <a:t>the carbon present </a:t>
            </a:r>
            <a:r>
              <a:rPr sz="2000" dirty="0">
                <a:latin typeface="Palatino Linotype"/>
                <a:cs typeface="Palatino Linotype"/>
              </a:rPr>
              <a:t>in </a:t>
            </a:r>
            <a:r>
              <a:rPr sz="2000" spc="-5" dirty="0">
                <a:latin typeface="Palatino Linotype"/>
                <a:cs typeface="Palatino Linotype"/>
              </a:rPr>
              <a:t>the </a:t>
            </a:r>
            <a:r>
              <a:rPr sz="2000" dirty="0">
                <a:latin typeface="Palatino Linotype"/>
                <a:cs typeface="Palatino Linotype"/>
              </a:rPr>
              <a:t>dead </a:t>
            </a:r>
            <a:r>
              <a:rPr sz="2000" spc="-5" dirty="0">
                <a:latin typeface="Palatino Linotype"/>
                <a:cs typeface="Palatino Linotype"/>
              </a:rPr>
              <a:t>matter </a:t>
            </a:r>
            <a:r>
              <a:rPr sz="2000" dirty="0">
                <a:latin typeface="Palatino Linotype"/>
                <a:cs typeface="Palatino Linotype"/>
              </a:rPr>
              <a:t>is  returned </a:t>
            </a:r>
            <a:r>
              <a:rPr sz="2000" spc="-5" dirty="0">
                <a:latin typeface="Palatino Linotype"/>
                <a:cs typeface="Palatino Linotype"/>
              </a:rPr>
              <a:t>to the </a:t>
            </a:r>
            <a:r>
              <a:rPr sz="2000" dirty="0">
                <a:latin typeface="Palatino Linotype"/>
                <a:cs typeface="Palatino Linotype"/>
              </a:rPr>
              <a:t>atmosphere as CO</a:t>
            </a:r>
            <a:r>
              <a:rPr sz="1950" baseline="-25641" dirty="0">
                <a:latin typeface="Palatino Linotype"/>
                <a:cs typeface="Palatino Linotype"/>
              </a:rPr>
              <a:t>2 </a:t>
            </a:r>
            <a:r>
              <a:rPr sz="2000" spc="-5" dirty="0">
                <a:latin typeface="Palatino Linotype"/>
                <a:cs typeface="Palatino Linotype"/>
              </a:rPr>
              <a:t>by</a:t>
            </a:r>
            <a:r>
              <a:rPr sz="2000" spc="-204" dirty="0">
                <a:latin typeface="Palatino Linotype"/>
                <a:cs typeface="Palatino Linotype"/>
              </a:rPr>
              <a:t> </a:t>
            </a:r>
            <a:r>
              <a:rPr sz="2000" dirty="0">
                <a:latin typeface="Palatino Linotype"/>
                <a:cs typeface="Palatino Linotype"/>
              </a:rPr>
              <a:t>microorganisms.</a:t>
            </a:r>
            <a:endParaRPr sz="2000">
              <a:latin typeface="Palatino Linotype"/>
              <a:cs typeface="Palatino Linotype"/>
            </a:endParaRPr>
          </a:p>
          <a:p>
            <a:pPr marL="25400" algn="just">
              <a:lnSpc>
                <a:spcPct val="100000"/>
              </a:lnSpc>
              <a:spcBef>
                <a:spcPts val="1200"/>
              </a:spcBef>
            </a:pPr>
            <a:r>
              <a:rPr sz="2000" b="1" dirty="0">
                <a:latin typeface="Palatino Linotype"/>
                <a:cs typeface="Palatino Linotype"/>
              </a:rPr>
              <a:t>Sources of </a:t>
            </a:r>
            <a:r>
              <a:rPr sz="2000" b="1" spc="5" dirty="0">
                <a:latin typeface="Palatino Linotype"/>
                <a:cs typeface="Palatino Linotype"/>
              </a:rPr>
              <a:t>CO</a:t>
            </a:r>
            <a:r>
              <a:rPr sz="1950" b="1" spc="7" baseline="-25641" dirty="0">
                <a:latin typeface="Palatino Linotype"/>
                <a:cs typeface="Palatino Linotype"/>
              </a:rPr>
              <a:t>2 </a:t>
            </a:r>
            <a:r>
              <a:rPr sz="2000" b="1" dirty="0">
                <a:latin typeface="Palatino Linotype"/>
                <a:cs typeface="Palatino Linotype"/>
              </a:rPr>
              <a:t>in</a:t>
            </a:r>
            <a:r>
              <a:rPr sz="2000" b="1" spc="-210" dirty="0">
                <a:latin typeface="Palatino Linotype"/>
                <a:cs typeface="Palatino Linotype"/>
              </a:rPr>
              <a:t> </a:t>
            </a:r>
            <a:r>
              <a:rPr sz="2000" b="1" spc="-5" dirty="0">
                <a:latin typeface="Palatino Linotype"/>
                <a:cs typeface="Palatino Linotype"/>
              </a:rPr>
              <a:t>atmosphere</a:t>
            </a:r>
            <a:endParaRPr sz="2000">
              <a:latin typeface="Palatino Linotype"/>
              <a:cs typeface="Palatino Linotype"/>
            </a:endParaRPr>
          </a:p>
          <a:p>
            <a:pPr marL="179705" indent="-154940">
              <a:lnSpc>
                <a:spcPct val="100000"/>
              </a:lnSpc>
              <a:spcBef>
                <a:spcPts val="1200"/>
              </a:spcBef>
              <a:buSzPct val="95000"/>
              <a:buChar char="•"/>
              <a:tabLst>
                <a:tab pos="180340" algn="l"/>
              </a:tabLst>
            </a:pPr>
            <a:r>
              <a:rPr sz="2000" dirty="0">
                <a:latin typeface="Palatino Linotype"/>
                <a:cs typeface="Palatino Linotype"/>
              </a:rPr>
              <a:t>During respiration, </a:t>
            </a:r>
            <a:r>
              <a:rPr sz="2000" spc="-5" dirty="0">
                <a:latin typeface="Palatino Linotype"/>
                <a:cs typeface="Palatino Linotype"/>
              </a:rPr>
              <a:t>plants </a:t>
            </a:r>
            <a:r>
              <a:rPr sz="2000" dirty="0">
                <a:latin typeface="Palatino Linotype"/>
                <a:cs typeface="Palatino Linotype"/>
              </a:rPr>
              <a:t>and animals </a:t>
            </a:r>
            <a:r>
              <a:rPr sz="2000" spc="-5" dirty="0">
                <a:latin typeface="Palatino Linotype"/>
                <a:cs typeface="Palatino Linotype"/>
              </a:rPr>
              <a:t>liberates </a:t>
            </a:r>
            <a:r>
              <a:rPr sz="2000" dirty="0">
                <a:latin typeface="Palatino Linotype"/>
                <a:cs typeface="Palatino Linotype"/>
              </a:rPr>
              <a:t>CO</a:t>
            </a:r>
            <a:r>
              <a:rPr sz="1950" baseline="-25641" dirty="0">
                <a:latin typeface="Palatino Linotype"/>
                <a:cs typeface="Palatino Linotype"/>
              </a:rPr>
              <a:t>2 </a:t>
            </a:r>
            <a:r>
              <a:rPr sz="2000" dirty="0">
                <a:latin typeface="Palatino Linotype"/>
                <a:cs typeface="Palatino Linotype"/>
              </a:rPr>
              <a:t>in </a:t>
            </a:r>
            <a:r>
              <a:rPr sz="2000" spc="-5" dirty="0">
                <a:latin typeface="Palatino Linotype"/>
                <a:cs typeface="Palatino Linotype"/>
              </a:rPr>
              <a:t>the</a:t>
            </a:r>
            <a:r>
              <a:rPr sz="2000" spc="-204" dirty="0">
                <a:latin typeface="Palatino Linotype"/>
                <a:cs typeface="Palatino Linotype"/>
              </a:rPr>
              <a:t> </a:t>
            </a:r>
            <a:r>
              <a:rPr sz="2000" dirty="0">
                <a:latin typeface="Palatino Linotype"/>
                <a:cs typeface="Palatino Linotype"/>
              </a:rPr>
              <a:t>atmosphere.</a:t>
            </a:r>
            <a:endParaRPr sz="2000">
              <a:latin typeface="Palatino Linotype"/>
              <a:cs typeface="Palatino Linotype"/>
            </a:endParaRPr>
          </a:p>
          <a:p>
            <a:pPr marL="179705" indent="-154940">
              <a:lnSpc>
                <a:spcPct val="100000"/>
              </a:lnSpc>
              <a:spcBef>
                <a:spcPts val="1200"/>
              </a:spcBef>
              <a:buSzPct val="95000"/>
              <a:buChar char="•"/>
              <a:tabLst>
                <a:tab pos="180340" algn="l"/>
              </a:tabLst>
            </a:pPr>
            <a:r>
              <a:rPr sz="2000" spc="-5" dirty="0">
                <a:latin typeface="Palatino Linotype"/>
                <a:cs typeface="Palatino Linotype"/>
              </a:rPr>
              <a:t>Combustion of </a:t>
            </a:r>
            <a:r>
              <a:rPr sz="2000" dirty="0">
                <a:latin typeface="Palatino Linotype"/>
                <a:cs typeface="Palatino Linotype"/>
              </a:rPr>
              <a:t>fuels also release</a:t>
            </a:r>
            <a:r>
              <a:rPr sz="2000" spc="-45" dirty="0">
                <a:latin typeface="Palatino Linotype"/>
                <a:cs typeface="Palatino Linotype"/>
              </a:rPr>
              <a:t> </a:t>
            </a:r>
            <a:r>
              <a:rPr sz="2000" dirty="0">
                <a:latin typeface="Palatino Linotype"/>
                <a:cs typeface="Palatino Linotype"/>
              </a:rPr>
              <a:t>CO</a:t>
            </a:r>
            <a:r>
              <a:rPr sz="1950" baseline="-25641" dirty="0">
                <a:latin typeface="Palatino Linotype"/>
                <a:cs typeface="Palatino Linotype"/>
              </a:rPr>
              <a:t>2</a:t>
            </a:r>
            <a:r>
              <a:rPr sz="2000" dirty="0">
                <a:latin typeface="Palatino Linotype"/>
                <a:cs typeface="Palatino Linotype"/>
              </a:rPr>
              <a:t>.</a:t>
            </a:r>
            <a:endParaRPr sz="2000">
              <a:latin typeface="Palatino Linotype"/>
              <a:cs typeface="Palatino Linotype"/>
            </a:endParaRPr>
          </a:p>
        </p:txBody>
      </p:sp>
      <p:sp>
        <p:nvSpPr>
          <p:cNvPr id="4" name="object 4"/>
          <p:cNvSpPr txBox="1"/>
          <p:nvPr/>
        </p:nvSpPr>
        <p:spPr>
          <a:xfrm>
            <a:off x="205740" y="6303060"/>
            <a:ext cx="5507355" cy="330835"/>
          </a:xfrm>
          <a:prstGeom prst="rect">
            <a:avLst/>
          </a:prstGeom>
        </p:spPr>
        <p:txBody>
          <a:bodyPr vert="horz" wrap="square" lIns="0" tIns="12700" rIns="0" bIns="0" rtlCol="0">
            <a:spAutoFit/>
          </a:bodyPr>
          <a:lstStyle/>
          <a:p>
            <a:pPr marL="192405" indent="-154940">
              <a:lnSpc>
                <a:spcPct val="100000"/>
              </a:lnSpc>
              <a:spcBef>
                <a:spcPts val="100"/>
              </a:spcBef>
              <a:buSzPct val="95000"/>
              <a:buChar char="•"/>
              <a:tabLst>
                <a:tab pos="193040" algn="l"/>
              </a:tabLst>
            </a:pPr>
            <a:r>
              <a:rPr sz="2000" spc="-20" dirty="0">
                <a:latin typeface="Palatino Linotype"/>
                <a:cs typeface="Palatino Linotype"/>
              </a:rPr>
              <a:t>Volcanic </a:t>
            </a:r>
            <a:r>
              <a:rPr sz="2000" dirty="0">
                <a:latin typeface="Palatino Linotype"/>
                <a:cs typeface="Palatino Linotype"/>
              </a:rPr>
              <a:t>eruptions also </a:t>
            </a:r>
            <a:r>
              <a:rPr sz="2000" spc="-235" dirty="0">
                <a:latin typeface="Palatino Linotype"/>
                <a:cs typeface="Palatino Linotype"/>
              </a:rPr>
              <a:t>rele</a:t>
            </a:r>
            <a:r>
              <a:rPr sz="1800" spc="-352" baseline="23148" dirty="0">
                <a:solidFill>
                  <a:srgbClr val="888888"/>
                </a:solidFill>
                <a:latin typeface="Arial"/>
                <a:cs typeface="Arial"/>
              </a:rPr>
              <a:t>V</a:t>
            </a:r>
            <a:r>
              <a:rPr sz="2000" spc="-235" dirty="0">
                <a:latin typeface="Palatino Linotype"/>
                <a:cs typeface="Palatino Linotype"/>
              </a:rPr>
              <a:t>a</a:t>
            </a:r>
            <a:r>
              <a:rPr sz="1800" spc="-352" baseline="23148" dirty="0">
                <a:solidFill>
                  <a:srgbClr val="888888"/>
                </a:solidFill>
                <a:latin typeface="Arial"/>
                <a:cs typeface="Arial"/>
              </a:rPr>
              <a:t>.S</a:t>
            </a:r>
            <a:r>
              <a:rPr sz="2000" spc="-235" dirty="0">
                <a:latin typeface="Palatino Linotype"/>
                <a:cs typeface="Palatino Linotype"/>
              </a:rPr>
              <a:t>s</a:t>
            </a:r>
            <a:r>
              <a:rPr sz="1800" spc="-352" baseline="23148" dirty="0">
                <a:solidFill>
                  <a:srgbClr val="888888"/>
                </a:solidFill>
                <a:latin typeface="Arial"/>
                <a:cs typeface="Arial"/>
              </a:rPr>
              <a:t>.</a:t>
            </a:r>
            <a:r>
              <a:rPr sz="2000" spc="-235" dirty="0">
                <a:latin typeface="Palatino Linotype"/>
                <a:cs typeface="Palatino Linotype"/>
              </a:rPr>
              <a:t>e</a:t>
            </a:r>
            <a:r>
              <a:rPr sz="1800" spc="-352" baseline="23148" dirty="0">
                <a:solidFill>
                  <a:srgbClr val="888888"/>
                </a:solidFill>
                <a:latin typeface="Arial"/>
                <a:cs typeface="Arial"/>
              </a:rPr>
              <a:t>Sa</a:t>
            </a:r>
            <a:r>
              <a:rPr sz="2000" spc="-235" dirty="0">
                <a:latin typeface="Palatino Linotype"/>
                <a:cs typeface="Palatino Linotype"/>
              </a:rPr>
              <a:t>C</a:t>
            </a:r>
            <a:r>
              <a:rPr sz="1800" spc="-352" baseline="23148" dirty="0">
                <a:solidFill>
                  <a:srgbClr val="888888"/>
                </a:solidFill>
                <a:latin typeface="Arial"/>
                <a:cs typeface="Arial"/>
              </a:rPr>
              <a:t>rav</a:t>
            </a:r>
            <a:r>
              <a:rPr sz="2000" spc="-235" dirty="0">
                <a:latin typeface="Palatino Linotype"/>
                <a:cs typeface="Palatino Linotype"/>
              </a:rPr>
              <a:t>O</a:t>
            </a:r>
            <a:r>
              <a:rPr sz="1800" spc="-352" baseline="23148" dirty="0">
                <a:solidFill>
                  <a:srgbClr val="888888"/>
                </a:solidFill>
                <a:latin typeface="Arial"/>
                <a:cs typeface="Arial"/>
              </a:rPr>
              <a:t>ana</a:t>
            </a:r>
            <a:r>
              <a:rPr sz="2000" spc="-235" dirty="0">
                <a:latin typeface="Palatino Linotype"/>
                <a:cs typeface="Palatino Linotype"/>
              </a:rPr>
              <a:t>.</a:t>
            </a:r>
            <a:r>
              <a:rPr sz="1800" spc="-352" baseline="23148" dirty="0">
                <a:solidFill>
                  <a:srgbClr val="888888"/>
                </a:solidFill>
                <a:latin typeface="Arial"/>
                <a:cs typeface="Arial"/>
              </a:rPr>
              <a:t>Mani, </a:t>
            </a:r>
            <a:r>
              <a:rPr sz="1800" baseline="23148" dirty="0">
                <a:solidFill>
                  <a:srgbClr val="888888"/>
                </a:solidFill>
                <a:latin typeface="Arial"/>
                <a:cs typeface="Arial"/>
              </a:rPr>
              <a:t>Head &amp; AP</a:t>
            </a:r>
            <a:r>
              <a:rPr sz="1800" spc="-150" baseline="23148" dirty="0">
                <a:solidFill>
                  <a:srgbClr val="888888"/>
                </a:solidFill>
                <a:latin typeface="Arial"/>
                <a:cs typeface="Arial"/>
              </a:rPr>
              <a:t> </a:t>
            </a:r>
            <a:r>
              <a:rPr sz="1800" baseline="23148" dirty="0">
                <a:solidFill>
                  <a:srgbClr val="888888"/>
                </a:solidFill>
                <a:latin typeface="Arial"/>
                <a:cs typeface="Arial"/>
              </a:rPr>
              <a:t>/</a:t>
            </a:r>
            <a:endParaRPr sz="1800" baseline="23148">
              <a:latin typeface="Arial"/>
              <a:cs typeface="Arial"/>
            </a:endParaRPr>
          </a:p>
        </p:txBody>
      </p:sp>
      <p:sp>
        <p:nvSpPr>
          <p:cNvPr id="5" name="object 5"/>
          <p:cNvSpPr txBox="1"/>
          <p:nvPr/>
        </p:nvSpPr>
        <p:spPr>
          <a:xfrm>
            <a:off x="3764026" y="6506362"/>
            <a:ext cx="1614805" cy="228600"/>
          </a:xfrm>
          <a:prstGeom prst="rect">
            <a:avLst/>
          </a:prstGeom>
        </p:spPr>
        <p:txBody>
          <a:bodyPr vert="horz" wrap="square" lIns="0" tIns="16510" rIns="0" bIns="0" rtlCol="0">
            <a:spAutoFit/>
          </a:bodyPr>
          <a:lstStyle/>
          <a:p>
            <a:pPr marL="38100">
              <a:lnSpc>
                <a:spcPct val="100000"/>
              </a:lnSpc>
              <a:spcBef>
                <a:spcPts val="130"/>
              </a:spcBef>
            </a:pPr>
            <a:r>
              <a:rPr sz="1200" spc="-70" dirty="0">
                <a:solidFill>
                  <a:srgbClr val="888888"/>
                </a:solidFill>
                <a:latin typeface="Arial"/>
                <a:cs typeface="Arial"/>
              </a:rPr>
              <a:t>Chemis</a:t>
            </a:r>
            <a:r>
              <a:rPr sz="1950" spc="-104" baseline="14957" dirty="0">
                <a:latin typeface="Palatino Linotype"/>
                <a:cs typeface="Palatino Linotype"/>
              </a:rPr>
              <a:t>2</a:t>
            </a:r>
            <a:r>
              <a:rPr sz="1200" spc="-70" dirty="0">
                <a:solidFill>
                  <a:srgbClr val="888888"/>
                </a:solidFill>
                <a:latin typeface="Arial"/>
                <a:cs typeface="Arial"/>
              </a:rPr>
              <a:t>try, </a:t>
            </a:r>
            <a:r>
              <a:rPr sz="1200" spc="-5" dirty="0">
                <a:solidFill>
                  <a:srgbClr val="888888"/>
                </a:solidFill>
                <a:latin typeface="Arial"/>
                <a:cs typeface="Arial"/>
              </a:rPr>
              <a:t>AEC</a:t>
            </a:r>
            <a:r>
              <a:rPr sz="1200" spc="-35" dirty="0">
                <a:solidFill>
                  <a:srgbClr val="888888"/>
                </a:solidFill>
                <a:latin typeface="Arial"/>
                <a:cs typeface="Arial"/>
              </a:rPr>
              <a:t> </a:t>
            </a:r>
            <a:r>
              <a:rPr sz="1200" spc="-5" dirty="0">
                <a:solidFill>
                  <a:srgbClr val="888888"/>
                </a:solidFill>
                <a:latin typeface="Arial"/>
                <a:cs typeface="Arial"/>
              </a:rPr>
              <a:t>Salem</a:t>
            </a:r>
            <a:endParaRPr sz="120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6740" y="434086"/>
            <a:ext cx="8125459" cy="5375910"/>
          </a:xfrm>
          <a:prstGeom prst="rect">
            <a:avLst/>
          </a:prstGeom>
        </p:spPr>
        <p:txBody>
          <a:bodyPr vert="horz" wrap="square" lIns="0" tIns="149860" rIns="0" bIns="0" rtlCol="0">
            <a:spAutoFit/>
          </a:bodyPr>
          <a:lstStyle/>
          <a:p>
            <a:pPr marL="38100">
              <a:lnSpc>
                <a:spcPct val="100000"/>
              </a:lnSpc>
              <a:spcBef>
                <a:spcPts val="1180"/>
              </a:spcBef>
            </a:pPr>
            <a:r>
              <a:rPr sz="1800" b="1" spc="-5" dirty="0">
                <a:latin typeface="Palatino Linotype"/>
                <a:cs typeface="Palatino Linotype"/>
              </a:rPr>
              <a:t>Nitrogen</a:t>
            </a:r>
            <a:r>
              <a:rPr sz="1800" b="1" dirty="0">
                <a:latin typeface="Palatino Linotype"/>
                <a:cs typeface="Palatino Linotype"/>
              </a:rPr>
              <a:t> cycle</a:t>
            </a:r>
            <a:endParaRPr sz="1800">
              <a:latin typeface="Palatino Linotype"/>
              <a:cs typeface="Palatino Linotype"/>
            </a:endParaRPr>
          </a:p>
          <a:p>
            <a:pPr marL="38100" marR="31115" indent="457200">
              <a:lnSpc>
                <a:spcPct val="150000"/>
              </a:lnSpc>
            </a:pPr>
            <a:r>
              <a:rPr sz="1800" spc="-5" dirty="0">
                <a:latin typeface="Palatino Linotype"/>
                <a:cs typeface="Palatino Linotype"/>
              </a:rPr>
              <a:t>Nitrogen </a:t>
            </a:r>
            <a:r>
              <a:rPr sz="1800" dirty="0">
                <a:latin typeface="Palatino Linotype"/>
                <a:cs typeface="Palatino Linotype"/>
              </a:rPr>
              <a:t>is </a:t>
            </a:r>
            <a:r>
              <a:rPr sz="1800" spc="-5" dirty="0">
                <a:latin typeface="Palatino Linotype"/>
                <a:cs typeface="Palatino Linotype"/>
              </a:rPr>
              <a:t>present </a:t>
            </a:r>
            <a:r>
              <a:rPr sz="1800" dirty="0">
                <a:latin typeface="Palatino Linotype"/>
                <a:cs typeface="Palatino Linotype"/>
              </a:rPr>
              <a:t>in </a:t>
            </a:r>
            <a:r>
              <a:rPr sz="1800" spc="-5" dirty="0">
                <a:latin typeface="Palatino Linotype"/>
                <a:cs typeface="Palatino Linotype"/>
              </a:rPr>
              <a:t>the atmosphere </a:t>
            </a:r>
            <a:r>
              <a:rPr sz="1800" dirty="0">
                <a:latin typeface="Palatino Linotype"/>
                <a:cs typeface="Palatino Linotype"/>
              </a:rPr>
              <a:t>as </a:t>
            </a:r>
            <a:r>
              <a:rPr sz="1800" spc="-5" dirty="0">
                <a:latin typeface="Palatino Linotype"/>
                <a:cs typeface="Palatino Linotype"/>
              </a:rPr>
              <a:t>nN</a:t>
            </a:r>
            <a:r>
              <a:rPr sz="1800" spc="-7" baseline="-25462" dirty="0">
                <a:latin typeface="Palatino Linotype"/>
                <a:cs typeface="Palatino Linotype"/>
              </a:rPr>
              <a:t>2 </a:t>
            </a:r>
            <a:r>
              <a:rPr sz="1800" dirty="0">
                <a:latin typeface="Palatino Linotype"/>
                <a:cs typeface="Palatino Linotype"/>
              </a:rPr>
              <a:t>in large </a:t>
            </a:r>
            <a:r>
              <a:rPr sz="1800" spc="-5" dirty="0">
                <a:latin typeface="Palatino Linotype"/>
                <a:cs typeface="Palatino Linotype"/>
              </a:rPr>
              <a:t>amounts (78%). The  nitrogen </a:t>
            </a:r>
            <a:r>
              <a:rPr sz="1800" dirty="0">
                <a:latin typeface="Palatino Linotype"/>
                <a:cs typeface="Palatino Linotype"/>
              </a:rPr>
              <a:t>is </a:t>
            </a:r>
            <a:r>
              <a:rPr sz="1800" spc="-5" dirty="0">
                <a:latin typeface="Palatino Linotype"/>
                <a:cs typeface="Palatino Linotype"/>
              </a:rPr>
              <a:t>present </a:t>
            </a:r>
            <a:r>
              <a:rPr sz="1800" dirty="0">
                <a:latin typeface="Palatino Linotype"/>
                <a:cs typeface="Palatino Linotype"/>
              </a:rPr>
              <a:t>in all </a:t>
            </a:r>
            <a:r>
              <a:rPr sz="1800" spc="-5" dirty="0">
                <a:latin typeface="Palatino Linotype"/>
                <a:cs typeface="Palatino Linotype"/>
              </a:rPr>
              <a:t>biotic components </a:t>
            </a:r>
            <a:r>
              <a:rPr sz="1800" dirty="0">
                <a:latin typeface="Palatino Linotype"/>
                <a:cs typeface="Palatino Linotype"/>
              </a:rPr>
              <a:t>in different </a:t>
            </a:r>
            <a:r>
              <a:rPr sz="1800" spc="-5" dirty="0">
                <a:latin typeface="Palatino Linotype"/>
                <a:cs typeface="Palatino Linotype"/>
              </a:rPr>
              <a:t>forms </a:t>
            </a:r>
            <a:r>
              <a:rPr sz="1800" dirty="0">
                <a:latin typeface="Palatino Linotype"/>
                <a:cs typeface="Palatino Linotype"/>
              </a:rPr>
              <a:t>as</a:t>
            </a:r>
            <a:r>
              <a:rPr sz="1800" spc="45" dirty="0">
                <a:latin typeface="Palatino Linotype"/>
                <a:cs typeface="Palatino Linotype"/>
              </a:rPr>
              <a:t> </a:t>
            </a:r>
            <a:r>
              <a:rPr sz="1800" dirty="0">
                <a:latin typeface="Palatino Linotype"/>
                <a:cs typeface="Palatino Linotype"/>
              </a:rPr>
              <a:t>food.</a:t>
            </a:r>
            <a:endParaRPr sz="1800">
              <a:latin typeface="Palatino Linotype"/>
              <a:cs typeface="Palatino Linotype"/>
            </a:endParaRPr>
          </a:p>
          <a:p>
            <a:pPr marL="38100">
              <a:lnSpc>
                <a:spcPct val="100000"/>
              </a:lnSpc>
              <a:spcBef>
                <a:spcPts val="1080"/>
              </a:spcBef>
            </a:pPr>
            <a:r>
              <a:rPr sz="1800" b="1" dirty="0">
                <a:latin typeface="Palatino Linotype"/>
                <a:cs typeface="Palatino Linotype"/>
              </a:rPr>
              <a:t>Examples</a:t>
            </a:r>
            <a:endParaRPr sz="1800">
              <a:latin typeface="Palatino Linotype"/>
              <a:cs typeface="Palatino Linotype"/>
            </a:endParaRPr>
          </a:p>
          <a:p>
            <a:pPr marL="495300" algn="just">
              <a:lnSpc>
                <a:spcPct val="100000"/>
              </a:lnSpc>
              <a:spcBef>
                <a:spcPts val="1080"/>
              </a:spcBef>
            </a:pPr>
            <a:r>
              <a:rPr sz="1800" dirty="0">
                <a:latin typeface="Palatino Linotype"/>
                <a:cs typeface="Palatino Linotype"/>
              </a:rPr>
              <a:t>Proteins, </a:t>
            </a:r>
            <a:r>
              <a:rPr sz="1800" spc="-5" dirty="0">
                <a:latin typeface="Palatino Linotype"/>
                <a:cs typeface="Palatino Linotype"/>
              </a:rPr>
              <a:t>vitamins, amino </a:t>
            </a:r>
            <a:r>
              <a:rPr sz="1800" dirty="0">
                <a:latin typeface="Palatino Linotype"/>
                <a:cs typeface="Palatino Linotype"/>
              </a:rPr>
              <a:t>acids, etc.,</a:t>
            </a:r>
            <a:endParaRPr sz="1800">
              <a:latin typeface="Palatino Linotype"/>
              <a:cs typeface="Palatino Linotype"/>
            </a:endParaRPr>
          </a:p>
          <a:p>
            <a:pPr marL="38100" marR="30480" algn="just">
              <a:lnSpc>
                <a:spcPct val="150000"/>
              </a:lnSpc>
            </a:pPr>
            <a:r>
              <a:rPr sz="1800" dirty="0">
                <a:latin typeface="Palatino Linotype"/>
                <a:cs typeface="Palatino Linotype"/>
              </a:rPr>
              <a:t>The N</a:t>
            </a:r>
            <a:r>
              <a:rPr sz="1800" baseline="-20833" dirty="0">
                <a:latin typeface="Palatino Linotype"/>
                <a:cs typeface="Palatino Linotype"/>
              </a:rPr>
              <a:t>2 </a:t>
            </a:r>
            <a:r>
              <a:rPr sz="1800" dirty="0">
                <a:latin typeface="Palatino Linotype"/>
                <a:cs typeface="Palatino Linotype"/>
              </a:rPr>
              <a:t>from </a:t>
            </a:r>
            <a:r>
              <a:rPr sz="1800" spc="-5" dirty="0">
                <a:latin typeface="Palatino Linotype"/>
                <a:cs typeface="Palatino Linotype"/>
              </a:rPr>
              <a:t>the </a:t>
            </a:r>
            <a:r>
              <a:rPr sz="1800" dirty="0">
                <a:latin typeface="Palatino Linotype"/>
                <a:cs typeface="Palatino Linotype"/>
              </a:rPr>
              <a:t>atmosphere is </a:t>
            </a:r>
            <a:r>
              <a:rPr sz="1800" spc="-5" dirty="0">
                <a:latin typeface="Palatino Linotype"/>
                <a:cs typeface="Palatino Linotype"/>
              </a:rPr>
              <a:t>taken up </a:t>
            </a:r>
            <a:r>
              <a:rPr sz="1800" dirty="0">
                <a:latin typeface="Palatino Linotype"/>
                <a:cs typeface="Palatino Linotype"/>
              </a:rPr>
              <a:t>by </a:t>
            </a:r>
            <a:r>
              <a:rPr sz="1800" spc="-5" dirty="0">
                <a:latin typeface="Palatino Linotype"/>
                <a:cs typeface="Palatino Linotype"/>
              </a:rPr>
              <a:t>the green plants </a:t>
            </a:r>
            <a:r>
              <a:rPr sz="1800" dirty="0">
                <a:latin typeface="Palatino Linotype"/>
                <a:cs typeface="Palatino Linotype"/>
              </a:rPr>
              <a:t>as a raw </a:t>
            </a:r>
            <a:r>
              <a:rPr sz="1800" spc="-5" dirty="0">
                <a:latin typeface="Palatino Linotype"/>
                <a:cs typeface="Palatino Linotype"/>
              </a:rPr>
              <a:t>material  </a:t>
            </a:r>
            <a:r>
              <a:rPr sz="1800" dirty="0">
                <a:latin typeface="Palatino Linotype"/>
                <a:cs typeface="Palatino Linotype"/>
              </a:rPr>
              <a:t>for </a:t>
            </a:r>
            <a:r>
              <a:rPr sz="1800" spc="-5" dirty="0">
                <a:latin typeface="Palatino Linotype"/>
                <a:cs typeface="Palatino Linotype"/>
              </a:rPr>
              <a:t>biosynthesis </a:t>
            </a:r>
            <a:r>
              <a:rPr sz="1800" dirty="0">
                <a:latin typeface="Palatino Linotype"/>
                <a:cs typeface="Palatino Linotype"/>
              </a:rPr>
              <a:t>of different </a:t>
            </a:r>
            <a:r>
              <a:rPr sz="1800" spc="-5" dirty="0">
                <a:latin typeface="Palatino Linotype"/>
                <a:cs typeface="Palatino Linotype"/>
              </a:rPr>
              <a:t>foods </a:t>
            </a:r>
            <a:r>
              <a:rPr sz="1800" dirty="0">
                <a:latin typeface="Palatino Linotype"/>
                <a:cs typeface="Palatino Linotype"/>
              </a:rPr>
              <a:t>(amino </a:t>
            </a:r>
            <a:r>
              <a:rPr sz="1800" spc="-5" dirty="0">
                <a:latin typeface="Palatino Linotype"/>
                <a:cs typeface="Palatino Linotype"/>
              </a:rPr>
              <a:t>acids, proteins, vitamins) </a:t>
            </a:r>
            <a:r>
              <a:rPr sz="1800" dirty="0">
                <a:latin typeface="Palatino Linotype"/>
                <a:cs typeface="Palatino Linotype"/>
              </a:rPr>
              <a:t>and </a:t>
            </a:r>
            <a:r>
              <a:rPr sz="1800" spc="-5" dirty="0">
                <a:latin typeface="Palatino Linotype"/>
                <a:cs typeface="Palatino Linotype"/>
              </a:rPr>
              <a:t>used </a:t>
            </a:r>
            <a:r>
              <a:rPr sz="1800" dirty="0">
                <a:latin typeface="Palatino Linotype"/>
                <a:cs typeface="Palatino Linotype"/>
              </a:rPr>
              <a:t>in  metabolism. </a:t>
            </a:r>
            <a:r>
              <a:rPr sz="1800" spc="-10" dirty="0">
                <a:latin typeface="Palatino Linotype"/>
                <a:cs typeface="Palatino Linotype"/>
              </a:rPr>
              <a:t>These </a:t>
            </a:r>
            <a:r>
              <a:rPr sz="1800" dirty="0">
                <a:latin typeface="Palatino Linotype"/>
                <a:cs typeface="Palatino Linotype"/>
              </a:rPr>
              <a:t>food </a:t>
            </a:r>
            <a:r>
              <a:rPr sz="1800" spc="-15" dirty="0">
                <a:latin typeface="Palatino Linotype"/>
                <a:cs typeface="Palatino Linotype"/>
              </a:rPr>
              <a:t>move </a:t>
            </a:r>
            <a:r>
              <a:rPr sz="1800" spc="-5" dirty="0">
                <a:latin typeface="Palatino Linotype"/>
                <a:cs typeface="Palatino Linotype"/>
              </a:rPr>
              <a:t>through </a:t>
            </a:r>
            <a:r>
              <a:rPr sz="1800" dirty="0">
                <a:latin typeface="Palatino Linotype"/>
                <a:cs typeface="Palatino Linotype"/>
              </a:rPr>
              <a:t>the food chain. After death of </a:t>
            </a:r>
            <a:r>
              <a:rPr sz="1800" spc="-5" dirty="0">
                <a:latin typeface="Palatino Linotype"/>
                <a:cs typeface="Palatino Linotype"/>
              </a:rPr>
              <a:t>the plants  </a:t>
            </a:r>
            <a:r>
              <a:rPr sz="1800" dirty="0">
                <a:latin typeface="Palatino Linotype"/>
                <a:cs typeface="Palatino Linotype"/>
              </a:rPr>
              <a:t>and animals, </a:t>
            </a:r>
            <a:r>
              <a:rPr sz="1800" spc="-10" dirty="0">
                <a:latin typeface="Palatino Linotype"/>
                <a:cs typeface="Palatino Linotype"/>
              </a:rPr>
              <a:t>the </a:t>
            </a:r>
            <a:r>
              <a:rPr sz="1800" dirty="0">
                <a:latin typeface="Palatino Linotype"/>
                <a:cs typeface="Palatino Linotype"/>
              </a:rPr>
              <a:t>organic </a:t>
            </a:r>
            <a:r>
              <a:rPr sz="1800" spc="-5" dirty="0">
                <a:latin typeface="Palatino Linotype"/>
                <a:cs typeface="Palatino Linotype"/>
              </a:rPr>
              <a:t>nitrogen </a:t>
            </a:r>
            <a:r>
              <a:rPr sz="1800" dirty="0">
                <a:latin typeface="Palatino Linotype"/>
                <a:cs typeface="Palatino Linotype"/>
              </a:rPr>
              <a:t>in dead tissues in </a:t>
            </a:r>
            <a:r>
              <a:rPr sz="1800" spc="-5" dirty="0">
                <a:latin typeface="Palatino Linotype"/>
                <a:cs typeface="Palatino Linotype"/>
              </a:rPr>
              <a:t>decomposed </a:t>
            </a:r>
            <a:r>
              <a:rPr sz="1800" dirty="0">
                <a:latin typeface="Palatino Linotype"/>
                <a:cs typeface="Palatino Linotype"/>
              </a:rPr>
              <a:t>by </a:t>
            </a:r>
            <a:r>
              <a:rPr sz="1800" spc="-5" dirty="0">
                <a:latin typeface="Palatino Linotype"/>
                <a:cs typeface="Palatino Linotype"/>
              </a:rPr>
              <a:t>several  </a:t>
            </a:r>
            <a:r>
              <a:rPr sz="1800" dirty="0">
                <a:latin typeface="Palatino Linotype"/>
                <a:cs typeface="Palatino Linotype"/>
              </a:rPr>
              <a:t>micro </a:t>
            </a:r>
            <a:r>
              <a:rPr sz="1800" spc="-5" dirty="0">
                <a:latin typeface="Palatino Linotype"/>
                <a:cs typeface="Palatino Linotype"/>
              </a:rPr>
              <a:t>organisms </a:t>
            </a:r>
            <a:r>
              <a:rPr sz="1800" dirty="0">
                <a:latin typeface="Palatino Linotype"/>
                <a:cs typeface="Palatino Linotype"/>
              </a:rPr>
              <a:t>ammonifying and nitrifying </a:t>
            </a:r>
            <a:r>
              <a:rPr sz="1800" spc="-5" dirty="0">
                <a:latin typeface="Palatino Linotype"/>
                <a:cs typeface="Palatino Linotype"/>
              </a:rPr>
              <a:t>bacteria) </a:t>
            </a:r>
            <a:r>
              <a:rPr sz="1800" dirty="0">
                <a:latin typeface="Palatino Linotype"/>
                <a:cs typeface="Palatino Linotype"/>
              </a:rPr>
              <a:t>into </a:t>
            </a:r>
            <a:r>
              <a:rPr sz="1800" spc="-5" dirty="0">
                <a:latin typeface="Palatino Linotype"/>
                <a:cs typeface="Palatino Linotype"/>
              </a:rPr>
              <a:t>ammonia, nitrites  and nitrates, which </a:t>
            </a:r>
            <a:r>
              <a:rPr sz="1800" dirty="0">
                <a:latin typeface="Palatino Linotype"/>
                <a:cs typeface="Palatino Linotype"/>
              </a:rPr>
              <a:t>are </a:t>
            </a:r>
            <a:r>
              <a:rPr sz="1800" spc="-5" dirty="0">
                <a:latin typeface="Palatino Linotype"/>
                <a:cs typeface="Palatino Linotype"/>
              </a:rPr>
              <a:t>again used </a:t>
            </a:r>
            <a:r>
              <a:rPr sz="1800" dirty="0">
                <a:latin typeface="Palatino Linotype"/>
                <a:cs typeface="Palatino Linotype"/>
              </a:rPr>
              <a:t>by </a:t>
            </a:r>
            <a:r>
              <a:rPr sz="1800" spc="-5" dirty="0">
                <a:latin typeface="Palatino Linotype"/>
                <a:cs typeface="Palatino Linotype"/>
              </a:rPr>
              <a:t>the plants. Some bacteria convert nitrates  </a:t>
            </a:r>
            <a:r>
              <a:rPr sz="1800" dirty="0">
                <a:latin typeface="Palatino Linotype"/>
                <a:cs typeface="Palatino Linotype"/>
              </a:rPr>
              <a:t>into </a:t>
            </a:r>
            <a:r>
              <a:rPr sz="1800" spc="-5" dirty="0">
                <a:latin typeface="Palatino Linotype"/>
                <a:cs typeface="Palatino Linotype"/>
              </a:rPr>
              <a:t>molecular nitrogen </a:t>
            </a:r>
            <a:r>
              <a:rPr sz="1800" dirty="0">
                <a:latin typeface="Palatino Linotype"/>
                <a:cs typeface="Palatino Linotype"/>
              </a:rPr>
              <a:t>(N</a:t>
            </a:r>
            <a:r>
              <a:rPr sz="1800" baseline="-20833" dirty="0">
                <a:latin typeface="Palatino Linotype"/>
                <a:cs typeface="Palatino Linotype"/>
              </a:rPr>
              <a:t>2</a:t>
            </a:r>
            <a:r>
              <a:rPr sz="1800" dirty="0">
                <a:latin typeface="Palatino Linotype"/>
                <a:cs typeface="Palatino Linotype"/>
              </a:rPr>
              <a:t>) which is again released </a:t>
            </a:r>
            <a:r>
              <a:rPr sz="1800" spc="-5" dirty="0">
                <a:latin typeface="Palatino Linotype"/>
                <a:cs typeface="Palatino Linotype"/>
              </a:rPr>
              <a:t>back into </a:t>
            </a:r>
            <a:r>
              <a:rPr sz="1800" dirty="0">
                <a:latin typeface="Palatino Linotype"/>
                <a:cs typeface="Palatino Linotype"/>
              </a:rPr>
              <a:t>atmosphere and  </a:t>
            </a:r>
            <a:r>
              <a:rPr sz="1800" spc="-5" dirty="0">
                <a:latin typeface="Palatino Linotype"/>
                <a:cs typeface="Palatino Linotype"/>
              </a:rPr>
              <a:t>the </a:t>
            </a:r>
            <a:r>
              <a:rPr sz="1800" dirty="0">
                <a:latin typeface="Palatino Linotype"/>
                <a:cs typeface="Palatino Linotype"/>
              </a:rPr>
              <a:t>cycle </a:t>
            </a:r>
            <a:r>
              <a:rPr sz="1800" spc="-5" dirty="0">
                <a:latin typeface="Palatino Linotype"/>
                <a:cs typeface="Palatino Linotype"/>
              </a:rPr>
              <a:t>goes on.</a:t>
            </a:r>
            <a:endParaRPr sz="1800">
              <a:latin typeface="Palatino Linotype"/>
              <a:cs typeface="Palatino Linotype"/>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1480"/>
            <a:ext cx="7243286" cy="928694"/>
          </a:xfrm>
        </p:spPr>
        <p:txBody>
          <a:bodyPr>
            <a:normAutofit/>
          </a:bodyPr>
          <a:lstStyle/>
          <a:p>
            <a:r>
              <a:rPr lang="en-US" b="1" i="1" dirty="0" smtClean="0"/>
              <a:t>Anthropogenic Environment</a:t>
            </a:r>
            <a:endParaRPr lang="en-US" dirty="0"/>
          </a:p>
        </p:txBody>
      </p:sp>
      <p:sp>
        <p:nvSpPr>
          <p:cNvPr id="3" name="Content Placeholder 2"/>
          <p:cNvSpPr>
            <a:spLocks noGrp="1"/>
          </p:cNvSpPr>
          <p:nvPr>
            <p:ph idx="1"/>
          </p:nvPr>
        </p:nvSpPr>
        <p:spPr>
          <a:xfrm>
            <a:off x="1043492" y="1785926"/>
            <a:ext cx="6777317" cy="4046703"/>
          </a:xfrm>
        </p:spPr>
        <p:txBody>
          <a:bodyPr/>
          <a:lstStyle/>
          <a:p>
            <a:pPr>
              <a:buFont typeface="Arial" pitchFamily="34" charset="0"/>
              <a:buChar char="•"/>
            </a:pPr>
            <a:r>
              <a:rPr lang="en-US" dirty="0" smtClean="0"/>
              <a:t>Manmade Environment </a:t>
            </a:r>
          </a:p>
          <a:p>
            <a:pPr>
              <a:buFont typeface="Arial" pitchFamily="34" charset="0"/>
              <a:buChar char="•"/>
            </a:pPr>
            <a:r>
              <a:rPr lang="en-US" dirty="0" smtClean="0"/>
              <a:t>Artificial Environment </a:t>
            </a:r>
          </a:p>
          <a:p>
            <a:pPr>
              <a:buFont typeface="Arial" pitchFamily="34" charset="0"/>
              <a:buChar char="•"/>
            </a:pPr>
            <a:endParaRPr lang="en-US" dirty="0" smtClean="0"/>
          </a:p>
          <a:p>
            <a:pPr>
              <a:buFont typeface="Arial" pitchFamily="34" charset="0"/>
              <a:buChar char="•"/>
            </a:pPr>
            <a:r>
              <a:rPr lang="en-US" dirty="0" smtClean="0"/>
              <a:t>Example;</a:t>
            </a:r>
          </a:p>
          <a:p>
            <a:pPr>
              <a:buFont typeface="Arial" pitchFamily="34" charset="0"/>
              <a:buChar char="•"/>
            </a:pPr>
            <a:r>
              <a:rPr lang="en-US" dirty="0" smtClean="0"/>
              <a:t>Buildings , Industries , Vehicles and all other human made things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25653"/>
            <a:ext cx="7892415" cy="3226435"/>
          </a:xfrm>
          <a:prstGeom prst="rect">
            <a:avLst/>
          </a:prstGeom>
        </p:spPr>
        <p:txBody>
          <a:bodyPr vert="horz" wrap="square" lIns="0" tIns="165100" rIns="0" bIns="0" rtlCol="0">
            <a:spAutoFit/>
          </a:bodyPr>
          <a:lstStyle/>
          <a:p>
            <a:pPr marL="12700">
              <a:lnSpc>
                <a:spcPct val="100000"/>
              </a:lnSpc>
              <a:spcBef>
                <a:spcPts val="1300"/>
              </a:spcBef>
            </a:pPr>
            <a:r>
              <a:rPr sz="2000" b="1" spc="-5" dirty="0">
                <a:latin typeface="Palatino Linotype"/>
                <a:cs typeface="Palatino Linotype"/>
              </a:rPr>
              <a:t>Nitrification</a:t>
            </a:r>
            <a:endParaRPr sz="2000">
              <a:latin typeface="Palatino Linotype"/>
              <a:cs typeface="Palatino Linotype"/>
            </a:endParaRPr>
          </a:p>
          <a:p>
            <a:pPr marL="469900">
              <a:lnSpc>
                <a:spcPct val="100000"/>
              </a:lnSpc>
              <a:spcBef>
                <a:spcPts val="1200"/>
              </a:spcBef>
            </a:pPr>
            <a:r>
              <a:rPr sz="2000" dirty="0">
                <a:latin typeface="Palatino Linotype"/>
                <a:cs typeface="Palatino Linotype"/>
              </a:rPr>
              <a:t>The </a:t>
            </a:r>
            <a:r>
              <a:rPr sz="2000" spc="-5" dirty="0">
                <a:latin typeface="Palatino Linotype"/>
                <a:cs typeface="Palatino Linotype"/>
              </a:rPr>
              <a:t>conversion of ammonia </a:t>
            </a:r>
            <a:r>
              <a:rPr sz="2000" dirty="0">
                <a:latin typeface="Palatino Linotype"/>
                <a:cs typeface="Palatino Linotype"/>
              </a:rPr>
              <a:t>into </a:t>
            </a:r>
            <a:r>
              <a:rPr sz="2000" spc="-5" dirty="0">
                <a:latin typeface="Palatino Linotype"/>
                <a:cs typeface="Palatino Linotype"/>
              </a:rPr>
              <a:t>nitrates </a:t>
            </a:r>
            <a:r>
              <a:rPr sz="2000" dirty="0">
                <a:latin typeface="Palatino Linotype"/>
                <a:cs typeface="Palatino Linotype"/>
              </a:rPr>
              <a:t>is </a:t>
            </a:r>
            <a:r>
              <a:rPr sz="2000" spc="-5" dirty="0">
                <a:latin typeface="Palatino Linotype"/>
                <a:cs typeface="Palatino Linotype"/>
              </a:rPr>
              <a:t>termed </a:t>
            </a:r>
            <a:r>
              <a:rPr sz="2000" dirty="0">
                <a:latin typeface="Palatino Linotype"/>
                <a:cs typeface="Palatino Linotype"/>
              </a:rPr>
              <a:t>as</a:t>
            </a:r>
            <a:r>
              <a:rPr sz="2000" spc="5" dirty="0">
                <a:latin typeface="Palatino Linotype"/>
                <a:cs typeface="Palatino Linotype"/>
              </a:rPr>
              <a:t> </a:t>
            </a:r>
            <a:r>
              <a:rPr sz="2000" spc="-5" dirty="0">
                <a:latin typeface="Palatino Linotype"/>
                <a:cs typeface="Palatino Linotype"/>
              </a:rPr>
              <a:t>nitrification.</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This is brought about </a:t>
            </a:r>
            <a:r>
              <a:rPr sz="2000" spc="-5" dirty="0">
                <a:latin typeface="Palatino Linotype"/>
                <a:cs typeface="Palatino Linotype"/>
              </a:rPr>
              <a:t>by nitrifying</a:t>
            </a:r>
            <a:r>
              <a:rPr sz="2000" spc="-60" dirty="0">
                <a:latin typeface="Palatino Linotype"/>
                <a:cs typeface="Palatino Linotype"/>
              </a:rPr>
              <a:t> </a:t>
            </a:r>
            <a:r>
              <a:rPr sz="2000" spc="-5" dirty="0">
                <a:latin typeface="Palatino Linotype"/>
                <a:cs typeface="Palatino Linotype"/>
              </a:rPr>
              <a:t>bacteria.</a:t>
            </a:r>
            <a:endParaRPr sz="2000">
              <a:latin typeface="Palatino Linotype"/>
              <a:cs typeface="Palatino Linotype"/>
            </a:endParaRPr>
          </a:p>
          <a:p>
            <a:pPr marL="12700">
              <a:lnSpc>
                <a:spcPct val="100000"/>
              </a:lnSpc>
              <a:spcBef>
                <a:spcPts val="1200"/>
              </a:spcBef>
            </a:pPr>
            <a:r>
              <a:rPr sz="2000" b="1" spc="-5" dirty="0">
                <a:latin typeface="Palatino Linotype"/>
                <a:cs typeface="Palatino Linotype"/>
              </a:rPr>
              <a:t>Examples</a:t>
            </a:r>
            <a:endParaRPr sz="2000">
              <a:latin typeface="Palatino Linotype"/>
              <a:cs typeface="Palatino Linotype"/>
            </a:endParaRPr>
          </a:p>
          <a:p>
            <a:pPr marL="12700">
              <a:lnSpc>
                <a:spcPct val="100000"/>
              </a:lnSpc>
              <a:spcBef>
                <a:spcPts val="1200"/>
              </a:spcBef>
            </a:pPr>
            <a:r>
              <a:rPr sz="2000" spc="-10" dirty="0">
                <a:latin typeface="Palatino Linotype"/>
                <a:cs typeface="Palatino Linotype"/>
              </a:rPr>
              <a:t>Nitrobacter,</a:t>
            </a:r>
            <a:r>
              <a:rPr sz="2000" spc="-25" dirty="0">
                <a:latin typeface="Palatino Linotype"/>
                <a:cs typeface="Palatino Linotype"/>
              </a:rPr>
              <a:t> </a:t>
            </a:r>
            <a:r>
              <a:rPr sz="2000" spc="-5" dirty="0">
                <a:latin typeface="Palatino Linotype"/>
                <a:cs typeface="Palatino Linotype"/>
              </a:rPr>
              <a:t>Nitrosomonas.</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12700">
              <a:lnSpc>
                <a:spcPct val="100000"/>
              </a:lnSpc>
            </a:pPr>
            <a:r>
              <a:rPr sz="2000" b="1" spc="-5" dirty="0">
                <a:latin typeface="Palatino Linotype"/>
                <a:cs typeface="Palatino Linotype"/>
              </a:rPr>
              <a:t>Denitrification</a:t>
            </a:r>
            <a:endParaRPr sz="2000">
              <a:latin typeface="Palatino Linotype"/>
              <a:cs typeface="Palatino Linotype"/>
            </a:endParaRPr>
          </a:p>
        </p:txBody>
      </p:sp>
      <p:sp>
        <p:nvSpPr>
          <p:cNvPr id="3" name="object 3"/>
          <p:cNvSpPr txBox="1"/>
          <p:nvPr/>
        </p:nvSpPr>
        <p:spPr>
          <a:xfrm>
            <a:off x="7509509" y="3578478"/>
            <a:ext cx="1252855" cy="330835"/>
          </a:xfrm>
          <a:prstGeom prst="rect">
            <a:avLst/>
          </a:prstGeom>
        </p:spPr>
        <p:txBody>
          <a:bodyPr vert="horz" wrap="square" lIns="0" tIns="13335" rIns="0" bIns="0" rtlCol="0">
            <a:spAutoFit/>
          </a:bodyPr>
          <a:lstStyle/>
          <a:p>
            <a:pPr marL="12700">
              <a:lnSpc>
                <a:spcPct val="100000"/>
              </a:lnSpc>
              <a:spcBef>
                <a:spcPts val="105"/>
              </a:spcBef>
              <a:tabLst>
                <a:tab pos="433070" algn="l"/>
              </a:tabLst>
            </a:pPr>
            <a:r>
              <a:rPr sz="2000" dirty="0">
                <a:latin typeface="Palatino Linotype"/>
                <a:cs typeface="Palatino Linotype"/>
              </a:rPr>
              <a:t>is	</a:t>
            </a:r>
            <a:r>
              <a:rPr sz="2000" spc="-5" dirty="0">
                <a:latin typeface="Palatino Linotype"/>
                <a:cs typeface="Palatino Linotype"/>
              </a:rPr>
              <a:t>ter</a:t>
            </a:r>
            <a:r>
              <a:rPr sz="2000" spc="-15" dirty="0">
                <a:latin typeface="Palatino Linotype"/>
                <a:cs typeface="Palatino Linotype"/>
              </a:rPr>
              <a:t>m</a:t>
            </a:r>
            <a:r>
              <a:rPr sz="2000" dirty="0">
                <a:latin typeface="Palatino Linotype"/>
                <a:cs typeface="Palatino Linotype"/>
              </a:rPr>
              <a:t>ed</a:t>
            </a:r>
            <a:endParaRPr sz="2000">
              <a:latin typeface="Palatino Linotype"/>
              <a:cs typeface="Palatino Linotype"/>
            </a:endParaRPr>
          </a:p>
        </p:txBody>
      </p:sp>
      <p:sp>
        <p:nvSpPr>
          <p:cNvPr id="4" name="object 4"/>
          <p:cNvSpPr txBox="1"/>
          <p:nvPr/>
        </p:nvSpPr>
        <p:spPr>
          <a:xfrm>
            <a:off x="307340" y="3427174"/>
            <a:ext cx="6991350" cy="2311400"/>
          </a:xfrm>
          <a:prstGeom prst="rect">
            <a:avLst/>
          </a:prstGeom>
        </p:spPr>
        <p:txBody>
          <a:bodyPr vert="horz" wrap="square" lIns="0" tIns="164465" rIns="0" bIns="0" rtlCol="0">
            <a:spAutoFit/>
          </a:bodyPr>
          <a:lstStyle/>
          <a:p>
            <a:pPr marL="927100">
              <a:lnSpc>
                <a:spcPct val="100000"/>
              </a:lnSpc>
              <a:spcBef>
                <a:spcPts val="1295"/>
              </a:spcBef>
              <a:tabLst>
                <a:tab pos="1590040" algn="l"/>
                <a:tab pos="3056255" algn="l"/>
                <a:tab pos="3516629" algn="l"/>
                <a:tab pos="4598670" algn="l"/>
                <a:tab pos="5280025" algn="l"/>
                <a:tab pos="6470650" algn="l"/>
              </a:tabLst>
            </a:pPr>
            <a:r>
              <a:rPr sz="2000" dirty="0">
                <a:latin typeface="Palatino Linotype"/>
                <a:cs typeface="Palatino Linotype"/>
              </a:rPr>
              <a:t>T</a:t>
            </a:r>
            <a:r>
              <a:rPr sz="2000" spc="-10" dirty="0">
                <a:latin typeface="Palatino Linotype"/>
                <a:cs typeface="Palatino Linotype"/>
              </a:rPr>
              <a:t>h</a:t>
            </a:r>
            <a:r>
              <a:rPr sz="2000" dirty="0">
                <a:latin typeface="Palatino Linotype"/>
                <a:cs typeface="Palatino Linotype"/>
              </a:rPr>
              <a:t>e	co</a:t>
            </a:r>
            <a:r>
              <a:rPr sz="2000" spc="-10" dirty="0">
                <a:latin typeface="Palatino Linotype"/>
                <a:cs typeface="Palatino Linotype"/>
              </a:rPr>
              <a:t>n</a:t>
            </a:r>
            <a:r>
              <a:rPr sz="2000" spc="-40" dirty="0">
                <a:latin typeface="Palatino Linotype"/>
                <a:cs typeface="Palatino Linotype"/>
              </a:rPr>
              <a:t>v</a:t>
            </a:r>
            <a:r>
              <a:rPr sz="2000" dirty="0">
                <a:latin typeface="Palatino Linotype"/>
                <a:cs typeface="Palatino Linotype"/>
              </a:rPr>
              <a:t>er</a:t>
            </a:r>
            <a:r>
              <a:rPr sz="2000" spc="-10" dirty="0">
                <a:latin typeface="Palatino Linotype"/>
                <a:cs typeface="Palatino Linotype"/>
              </a:rPr>
              <a:t>s</a:t>
            </a:r>
            <a:r>
              <a:rPr sz="2000" dirty="0">
                <a:latin typeface="Palatino Linotype"/>
                <a:cs typeface="Palatino Linotype"/>
              </a:rPr>
              <a:t>ion	</a:t>
            </a:r>
            <a:r>
              <a:rPr sz="2000" spc="-15" dirty="0">
                <a:latin typeface="Palatino Linotype"/>
                <a:cs typeface="Palatino Linotype"/>
              </a:rPr>
              <a:t>o</a:t>
            </a:r>
            <a:r>
              <a:rPr sz="2000" dirty="0">
                <a:latin typeface="Palatino Linotype"/>
                <a:cs typeface="Palatino Linotype"/>
              </a:rPr>
              <a:t>f	</a:t>
            </a:r>
            <a:r>
              <a:rPr sz="2000" spc="-5" dirty="0">
                <a:latin typeface="Palatino Linotype"/>
                <a:cs typeface="Palatino Linotype"/>
              </a:rPr>
              <a:t>nit</a:t>
            </a:r>
            <a:r>
              <a:rPr sz="2000" spc="-15" dirty="0">
                <a:latin typeface="Palatino Linotype"/>
                <a:cs typeface="Palatino Linotype"/>
              </a:rPr>
              <a:t>r</a:t>
            </a:r>
            <a:r>
              <a:rPr sz="2000" dirty="0">
                <a:latin typeface="Palatino Linotype"/>
                <a:cs typeface="Palatino Linotype"/>
              </a:rPr>
              <a:t>ates	into	</a:t>
            </a:r>
            <a:r>
              <a:rPr sz="2000" spc="-15" dirty="0">
                <a:latin typeface="Palatino Linotype"/>
                <a:cs typeface="Palatino Linotype"/>
              </a:rPr>
              <a:t>n</a:t>
            </a:r>
            <a:r>
              <a:rPr sz="2000" dirty="0">
                <a:latin typeface="Palatino Linotype"/>
                <a:cs typeface="Palatino Linotype"/>
              </a:rPr>
              <a:t>itrogen	(</a:t>
            </a:r>
            <a:r>
              <a:rPr sz="2000" spc="-10" dirty="0">
                <a:latin typeface="Palatino Linotype"/>
                <a:cs typeface="Palatino Linotype"/>
              </a:rPr>
              <a:t>N2</a:t>
            </a:r>
            <a:r>
              <a:rPr sz="2000" dirty="0">
                <a:latin typeface="Palatino Linotype"/>
                <a:cs typeface="Palatino Linotype"/>
              </a:rPr>
              <a:t>)</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dentrification.</a:t>
            </a:r>
            <a:endParaRPr sz="2000">
              <a:latin typeface="Palatino Linotype"/>
              <a:cs typeface="Palatino Linotype"/>
            </a:endParaRPr>
          </a:p>
          <a:p>
            <a:pPr marL="927100">
              <a:lnSpc>
                <a:spcPct val="100000"/>
              </a:lnSpc>
              <a:spcBef>
                <a:spcPts val="1200"/>
              </a:spcBef>
            </a:pPr>
            <a:r>
              <a:rPr sz="2000" spc="-5" dirty="0">
                <a:latin typeface="Palatino Linotype"/>
                <a:cs typeface="Palatino Linotype"/>
              </a:rPr>
              <a:t>This process </a:t>
            </a:r>
            <a:r>
              <a:rPr sz="2000" dirty="0">
                <a:latin typeface="Palatino Linotype"/>
                <a:cs typeface="Palatino Linotype"/>
              </a:rPr>
              <a:t>is </a:t>
            </a:r>
            <a:r>
              <a:rPr sz="2000" spc="-5" dirty="0">
                <a:latin typeface="Palatino Linotype"/>
                <a:cs typeface="Palatino Linotype"/>
              </a:rPr>
              <a:t>brought </a:t>
            </a:r>
            <a:r>
              <a:rPr sz="2000" dirty="0">
                <a:latin typeface="Palatino Linotype"/>
                <a:cs typeface="Palatino Linotype"/>
              </a:rPr>
              <a:t>about </a:t>
            </a:r>
            <a:r>
              <a:rPr sz="2000" spc="-5" dirty="0">
                <a:latin typeface="Palatino Linotype"/>
                <a:cs typeface="Palatino Linotype"/>
              </a:rPr>
              <a:t>by </a:t>
            </a:r>
            <a:r>
              <a:rPr sz="2000" dirty="0">
                <a:latin typeface="Palatino Linotype"/>
                <a:cs typeface="Palatino Linotype"/>
              </a:rPr>
              <a:t>centrifying</a:t>
            </a:r>
            <a:r>
              <a:rPr sz="2000" spc="-20" dirty="0">
                <a:latin typeface="Palatino Linotype"/>
                <a:cs typeface="Palatino Linotype"/>
              </a:rPr>
              <a:t> </a:t>
            </a:r>
            <a:r>
              <a:rPr sz="2000" spc="-5" dirty="0">
                <a:latin typeface="Palatino Linotype"/>
                <a:cs typeface="Palatino Linotype"/>
              </a:rPr>
              <a:t>bacteria.</a:t>
            </a:r>
            <a:endParaRPr sz="2000">
              <a:latin typeface="Palatino Linotype"/>
              <a:cs typeface="Palatino Linotype"/>
            </a:endParaRPr>
          </a:p>
          <a:p>
            <a:pPr marL="12700">
              <a:lnSpc>
                <a:spcPct val="100000"/>
              </a:lnSpc>
              <a:spcBef>
                <a:spcPts val="1200"/>
              </a:spcBef>
            </a:pPr>
            <a:r>
              <a:rPr sz="2000" b="1" spc="-5" dirty="0">
                <a:latin typeface="Palatino Linotype"/>
                <a:cs typeface="Palatino Linotype"/>
              </a:rPr>
              <a:t>Examples</a:t>
            </a:r>
            <a:endParaRPr sz="2000">
              <a:latin typeface="Palatino Linotype"/>
              <a:cs typeface="Palatino Linotype"/>
            </a:endParaRPr>
          </a:p>
          <a:p>
            <a:pPr marL="927100">
              <a:lnSpc>
                <a:spcPct val="100000"/>
              </a:lnSpc>
              <a:spcBef>
                <a:spcPts val="1200"/>
              </a:spcBef>
            </a:pPr>
            <a:r>
              <a:rPr sz="2000" dirty="0">
                <a:latin typeface="Palatino Linotype"/>
                <a:cs typeface="Palatino Linotype"/>
              </a:rPr>
              <a:t>Pseudomonas,</a:t>
            </a:r>
            <a:r>
              <a:rPr sz="2000" spc="-30" dirty="0">
                <a:latin typeface="Palatino Linotype"/>
                <a:cs typeface="Palatino Linotype"/>
              </a:rPr>
              <a:t> </a:t>
            </a:r>
            <a:r>
              <a:rPr sz="2000" dirty="0">
                <a:latin typeface="Palatino Linotype"/>
                <a:cs typeface="Palatino Linotype"/>
              </a:rPr>
              <a:t>flurescence.</a:t>
            </a:r>
            <a:endParaRPr sz="2000">
              <a:latin typeface="Palatino Linotype"/>
              <a:cs typeface="Palatino Linotype"/>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74675"/>
            <a:ext cx="8151495" cy="5513070"/>
          </a:xfrm>
          <a:prstGeom prst="rect">
            <a:avLst/>
          </a:prstGeom>
        </p:spPr>
        <p:txBody>
          <a:bodyPr vert="horz" wrap="square" lIns="0" tIns="165100" rIns="0" bIns="0" rtlCol="0">
            <a:spAutoFit/>
          </a:bodyPr>
          <a:lstStyle/>
          <a:p>
            <a:pPr marL="12700">
              <a:lnSpc>
                <a:spcPct val="100000"/>
              </a:lnSpc>
              <a:spcBef>
                <a:spcPts val="1300"/>
              </a:spcBef>
            </a:pPr>
            <a:r>
              <a:rPr sz="2000" b="1" spc="-5" dirty="0">
                <a:latin typeface="Palatino Linotype"/>
                <a:cs typeface="Palatino Linotype"/>
              </a:rPr>
              <a:t>Phosphorus </a:t>
            </a:r>
            <a:r>
              <a:rPr sz="2000" b="1" dirty="0">
                <a:latin typeface="Palatino Linotype"/>
                <a:cs typeface="Palatino Linotype"/>
              </a:rPr>
              <a:t>cycle</a:t>
            </a:r>
            <a:endParaRPr sz="2000">
              <a:latin typeface="Palatino Linotype"/>
              <a:cs typeface="Palatino Linotype"/>
            </a:endParaRPr>
          </a:p>
          <a:p>
            <a:pPr marL="12700" marR="5715" indent="914400">
              <a:lnSpc>
                <a:spcPct val="150000"/>
              </a:lnSpc>
              <a:tabLst>
                <a:tab pos="2414905" algn="l"/>
                <a:tab pos="2739390" algn="l"/>
                <a:tab pos="3669029" algn="l"/>
                <a:tab pos="4644390" algn="l"/>
                <a:tab pos="5008880" algn="l"/>
                <a:tab pos="5501005" algn="l"/>
                <a:tab pos="6242050" algn="l"/>
                <a:tab pos="6812280" algn="l"/>
                <a:tab pos="7713345" algn="l"/>
              </a:tabLst>
            </a:pPr>
            <a:r>
              <a:rPr sz="2000" dirty="0">
                <a:latin typeface="Palatino Linotype"/>
                <a:cs typeface="Palatino Linotype"/>
              </a:rPr>
              <a:t>Phosp</a:t>
            </a:r>
            <a:r>
              <a:rPr sz="2000" spc="-10" dirty="0">
                <a:latin typeface="Palatino Linotype"/>
                <a:cs typeface="Palatino Linotype"/>
              </a:rPr>
              <a:t>h</a:t>
            </a:r>
            <a:r>
              <a:rPr sz="2000" spc="-15" dirty="0">
                <a:latin typeface="Palatino Linotype"/>
                <a:cs typeface="Palatino Linotype"/>
              </a:rPr>
              <a:t>or</a:t>
            </a:r>
            <a:r>
              <a:rPr sz="2000" spc="-5" dirty="0">
                <a:latin typeface="Palatino Linotype"/>
                <a:cs typeface="Palatino Linotype"/>
              </a:rPr>
              <a:t>u</a:t>
            </a:r>
            <a:r>
              <a:rPr sz="2000" dirty="0">
                <a:latin typeface="Palatino Linotype"/>
                <a:cs typeface="Palatino Linotype"/>
              </a:rPr>
              <a:t>s	is	</a:t>
            </a:r>
            <a:r>
              <a:rPr sz="2000" spc="-20" dirty="0">
                <a:latin typeface="Palatino Linotype"/>
                <a:cs typeface="Palatino Linotype"/>
              </a:rPr>
              <a:t>m</a:t>
            </a:r>
            <a:r>
              <a:rPr sz="2000" dirty="0">
                <a:latin typeface="Palatino Linotype"/>
                <a:cs typeface="Palatino Linotype"/>
              </a:rPr>
              <a:t>a</a:t>
            </a:r>
            <a:r>
              <a:rPr sz="2000" spc="5" dirty="0">
                <a:latin typeface="Palatino Linotype"/>
                <a:cs typeface="Palatino Linotype"/>
              </a:rPr>
              <a:t>i</a:t>
            </a:r>
            <a:r>
              <a:rPr sz="2000" spc="-5" dirty="0">
                <a:latin typeface="Palatino Linotype"/>
                <a:cs typeface="Palatino Linotype"/>
              </a:rPr>
              <a:t>nl</a:t>
            </a:r>
            <a:r>
              <a:rPr sz="2000" dirty="0">
                <a:latin typeface="Palatino Linotype"/>
                <a:cs typeface="Palatino Linotype"/>
              </a:rPr>
              <a:t>y	</a:t>
            </a:r>
            <a:r>
              <a:rPr sz="2000" spc="-5" dirty="0">
                <a:latin typeface="Palatino Linotype"/>
                <a:cs typeface="Palatino Linotype"/>
              </a:rPr>
              <a:t>p</a:t>
            </a:r>
            <a:r>
              <a:rPr sz="2000" spc="-20" dirty="0">
                <a:latin typeface="Palatino Linotype"/>
                <a:cs typeface="Palatino Linotype"/>
              </a:rPr>
              <a:t>r</a:t>
            </a:r>
            <a:r>
              <a:rPr sz="2000" dirty="0">
                <a:latin typeface="Palatino Linotype"/>
                <a:cs typeface="Palatino Linotype"/>
              </a:rPr>
              <a:t>esent	in	</a:t>
            </a:r>
            <a:r>
              <a:rPr sz="2000" spc="-5" dirty="0">
                <a:latin typeface="Palatino Linotype"/>
                <a:cs typeface="Palatino Linotype"/>
              </a:rPr>
              <a:t>t</a:t>
            </a:r>
            <a:r>
              <a:rPr sz="2000" spc="-10" dirty="0">
                <a:latin typeface="Palatino Linotype"/>
                <a:cs typeface="Palatino Linotype"/>
              </a:rPr>
              <a:t>h</a:t>
            </a:r>
            <a:r>
              <a:rPr sz="2000" dirty="0">
                <a:latin typeface="Palatino Linotype"/>
                <a:cs typeface="Palatino Linotype"/>
              </a:rPr>
              <a:t>e	</a:t>
            </a:r>
            <a:r>
              <a:rPr sz="2000" spc="-15" dirty="0">
                <a:latin typeface="Palatino Linotype"/>
                <a:cs typeface="Palatino Linotype"/>
              </a:rPr>
              <a:t>r</a:t>
            </a:r>
            <a:r>
              <a:rPr sz="2000" dirty="0">
                <a:latin typeface="Palatino Linotype"/>
                <a:cs typeface="Palatino Linotype"/>
              </a:rPr>
              <a:t>ocks	a</a:t>
            </a:r>
            <a:r>
              <a:rPr sz="2000" spc="-10" dirty="0">
                <a:latin typeface="Palatino Linotype"/>
                <a:cs typeface="Palatino Linotype"/>
              </a:rPr>
              <a:t>n</a:t>
            </a:r>
            <a:r>
              <a:rPr sz="2000" dirty="0">
                <a:latin typeface="Palatino Linotype"/>
                <a:cs typeface="Palatino Linotype"/>
              </a:rPr>
              <a:t>d	</a:t>
            </a:r>
            <a:r>
              <a:rPr sz="2000" spc="-10" dirty="0">
                <a:latin typeface="Palatino Linotype"/>
                <a:cs typeface="Palatino Linotype"/>
              </a:rPr>
              <a:t>f</a:t>
            </a:r>
            <a:r>
              <a:rPr sz="2000" dirty="0">
                <a:latin typeface="Palatino Linotype"/>
                <a:cs typeface="Palatino Linotype"/>
              </a:rPr>
              <a:t>oss</a:t>
            </a:r>
            <a:r>
              <a:rPr sz="2000" spc="5" dirty="0">
                <a:latin typeface="Palatino Linotype"/>
                <a:cs typeface="Palatino Linotype"/>
              </a:rPr>
              <a:t>i</a:t>
            </a:r>
            <a:r>
              <a:rPr sz="2000" dirty="0">
                <a:latin typeface="Palatino Linotype"/>
                <a:cs typeface="Palatino Linotype"/>
              </a:rPr>
              <a:t>l</a:t>
            </a:r>
            <a:r>
              <a:rPr sz="2000" spc="10" dirty="0">
                <a:latin typeface="Palatino Linotype"/>
                <a:cs typeface="Palatino Linotype"/>
              </a:rPr>
              <a:t>s</a:t>
            </a:r>
            <a:r>
              <a:rPr sz="2000" dirty="0">
                <a:latin typeface="Palatino Linotype"/>
                <a:cs typeface="Palatino Linotype"/>
              </a:rPr>
              <a:t>.	T</a:t>
            </a:r>
            <a:r>
              <a:rPr sz="2000" spc="-20" dirty="0">
                <a:latin typeface="Palatino Linotype"/>
                <a:cs typeface="Palatino Linotype"/>
              </a:rPr>
              <a:t>h</a:t>
            </a:r>
            <a:r>
              <a:rPr sz="2000" dirty="0">
                <a:latin typeface="Palatino Linotype"/>
                <a:cs typeface="Palatino Linotype"/>
              </a:rPr>
              <a:t>e  </a:t>
            </a:r>
            <a:r>
              <a:rPr sz="2000" spc="-5" dirty="0">
                <a:latin typeface="Palatino Linotype"/>
                <a:cs typeface="Palatino Linotype"/>
              </a:rPr>
              <a:t>phosphorus </a:t>
            </a:r>
            <a:r>
              <a:rPr sz="2000" dirty="0">
                <a:latin typeface="Palatino Linotype"/>
                <a:cs typeface="Palatino Linotype"/>
              </a:rPr>
              <a:t>is </a:t>
            </a:r>
            <a:r>
              <a:rPr sz="2000" spc="-5" dirty="0">
                <a:latin typeface="Palatino Linotype"/>
                <a:cs typeface="Palatino Linotype"/>
              </a:rPr>
              <a:t>present </a:t>
            </a:r>
            <a:r>
              <a:rPr sz="2000" dirty="0">
                <a:latin typeface="Palatino Linotype"/>
                <a:cs typeface="Palatino Linotype"/>
              </a:rPr>
              <a:t>in all </a:t>
            </a:r>
            <a:r>
              <a:rPr sz="2000" spc="-5" dirty="0">
                <a:latin typeface="Palatino Linotype"/>
                <a:cs typeface="Palatino Linotype"/>
              </a:rPr>
              <a:t>biotic </a:t>
            </a:r>
            <a:r>
              <a:rPr sz="2000" dirty="0">
                <a:latin typeface="Palatino Linotype"/>
                <a:cs typeface="Palatino Linotype"/>
              </a:rPr>
              <a:t>components in different</a:t>
            </a:r>
            <a:r>
              <a:rPr sz="2000" spc="-90" dirty="0">
                <a:latin typeface="Palatino Linotype"/>
                <a:cs typeface="Palatino Linotype"/>
              </a:rPr>
              <a:t> </a:t>
            </a:r>
            <a:r>
              <a:rPr sz="2000" dirty="0">
                <a:latin typeface="Palatino Linotype"/>
                <a:cs typeface="Palatino Linotype"/>
              </a:rPr>
              <a:t>forms.</a:t>
            </a:r>
            <a:endParaRPr sz="2000">
              <a:latin typeface="Palatino Linotype"/>
              <a:cs typeface="Palatino Linotype"/>
            </a:endParaRPr>
          </a:p>
          <a:p>
            <a:pPr marL="12700">
              <a:lnSpc>
                <a:spcPct val="100000"/>
              </a:lnSpc>
              <a:spcBef>
                <a:spcPts val="1200"/>
              </a:spcBef>
            </a:pPr>
            <a:r>
              <a:rPr sz="2000" b="1" dirty="0">
                <a:latin typeface="Palatino Linotype"/>
                <a:cs typeface="Palatino Linotype"/>
              </a:rPr>
              <a:t>Examples</a:t>
            </a:r>
            <a:endParaRPr sz="2000">
              <a:latin typeface="Palatino Linotype"/>
              <a:cs typeface="Palatino Linotype"/>
            </a:endParaRPr>
          </a:p>
          <a:p>
            <a:pPr marL="12700" marR="5080" indent="914400" algn="just">
              <a:lnSpc>
                <a:spcPct val="150000"/>
              </a:lnSpc>
            </a:pPr>
            <a:r>
              <a:rPr sz="2000" dirty="0">
                <a:latin typeface="Palatino Linotype"/>
                <a:cs typeface="Palatino Linotype"/>
              </a:rPr>
              <a:t>Bones, </a:t>
            </a:r>
            <a:r>
              <a:rPr sz="2000" spc="-5" dirty="0">
                <a:latin typeface="Palatino Linotype"/>
                <a:cs typeface="Palatino Linotype"/>
              </a:rPr>
              <a:t>teeths, guano deposits. Phosphate </a:t>
            </a:r>
            <a:r>
              <a:rPr sz="2000" dirty="0">
                <a:latin typeface="Palatino Linotype"/>
                <a:cs typeface="Palatino Linotype"/>
              </a:rPr>
              <a:t>rocks is </a:t>
            </a:r>
            <a:r>
              <a:rPr sz="2000" spc="-10" dirty="0">
                <a:latin typeface="Palatino Linotype"/>
                <a:cs typeface="Palatino Linotype"/>
              </a:rPr>
              <a:t>excavated </a:t>
            </a:r>
            <a:r>
              <a:rPr sz="2000" spc="-5" dirty="0">
                <a:latin typeface="Palatino Linotype"/>
                <a:cs typeface="Palatino Linotype"/>
              </a:rPr>
              <a:t>by  </a:t>
            </a:r>
            <a:r>
              <a:rPr sz="2000" dirty="0">
                <a:latin typeface="Palatino Linotype"/>
                <a:cs typeface="Palatino Linotype"/>
              </a:rPr>
              <a:t>man </a:t>
            </a:r>
            <a:r>
              <a:rPr sz="2000" spc="-5" dirty="0">
                <a:latin typeface="Palatino Linotype"/>
                <a:cs typeface="Palatino Linotype"/>
              </a:rPr>
              <a:t>for using </a:t>
            </a:r>
            <a:r>
              <a:rPr sz="2000" dirty="0">
                <a:latin typeface="Palatino Linotype"/>
                <a:cs typeface="Palatino Linotype"/>
              </a:rPr>
              <a:t>it as a fertilizers. </a:t>
            </a:r>
            <a:r>
              <a:rPr sz="2000" spc="-5" dirty="0">
                <a:latin typeface="Palatino Linotype"/>
                <a:cs typeface="Palatino Linotype"/>
              </a:rPr>
              <a:t>Farmers use </a:t>
            </a:r>
            <a:r>
              <a:rPr sz="2000" dirty="0">
                <a:latin typeface="Palatino Linotype"/>
                <a:cs typeface="Palatino Linotype"/>
              </a:rPr>
              <a:t>excess </a:t>
            </a:r>
            <a:r>
              <a:rPr sz="2000" spc="-5" dirty="0">
                <a:latin typeface="Palatino Linotype"/>
                <a:cs typeface="Palatino Linotype"/>
              </a:rPr>
              <a:t>of </a:t>
            </a:r>
            <a:r>
              <a:rPr sz="2000" dirty="0">
                <a:latin typeface="Palatino Linotype"/>
                <a:cs typeface="Palatino Linotype"/>
              </a:rPr>
              <a:t>fertilizers for </a:t>
            </a:r>
            <a:r>
              <a:rPr sz="2000" spc="-5" dirty="0">
                <a:latin typeface="Palatino Linotype"/>
                <a:cs typeface="Palatino Linotype"/>
              </a:rPr>
              <a:t>the  crops. </a:t>
            </a:r>
            <a:r>
              <a:rPr sz="2000" dirty="0">
                <a:latin typeface="Palatino Linotype"/>
                <a:cs typeface="Palatino Linotype"/>
              </a:rPr>
              <a:t>The </a:t>
            </a:r>
            <a:r>
              <a:rPr sz="2000" spc="-5" dirty="0">
                <a:latin typeface="Palatino Linotype"/>
                <a:cs typeface="Palatino Linotype"/>
              </a:rPr>
              <a:t>excess phosphate </a:t>
            </a:r>
            <a:r>
              <a:rPr sz="2000" dirty="0">
                <a:latin typeface="Palatino Linotype"/>
                <a:cs typeface="Palatino Linotype"/>
              </a:rPr>
              <a:t>fertilizers </a:t>
            </a:r>
            <a:r>
              <a:rPr sz="2000" spc="-10" dirty="0">
                <a:latin typeface="Palatino Linotype"/>
                <a:cs typeface="Palatino Linotype"/>
              </a:rPr>
              <a:t>move </a:t>
            </a:r>
            <a:r>
              <a:rPr sz="2000" dirty="0">
                <a:latin typeface="Palatino Linotype"/>
                <a:cs typeface="Palatino Linotype"/>
              </a:rPr>
              <a:t>with </a:t>
            </a:r>
            <a:r>
              <a:rPr sz="2000" spc="-10" dirty="0">
                <a:latin typeface="Palatino Linotype"/>
                <a:cs typeface="Palatino Linotype"/>
              </a:rPr>
              <a:t>the </a:t>
            </a:r>
            <a:r>
              <a:rPr sz="2000" spc="-5" dirty="0">
                <a:latin typeface="Palatino Linotype"/>
                <a:cs typeface="Palatino Linotype"/>
              </a:rPr>
              <a:t>surface </a:t>
            </a:r>
            <a:r>
              <a:rPr sz="2000" spc="-10" dirty="0">
                <a:latin typeface="Palatino Linotype"/>
                <a:cs typeface="Palatino Linotype"/>
              </a:rPr>
              <a:t>run-off  </a:t>
            </a:r>
            <a:r>
              <a:rPr sz="2000" dirty="0">
                <a:latin typeface="Palatino Linotype"/>
                <a:cs typeface="Palatino Linotype"/>
              </a:rPr>
              <a:t>reaches </a:t>
            </a:r>
            <a:r>
              <a:rPr sz="2000" spc="-5" dirty="0">
                <a:latin typeface="Palatino Linotype"/>
                <a:cs typeface="Palatino Linotype"/>
              </a:rPr>
              <a:t>the oceans </a:t>
            </a:r>
            <a:r>
              <a:rPr sz="2000" dirty="0">
                <a:latin typeface="Palatino Linotype"/>
                <a:cs typeface="Palatino Linotype"/>
              </a:rPr>
              <a:t>and </a:t>
            </a:r>
            <a:r>
              <a:rPr sz="2000" spc="-5" dirty="0">
                <a:latin typeface="Palatino Linotype"/>
                <a:cs typeface="Palatino Linotype"/>
              </a:rPr>
              <a:t>are </a:t>
            </a:r>
            <a:r>
              <a:rPr sz="2000" dirty="0">
                <a:latin typeface="Palatino Linotype"/>
                <a:cs typeface="Palatino Linotype"/>
              </a:rPr>
              <a:t>lost </a:t>
            </a:r>
            <a:r>
              <a:rPr sz="2000" spc="-5" dirty="0">
                <a:latin typeface="Palatino Linotype"/>
                <a:cs typeface="Palatino Linotype"/>
              </a:rPr>
              <a:t>into </a:t>
            </a:r>
            <a:r>
              <a:rPr sz="2000" spc="-10" dirty="0">
                <a:latin typeface="Palatino Linotype"/>
                <a:cs typeface="Palatino Linotype"/>
              </a:rPr>
              <a:t>the </a:t>
            </a:r>
            <a:r>
              <a:rPr sz="2000" spc="-5" dirty="0">
                <a:latin typeface="Palatino Linotype"/>
                <a:cs typeface="Palatino Linotype"/>
              </a:rPr>
              <a:t>deep sediments. Sea birds </a:t>
            </a:r>
            <a:r>
              <a:rPr sz="2000" dirty="0">
                <a:latin typeface="Palatino Linotype"/>
                <a:cs typeface="Palatino Linotype"/>
              </a:rPr>
              <a:t>eat  sea – fishes, which are </a:t>
            </a:r>
            <a:r>
              <a:rPr sz="2000" spc="-10" dirty="0">
                <a:latin typeface="Palatino Linotype"/>
                <a:cs typeface="Palatino Linotype"/>
              </a:rPr>
              <a:t>phosphorus </a:t>
            </a:r>
            <a:r>
              <a:rPr sz="2000" spc="-5" dirty="0">
                <a:latin typeface="Palatino Linotype"/>
                <a:cs typeface="Palatino Linotype"/>
              </a:rPr>
              <a:t>rich, </a:t>
            </a:r>
            <a:r>
              <a:rPr sz="2000" dirty="0">
                <a:latin typeface="Palatino Linotype"/>
                <a:cs typeface="Palatino Linotype"/>
              </a:rPr>
              <a:t>and </a:t>
            </a:r>
            <a:r>
              <a:rPr sz="2000" spc="-5" dirty="0">
                <a:latin typeface="Palatino Linotype"/>
                <a:cs typeface="Palatino Linotype"/>
              </a:rPr>
              <a:t>the excreta </a:t>
            </a:r>
            <a:r>
              <a:rPr sz="2000" spc="-10" dirty="0">
                <a:latin typeface="Palatino Linotype"/>
                <a:cs typeface="Palatino Linotype"/>
              </a:rPr>
              <a:t>of </a:t>
            </a:r>
            <a:r>
              <a:rPr sz="2000" spc="-5" dirty="0">
                <a:latin typeface="Palatino Linotype"/>
                <a:cs typeface="Palatino Linotype"/>
              </a:rPr>
              <a:t>the birds  return the </a:t>
            </a:r>
            <a:r>
              <a:rPr sz="2000" spc="-10" dirty="0">
                <a:latin typeface="Palatino Linotype"/>
                <a:cs typeface="Palatino Linotype"/>
              </a:rPr>
              <a:t>phosphorus </a:t>
            </a:r>
            <a:r>
              <a:rPr sz="2000" spc="-5" dirty="0">
                <a:latin typeface="Palatino Linotype"/>
                <a:cs typeface="Palatino Linotype"/>
              </a:rPr>
              <a:t>to </a:t>
            </a:r>
            <a:r>
              <a:rPr sz="2000" spc="-10" dirty="0">
                <a:latin typeface="Palatino Linotype"/>
                <a:cs typeface="Palatino Linotype"/>
              </a:rPr>
              <a:t>the </a:t>
            </a:r>
            <a:r>
              <a:rPr sz="2000" spc="-5" dirty="0">
                <a:latin typeface="Palatino Linotype"/>
                <a:cs typeface="Palatino Linotype"/>
              </a:rPr>
              <a:t>land. </a:t>
            </a:r>
            <a:r>
              <a:rPr sz="2000" spc="-10" dirty="0">
                <a:latin typeface="Palatino Linotype"/>
                <a:cs typeface="Palatino Linotype"/>
              </a:rPr>
              <a:t>Thus </a:t>
            </a:r>
            <a:r>
              <a:rPr sz="2000" spc="-5" dirty="0">
                <a:latin typeface="Palatino Linotype"/>
                <a:cs typeface="Palatino Linotype"/>
              </a:rPr>
              <a:t>the sea birds, </a:t>
            </a:r>
            <a:r>
              <a:rPr sz="2000" dirty="0">
                <a:latin typeface="Palatino Linotype"/>
                <a:cs typeface="Palatino Linotype"/>
              </a:rPr>
              <a:t>are </a:t>
            </a:r>
            <a:r>
              <a:rPr sz="2000" spc="-5" dirty="0">
                <a:latin typeface="Palatino Linotype"/>
                <a:cs typeface="Palatino Linotype"/>
              </a:rPr>
              <a:t>playing </a:t>
            </a:r>
            <a:r>
              <a:rPr sz="2000" dirty="0">
                <a:latin typeface="Palatino Linotype"/>
                <a:cs typeface="Palatino Linotype"/>
              </a:rPr>
              <a:t>an  </a:t>
            </a:r>
            <a:r>
              <a:rPr sz="2000" spc="-5" dirty="0">
                <a:latin typeface="Palatino Linotype"/>
                <a:cs typeface="Palatino Linotype"/>
              </a:rPr>
              <a:t>important role </a:t>
            </a:r>
            <a:r>
              <a:rPr sz="2000" dirty="0">
                <a:latin typeface="Palatino Linotype"/>
                <a:cs typeface="Palatino Linotype"/>
              </a:rPr>
              <a:t>in </a:t>
            </a:r>
            <a:r>
              <a:rPr sz="2000" spc="-5" dirty="0">
                <a:latin typeface="Palatino Linotype"/>
                <a:cs typeface="Palatino Linotype"/>
              </a:rPr>
              <a:t>phosphorus cycling </a:t>
            </a:r>
            <a:r>
              <a:rPr sz="2000" dirty="0">
                <a:latin typeface="Palatino Linotype"/>
                <a:cs typeface="Palatino Linotype"/>
              </a:rPr>
              <a:t>animals </a:t>
            </a:r>
            <a:r>
              <a:rPr sz="2000" spc="-5" dirty="0">
                <a:latin typeface="Palatino Linotype"/>
                <a:cs typeface="Palatino Linotype"/>
              </a:rPr>
              <a:t>and plants use these  dissolved phosphates </a:t>
            </a:r>
            <a:r>
              <a:rPr sz="2000" dirty="0">
                <a:latin typeface="Palatino Linotype"/>
                <a:cs typeface="Palatino Linotype"/>
              </a:rPr>
              <a:t>during </a:t>
            </a:r>
            <a:r>
              <a:rPr sz="2000" spc="-5" dirty="0">
                <a:latin typeface="Palatino Linotype"/>
                <a:cs typeface="Palatino Linotype"/>
              </a:rPr>
              <a:t>the</a:t>
            </a:r>
            <a:r>
              <a:rPr sz="2000" spc="-30" dirty="0">
                <a:latin typeface="Palatino Linotype"/>
                <a:cs typeface="Palatino Linotype"/>
              </a:rPr>
              <a:t> </a:t>
            </a:r>
            <a:r>
              <a:rPr sz="2000" spc="-5" dirty="0">
                <a:latin typeface="Palatino Linotype"/>
                <a:cs typeface="Palatino Linotype"/>
              </a:rPr>
              <a:t>biosynthesis.</a:t>
            </a:r>
            <a:endParaRPr sz="2000">
              <a:latin typeface="Palatino Linotype"/>
              <a:cs typeface="Palatino Linotype"/>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81000"/>
            <a:ext cx="8305800" cy="62301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642873"/>
            <a:ext cx="7617459" cy="3866515"/>
          </a:xfrm>
          <a:prstGeom prst="rect">
            <a:avLst/>
          </a:prstGeom>
        </p:spPr>
        <p:txBody>
          <a:bodyPr vert="horz" wrap="square" lIns="0" tIns="195580" rIns="0" bIns="0" rtlCol="0">
            <a:spAutoFit/>
          </a:bodyPr>
          <a:lstStyle/>
          <a:p>
            <a:pPr marL="12700">
              <a:lnSpc>
                <a:spcPct val="100000"/>
              </a:lnSpc>
              <a:spcBef>
                <a:spcPts val="1540"/>
              </a:spcBef>
            </a:pPr>
            <a:r>
              <a:rPr sz="2400" b="1" spc="-5" dirty="0">
                <a:latin typeface="Palatino Linotype"/>
                <a:cs typeface="Palatino Linotype"/>
              </a:rPr>
              <a:t>ECOLOGICAL</a:t>
            </a:r>
            <a:r>
              <a:rPr sz="2400" b="1" spc="-25" dirty="0">
                <a:latin typeface="Palatino Linotype"/>
                <a:cs typeface="Palatino Linotype"/>
              </a:rPr>
              <a:t> </a:t>
            </a:r>
            <a:r>
              <a:rPr sz="2400" b="1" spc="-5" dirty="0">
                <a:latin typeface="Palatino Linotype"/>
                <a:cs typeface="Palatino Linotype"/>
              </a:rPr>
              <a:t>SUCCESSION</a:t>
            </a:r>
            <a:endParaRPr sz="2400">
              <a:latin typeface="Palatino Linotype"/>
              <a:cs typeface="Palatino Linotype"/>
            </a:endParaRPr>
          </a:p>
          <a:p>
            <a:pPr marL="12700" marR="5080" indent="914400">
              <a:lnSpc>
                <a:spcPts val="4320"/>
              </a:lnSpc>
              <a:spcBef>
                <a:spcPts val="384"/>
              </a:spcBef>
              <a:tabLst>
                <a:tab pos="1335405" algn="l"/>
                <a:tab pos="1795780" algn="l"/>
                <a:tab pos="2498725" algn="l"/>
                <a:tab pos="3117215" algn="l"/>
                <a:tab pos="4809490" algn="l"/>
                <a:tab pos="5532120" algn="l"/>
                <a:tab pos="5977255" algn="l"/>
                <a:tab pos="7265034" algn="l"/>
              </a:tabLst>
            </a:pPr>
            <a:r>
              <a:rPr sz="2400" spc="-5" dirty="0">
                <a:latin typeface="Palatino Linotype"/>
                <a:cs typeface="Palatino Linotype"/>
              </a:rPr>
              <a:t>I</a:t>
            </a:r>
            <a:r>
              <a:rPr sz="2400" dirty="0">
                <a:latin typeface="Palatino Linotype"/>
                <a:cs typeface="Palatino Linotype"/>
              </a:rPr>
              <a:t>n	</a:t>
            </a:r>
            <a:r>
              <a:rPr sz="2400" spc="10" dirty="0">
                <a:latin typeface="Palatino Linotype"/>
                <a:cs typeface="Palatino Linotype"/>
              </a:rPr>
              <a:t>a</a:t>
            </a:r>
            <a:r>
              <a:rPr sz="2400" dirty="0">
                <a:latin typeface="Palatino Linotype"/>
                <a:cs typeface="Palatino Linotype"/>
              </a:rPr>
              <a:t>n	ar</a:t>
            </a:r>
            <a:r>
              <a:rPr sz="2400" spc="5" dirty="0">
                <a:latin typeface="Palatino Linotype"/>
                <a:cs typeface="Palatino Linotype"/>
              </a:rPr>
              <a:t>e</a:t>
            </a:r>
            <a:r>
              <a:rPr sz="2400" dirty="0">
                <a:latin typeface="Palatino Linotype"/>
                <a:cs typeface="Palatino Linotype"/>
              </a:rPr>
              <a:t>a	o</a:t>
            </a:r>
            <a:r>
              <a:rPr sz="2400" spc="-10" dirty="0">
                <a:latin typeface="Palatino Linotype"/>
                <a:cs typeface="Palatino Linotype"/>
              </a:rPr>
              <a:t>n</a:t>
            </a:r>
            <a:r>
              <a:rPr sz="2400" dirty="0">
                <a:latin typeface="Palatino Linotype"/>
                <a:cs typeface="Palatino Linotype"/>
              </a:rPr>
              <a:t>e	co</a:t>
            </a:r>
            <a:r>
              <a:rPr sz="2400" spc="10" dirty="0">
                <a:latin typeface="Palatino Linotype"/>
                <a:cs typeface="Palatino Linotype"/>
              </a:rPr>
              <a:t>m</a:t>
            </a:r>
            <a:r>
              <a:rPr sz="2400" dirty="0">
                <a:latin typeface="Palatino Linotype"/>
                <a:cs typeface="Palatino Linotype"/>
              </a:rPr>
              <a:t>m</a:t>
            </a:r>
            <a:r>
              <a:rPr sz="2400" spc="5" dirty="0">
                <a:latin typeface="Palatino Linotype"/>
                <a:cs typeface="Palatino Linotype"/>
              </a:rPr>
              <a:t>u</a:t>
            </a:r>
            <a:r>
              <a:rPr sz="2400" spc="-5" dirty="0">
                <a:latin typeface="Palatino Linotype"/>
                <a:cs typeface="Palatino Linotype"/>
              </a:rPr>
              <a:t>nit</a:t>
            </a:r>
            <a:r>
              <a:rPr sz="2400" dirty="0">
                <a:latin typeface="Palatino Linotype"/>
                <a:cs typeface="Palatino Linotype"/>
              </a:rPr>
              <a:t>y	m</a:t>
            </a:r>
            <a:r>
              <a:rPr sz="2400" spc="10" dirty="0">
                <a:latin typeface="Palatino Linotype"/>
                <a:cs typeface="Palatino Linotype"/>
              </a:rPr>
              <a:t>a</a:t>
            </a:r>
            <a:r>
              <a:rPr sz="2400" dirty="0">
                <a:latin typeface="Palatino Linotype"/>
                <a:cs typeface="Palatino Linotype"/>
              </a:rPr>
              <a:t>y	be	replaced	by  another </a:t>
            </a:r>
            <a:r>
              <a:rPr sz="2400" spc="-5" dirty="0">
                <a:latin typeface="Palatino Linotype"/>
                <a:cs typeface="Palatino Linotype"/>
              </a:rPr>
              <a:t>community or </a:t>
            </a:r>
            <a:r>
              <a:rPr sz="2400" dirty="0">
                <a:latin typeface="Palatino Linotype"/>
                <a:cs typeface="Palatino Linotype"/>
              </a:rPr>
              <a:t>by a series </a:t>
            </a:r>
            <a:r>
              <a:rPr sz="2400" spc="-5" dirty="0">
                <a:latin typeface="Palatino Linotype"/>
                <a:cs typeface="Palatino Linotype"/>
              </a:rPr>
              <a:t>of</a:t>
            </a:r>
            <a:r>
              <a:rPr sz="2400" spc="25" dirty="0">
                <a:latin typeface="Palatino Linotype"/>
                <a:cs typeface="Palatino Linotype"/>
              </a:rPr>
              <a:t> </a:t>
            </a:r>
            <a:r>
              <a:rPr sz="2400" spc="-5" dirty="0">
                <a:latin typeface="Palatino Linotype"/>
                <a:cs typeface="Palatino Linotype"/>
              </a:rPr>
              <a:t>communities.</a:t>
            </a:r>
            <a:endParaRPr sz="2400">
              <a:latin typeface="Palatino Linotype"/>
              <a:cs typeface="Palatino Linotype"/>
            </a:endParaRPr>
          </a:p>
          <a:p>
            <a:pPr marL="12700" marR="5080" indent="914400">
              <a:lnSpc>
                <a:spcPts val="4320"/>
              </a:lnSpc>
              <a:tabLst>
                <a:tab pos="1720850" algn="l"/>
                <a:tab pos="1922780" algn="l"/>
                <a:tab pos="2205990" algn="l"/>
                <a:tab pos="2663190" algn="l"/>
                <a:tab pos="3395979" algn="l"/>
                <a:tab pos="3910329" algn="l"/>
                <a:tab pos="4479925" algn="l"/>
                <a:tab pos="4545330" algn="l"/>
                <a:tab pos="6403975" algn="l"/>
                <a:tab pos="6525895" algn="l"/>
                <a:tab pos="6817995" algn="l"/>
                <a:tab pos="7112634" algn="l"/>
              </a:tabLst>
            </a:pPr>
            <a:r>
              <a:rPr sz="2400" dirty="0">
                <a:latin typeface="Palatino Linotype"/>
                <a:cs typeface="Palatino Linotype"/>
              </a:rPr>
              <a:t>Thus		</a:t>
            </a:r>
            <a:r>
              <a:rPr sz="2400" spc="-5" dirty="0">
                <a:latin typeface="Palatino Linotype"/>
                <a:cs typeface="Palatino Linotype"/>
              </a:rPr>
              <a:t>t</a:t>
            </a:r>
            <a:r>
              <a:rPr sz="2400" spc="-10" dirty="0">
                <a:latin typeface="Palatino Linotype"/>
                <a:cs typeface="Palatino Linotype"/>
              </a:rPr>
              <a:t>h</a:t>
            </a:r>
            <a:r>
              <a:rPr sz="2400" dirty="0">
                <a:latin typeface="Palatino Linotype"/>
                <a:cs typeface="Palatino Linotype"/>
              </a:rPr>
              <a:t>e	</a:t>
            </a:r>
            <a:r>
              <a:rPr sz="2400" spc="-5" dirty="0">
                <a:latin typeface="Palatino Linotype"/>
                <a:cs typeface="Palatino Linotype"/>
              </a:rPr>
              <a:t>pro</a:t>
            </a:r>
            <a:r>
              <a:rPr sz="2400" spc="-10" dirty="0">
                <a:latin typeface="Palatino Linotype"/>
                <a:cs typeface="Palatino Linotype"/>
              </a:rPr>
              <a:t>g</a:t>
            </a:r>
            <a:r>
              <a:rPr sz="2400" dirty="0">
                <a:latin typeface="Palatino Linotype"/>
                <a:cs typeface="Palatino Linotype"/>
              </a:rPr>
              <a:t>ress</a:t>
            </a:r>
            <a:r>
              <a:rPr sz="2400" spc="-10" dirty="0">
                <a:latin typeface="Palatino Linotype"/>
                <a:cs typeface="Palatino Linotype"/>
              </a:rPr>
              <a:t>i</a:t>
            </a:r>
            <a:r>
              <a:rPr sz="2400" spc="-40" dirty="0">
                <a:latin typeface="Palatino Linotype"/>
                <a:cs typeface="Palatino Linotype"/>
              </a:rPr>
              <a:t>v</a:t>
            </a:r>
            <a:r>
              <a:rPr sz="2400" dirty="0">
                <a:latin typeface="Palatino Linotype"/>
                <a:cs typeface="Palatino Linotype"/>
              </a:rPr>
              <a:t>e		repla</a:t>
            </a:r>
            <a:r>
              <a:rPr sz="2400" spc="-15" dirty="0">
                <a:latin typeface="Palatino Linotype"/>
                <a:cs typeface="Palatino Linotype"/>
              </a:rPr>
              <a:t>c</a:t>
            </a:r>
            <a:r>
              <a:rPr sz="2400" dirty="0">
                <a:latin typeface="Palatino Linotype"/>
                <a:cs typeface="Palatino Linotype"/>
              </a:rPr>
              <a:t>ement		</a:t>
            </a:r>
            <a:r>
              <a:rPr sz="2400" spc="-5" dirty="0">
                <a:latin typeface="Palatino Linotype"/>
                <a:cs typeface="Palatino Linotype"/>
              </a:rPr>
              <a:t>o</a:t>
            </a:r>
            <a:r>
              <a:rPr sz="2400" dirty="0">
                <a:latin typeface="Palatino Linotype"/>
                <a:cs typeface="Palatino Linotype"/>
              </a:rPr>
              <a:t>f		o</a:t>
            </a:r>
            <a:r>
              <a:rPr sz="2400" spc="-10" dirty="0">
                <a:latin typeface="Palatino Linotype"/>
                <a:cs typeface="Palatino Linotype"/>
              </a:rPr>
              <a:t>n</a:t>
            </a:r>
            <a:r>
              <a:rPr sz="2400" dirty="0">
                <a:latin typeface="Palatino Linotype"/>
                <a:cs typeface="Palatino Linotype"/>
              </a:rPr>
              <a:t>e  com</a:t>
            </a:r>
            <a:r>
              <a:rPr sz="2400" spc="5" dirty="0">
                <a:latin typeface="Palatino Linotype"/>
                <a:cs typeface="Palatino Linotype"/>
              </a:rPr>
              <a:t>m</a:t>
            </a:r>
            <a:r>
              <a:rPr sz="2400" spc="-5" dirty="0">
                <a:latin typeface="Palatino Linotype"/>
                <a:cs typeface="Palatino Linotype"/>
              </a:rPr>
              <a:t>un</a:t>
            </a:r>
            <a:r>
              <a:rPr sz="2400" spc="5" dirty="0">
                <a:latin typeface="Palatino Linotype"/>
                <a:cs typeface="Palatino Linotype"/>
              </a:rPr>
              <a:t>it</a:t>
            </a:r>
            <a:r>
              <a:rPr sz="2400" dirty="0">
                <a:latin typeface="Palatino Linotype"/>
                <a:cs typeface="Palatino Linotype"/>
              </a:rPr>
              <a:t>y	</a:t>
            </a:r>
            <a:r>
              <a:rPr sz="2400" spc="5" dirty="0">
                <a:latin typeface="Palatino Linotype"/>
                <a:cs typeface="Palatino Linotype"/>
              </a:rPr>
              <a:t>b</a:t>
            </a:r>
            <a:r>
              <a:rPr sz="2400" dirty="0">
                <a:latin typeface="Palatino Linotype"/>
                <a:cs typeface="Palatino Linotype"/>
              </a:rPr>
              <a:t>y	</a:t>
            </a:r>
            <a:r>
              <a:rPr sz="2400" spc="5" dirty="0">
                <a:latin typeface="Palatino Linotype"/>
                <a:cs typeface="Palatino Linotype"/>
              </a:rPr>
              <a:t>a</a:t>
            </a:r>
            <a:r>
              <a:rPr sz="2400" spc="-5" dirty="0">
                <a:latin typeface="Palatino Linotype"/>
                <a:cs typeface="Palatino Linotype"/>
              </a:rPr>
              <a:t>no</a:t>
            </a:r>
            <a:r>
              <a:rPr sz="2400" spc="5" dirty="0">
                <a:latin typeface="Palatino Linotype"/>
                <a:cs typeface="Palatino Linotype"/>
              </a:rPr>
              <a:t>t</a:t>
            </a:r>
            <a:r>
              <a:rPr sz="2400" spc="-5" dirty="0">
                <a:latin typeface="Palatino Linotype"/>
                <a:cs typeface="Palatino Linotype"/>
              </a:rPr>
              <a:t>he</a:t>
            </a:r>
            <a:r>
              <a:rPr sz="2400" dirty="0">
                <a:latin typeface="Palatino Linotype"/>
                <a:cs typeface="Palatino Linotype"/>
              </a:rPr>
              <a:t>r	</a:t>
            </a:r>
            <a:r>
              <a:rPr sz="2400" spc="-5" dirty="0">
                <a:latin typeface="Palatino Linotype"/>
                <a:cs typeface="Palatino Linotype"/>
              </a:rPr>
              <a:t>til</a:t>
            </a:r>
            <a:r>
              <a:rPr sz="2400" dirty="0">
                <a:latin typeface="Palatino Linotype"/>
                <a:cs typeface="Palatino Linotype"/>
              </a:rPr>
              <a:t>l	</a:t>
            </a:r>
            <a:r>
              <a:rPr sz="2400" spc="-5" dirty="0">
                <a:latin typeface="Palatino Linotype"/>
                <a:cs typeface="Palatino Linotype"/>
              </a:rPr>
              <a:t>t</a:t>
            </a:r>
            <a:r>
              <a:rPr sz="2400" spc="-10" dirty="0">
                <a:latin typeface="Palatino Linotype"/>
                <a:cs typeface="Palatino Linotype"/>
              </a:rPr>
              <a:t>h</a:t>
            </a:r>
            <a:r>
              <a:rPr sz="2400" dirty="0">
                <a:latin typeface="Palatino Linotype"/>
                <a:cs typeface="Palatino Linotype"/>
              </a:rPr>
              <a:t>e	de</a:t>
            </a:r>
            <a:r>
              <a:rPr sz="2400" spc="-45" dirty="0">
                <a:latin typeface="Palatino Linotype"/>
                <a:cs typeface="Palatino Linotype"/>
              </a:rPr>
              <a:t>v</a:t>
            </a:r>
            <a:r>
              <a:rPr sz="2400" dirty="0">
                <a:latin typeface="Palatino Linotype"/>
                <a:cs typeface="Palatino Linotype"/>
              </a:rPr>
              <a:t>elo</a:t>
            </a:r>
            <a:r>
              <a:rPr sz="2400" spc="-10" dirty="0">
                <a:latin typeface="Palatino Linotype"/>
                <a:cs typeface="Palatino Linotype"/>
              </a:rPr>
              <a:t>p</a:t>
            </a:r>
            <a:r>
              <a:rPr sz="2400" dirty="0">
                <a:latin typeface="Palatino Linotype"/>
                <a:cs typeface="Palatino Linotype"/>
              </a:rPr>
              <a:t>ment	</a:t>
            </a:r>
            <a:r>
              <a:rPr sz="2400" spc="-5" dirty="0">
                <a:latin typeface="Palatino Linotype"/>
                <a:cs typeface="Palatino Linotype"/>
              </a:rPr>
              <a:t>o</a:t>
            </a:r>
            <a:r>
              <a:rPr sz="2400" dirty="0">
                <a:latin typeface="Palatino Linotype"/>
                <a:cs typeface="Palatino Linotype"/>
              </a:rPr>
              <a:t>f	stable</a:t>
            </a:r>
            <a:endParaRPr sz="2400">
              <a:latin typeface="Palatino Linotype"/>
              <a:cs typeface="Palatino Linotype"/>
            </a:endParaRPr>
          </a:p>
          <a:p>
            <a:pPr marL="12700" marR="7620">
              <a:lnSpc>
                <a:spcPts val="4320"/>
              </a:lnSpc>
              <a:spcBef>
                <a:spcPts val="5"/>
              </a:spcBef>
              <a:tabLst>
                <a:tab pos="1768475" algn="l"/>
                <a:tab pos="2228850" algn="l"/>
                <a:tab pos="2574925" algn="l"/>
                <a:tab pos="4094479" algn="l"/>
                <a:tab pos="4860925" algn="l"/>
                <a:tab pos="5272405" algn="l"/>
                <a:tab pos="6263640" algn="l"/>
              </a:tabLst>
            </a:pPr>
            <a:r>
              <a:rPr sz="2400" dirty="0">
                <a:latin typeface="Palatino Linotype"/>
                <a:cs typeface="Palatino Linotype"/>
              </a:rPr>
              <a:t>co</a:t>
            </a:r>
            <a:r>
              <a:rPr sz="2400" spc="5" dirty="0">
                <a:latin typeface="Palatino Linotype"/>
                <a:cs typeface="Palatino Linotype"/>
              </a:rPr>
              <a:t>m</a:t>
            </a:r>
            <a:r>
              <a:rPr sz="2400" dirty="0">
                <a:latin typeface="Palatino Linotype"/>
                <a:cs typeface="Palatino Linotype"/>
              </a:rPr>
              <a:t>m</a:t>
            </a:r>
            <a:r>
              <a:rPr sz="2400" spc="10" dirty="0">
                <a:latin typeface="Palatino Linotype"/>
                <a:cs typeface="Palatino Linotype"/>
              </a:rPr>
              <a:t>u</a:t>
            </a:r>
            <a:r>
              <a:rPr sz="2400" spc="-5" dirty="0">
                <a:latin typeface="Palatino Linotype"/>
                <a:cs typeface="Palatino Linotype"/>
              </a:rPr>
              <a:t>n</a:t>
            </a:r>
            <a:r>
              <a:rPr sz="2400" dirty="0">
                <a:latin typeface="Palatino Linotype"/>
                <a:cs typeface="Palatino Linotype"/>
              </a:rPr>
              <a:t>i</a:t>
            </a:r>
            <a:r>
              <a:rPr sz="2400" spc="5" dirty="0">
                <a:latin typeface="Palatino Linotype"/>
                <a:cs typeface="Palatino Linotype"/>
              </a:rPr>
              <a:t>t</a:t>
            </a:r>
            <a:r>
              <a:rPr sz="2400" dirty="0">
                <a:latin typeface="Palatino Linotype"/>
                <a:cs typeface="Palatino Linotype"/>
              </a:rPr>
              <a:t>y	</a:t>
            </a:r>
            <a:r>
              <a:rPr sz="2400" spc="10" dirty="0">
                <a:latin typeface="Palatino Linotype"/>
                <a:cs typeface="Palatino Linotype"/>
              </a:rPr>
              <a:t>i</a:t>
            </a:r>
            <a:r>
              <a:rPr sz="2400" dirty="0">
                <a:latin typeface="Palatino Linotype"/>
                <a:cs typeface="Palatino Linotype"/>
              </a:rPr>
              <a:t>n	a	</a:t>
            </a:r>
            <a:r>
              <a:rPr sz="2400" spc="-5" dirty="0">
                <a:latin typeface="Palatino Linotype"/>
                <a:cs typeface="Palatino Linotype"/>
              </a:rPr>
              <a:t>p</a:t>
            </a:r>
            <a:r>
              <a:rPr sz="2400" spc="5" dirty="0">
                <a:latin typeface="Palatino Linotype"/>
                <a:cs typeface="Palatino Linotype"/>
              </a:rPr>
              <a:t>a</a:t>
            </a:r>
            <a:r>
              <a:rPr sz="2400" dirty="0">
                <a:latin typeface="Palatino Linotype"/>
                <a:cs typeface="Palatino Linotype"/>
              </a:rPr>
              <a:t>rticular	a</a:t>
            </a:r>
            <a:r>
              <a:rPr sz="2400" spc="5" dirty="0">
                <a:latin typeface="Palatino Linotype"/>
                <a:cs typeface="Palatino Linotype"/>
              </a:rPr>
              <a:t>r</a:t>
            </a:r>
            <a:r>
              <a:rPr sz="2400" dirty="0">
                <a:latin typeface="Palatino Linotype"/>
                <a:cs typeface="Palatino Linotype"/>
              </a:rPr>
              <a:t>ea	</a:t>
            </a:r>
            <a:r>
              <a:rPr sz="2400" spc="-5" dirty="0">
                <a:latin typeface="Palatino Linotype"/>
                <a:cs typeface="Palatino Linotype"/>
              </a:rPr>
              <a:t>i</a:t>
            </a:r>
            <a:r>
              <a:rPr sz="2400" dirty="0">
                <a:latin typeface="Palatino Linotype"/>
                <a:cs typeface="Palatino Linotype"/>
              </a:rPr>
              <a:t>s	call</a:t>
            </a:r>
            <a:r>
              <a:rPr sz="2400" spc="10" dirty="0">
                <a:latin typeface="Palatino Linotype"/>
                <a:cs typeface="Palatino Linotype"/>
              </a:rPr>
              <a:t>e</a:t>
            </a:r>
            <a:r>
              <a:rPr sz="2400" dirty="0">
                <a:latin typeface="Palatino Linotype"/>
                <a:cs typeface="Palatino Linotype"/>
              </a:rPr>
              <a:t>d	ecological  succession.</a:t>
            </a:r>
            <a:endParaRPr sz="2400">
              <a:latin typeface="Palatino Linotype"/>
              <a:cs typeface="Palatino Linotype"/>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46303"/>
            <a:ext cx="7753350" cy="5055870"/>
          </a:xfrm>
          <a:prstGeom prst="rect">
            <a:avLst/>
          </a:prstGeom>
        </p:spPr>
        <p:txBody>
          <a:bodyPr vert="horz" wrap="square" lIns="0" tIns="180340" rIns="0" bIns="0" rtlCol="0">
            <a:spAutoFit/>
          </a:bodyPr>
          <a:lstStyle/>
          <a:p>
            <a:pPr marL="12700">
              <a:lnSpc>
                <a:spcPct val="100000"/>
              </a:lnSpc>
              <a:spcBef>
                <a:spcPts val="1420"/>
              </a:spcBef>
            </a:pPr>
            <a:r>
              <a:rPr sz="2200" b="1" spc="-5" dirty="0">
                <a:latin typeface="Palatino Linotype"/>
                <a:cs typeface="Palatino Linotype"/>
              </a:rPr>
              <a:t>Stages of ecological</a:t>
            </a:r>
            <a:r>
              <a:rPr sz="2200" b="1" spc="25" dirty="0">
                <a:latin typeface="Palatino Linotype"/>
                <a:cs typeface="Palatino Linotype"/>
              </a:rPr>
              <a:t> </a:t>
            </a:r>
            <a:r>
              <a:rPr sz="2200" b="1" spc="-5" dirty="0">
                <a:latin typeface="Palatino Linotype"/>
                <a:cs typeface="Palatino Linotype"/>
              </a:rPr>
              <a:t>succession</a:t>
            </a:r>
            <a:endParaRPr sz="2200">
              <a:latin typeface="Palatino Linotype"/>
              <a:cs typeface="Palatino Linotype"/>
            </a:endParaRPr>
          </a:p>
          <a:p>
            <a:pPr marL="292100" indent="-280035">
              <a:lnSpc>
                <a:spcPct val="100000"/>
              </a:lnSpc>
              <a:spcBef>
                <a:spcPts val="1320"/>
              </a:spcBef>
              <a:buAutoNum type="arabicPeriod"/>
              <a:tabLst>
                <a:tab pos="292735" algn="l"/>
              </a:tabLst>
            </a:pPr>
            <a:r>
              <a:rPr sz="2200" spc="-5" dirty="0">
                <a:latin typeface="Palatino Linotype"/>
                <a:cs typeface="Palatino Linotype"/>
              </a:rPr>
              <a:t>Pioneer</a:t>
            </a:r>
            <a:r>
              <a:rPr sz="2200" spc="-15" dirty="0">
                <a:latin typeface="Palatino Linotype"/>
                <a:cs typeface="Palatino Linotype"/>
              </a:rPr>
              <a:t> </a:t>
            </a:r>
            <a:r>
              <a:rPr sz="2200" spc="-5" dirty="0">
                <a:latin typeface="Palatino Linotype"/>
                <a:cs typeface="Palatino Linotype"/>
              </a:rPr>
              <a:t>community</a:t>
            </a:r>
            <a:endParaRPr sz="2200">
              <a:latin typeface="Palatino Linotype"/>
              <a:cs typeface="Palatino Linotype"/>
            </a:endParaRPr>
          </a:p>
          <a:p>
            <a:pPr marL="927100">
              <a:lnSpc>
                <a:spcPct val="100000"/>
              </a:lnSpc>
              <a:spcBef>
                <a:spcPts val="1320"/>
              </a:spcBef>
            </a:pPr>
            <a:r>
              <a:rPr sz="2200" spc="-5" dirty="0">
                <a:latin typeface="Palatino Linotype"/>
                <a:cs typeface="Palatino Linotype"/>
              </a:rPr>
              <a:t>The first </a:t>
            </a:r>
            <a:r>
              <a:rPr sz="2200" spc="-10" dirty="0">
                <a:latin typeface="Palatino Linotype"/>
                <a:cs typeface="Palatino Linotype"/>
              </a:rPr>
              <a:t>group </a:t>
            </a:r>
            <a:r>
              <a:rPr sz="2200" spc="-5" dirty="0">
                <a:latin typeface="Palatino Linotype"/>
                <a:cs typeface="Palatino Linotype"/>
              </a:rPr>
              <a:t>of organism, which establish</a:t>
            </a:r>
            <a:r>
              <a:rPr sz="2200" spc="35" dirty="0">
                <a:latin typeface="Palatino Linotype"/>
                <a:cs typeface="Palatino Linotype"/>
              </a:rPr>
              <a:t> </a:t>
            </a:r>
            <a:r>
              <a:rPr sz="2200" spc="-5" dirty="0">
                <a:latin typeface="Palatino Linotype"/>
                <a:cs typeface="Palatino Linotype"/>
              </a:rPr>
              <a:t>their</a:t>
            </a:r>
            <a:endParaRPr sz="2200">
              <a:latin typeface="Palatino Linotype"/>
              <a:cs typeface="Palatino Linotype"/>
            </a:endParaRPr>
          </a:p>
          <a:p>
            <a:pPr marL="12700">
              <a:lnSpc>
                <a:spcPct val="100000"/>
              </a:lnSpc>
              <a:spcBef>
                <a:spcPts val="1320"/>
              </a:spcBef>
            </a:pPr>
            <a:r>
              <a:rPr sz="2200" spc="-5" dirty="0">
                <a:latin typeface="Palatino Linotype"/>
                <a:cs typeface="Palatino Linotype"/>
              </a:rPr>
              <a:t>community in </a:t>
            </a:r>
            <a:r>
              <a:rPr sz="2200" spc="-10" dirty="0">
                <a:latin typeface="Palatino Linotype"/>
                <a:cs typeface="Palatino Linotype"/>
              </a:rPr>
              <a:t>the </a:t>
            </a:r>
            <a:r>
              <a:rPr sz="2200" spc="-5" dirty="0">
                <a:latin typeface="Palatino Linotype"/>
                <a:cs typeface="Palatino Linotype"/>
              </a:rPr>
              <a:t>area is called </a:t>
            </a:r>
            <a:r>
              <a:rPr sz="2200" spc="10" dirty="0">
                <a:latin typeface="Palatino Linotype"/>
                <a:cs typeface="Palatino Linotype"/>
              </a:rPr>
              <a:t>‘Pioneer’</a:t>
            </a:r>
            <a:r>
              <a:rPr sz="2200" spc="-180" dirty="0">
                <a:latin typeface="Palatino Linotype"/>
                <a:cs typeface="Palatino Linotype"/>
              </a:rPr>
              <a:t> </a:t>
            </a:r>
            <a:r>
              <a:rPr sz="2200" spc="-25" dirty="0">
                <a:latin typeface="Palatino Linotype"/>
                <a:cs typeface="Palatino Linotype"/>
              </a:rPr>
              <a:t>Community.</a:t>
            </a:r>
            <a:endParaRPr sz="2200">
              <a:latin typeface="Palatino Linotype"/>
              <a:cs typeface="Palatino Linotype"/>
            </a:endParaRPr>
          </a:p>
          <a:p>
            <a:pPr>
              <a:lnSpc>
                <a:spcPct val="100000"/>
              </a:lnSpc>
            </a:pPr>
            <a:endParaRPr sz="2200">
              <a:latin typeface="Times New Roman"/>
              <a:cs typeface="Times New Roman"/>
            </a:endParaRPr>
          </a:p>
          <a:p>
            <a:pPr>
              <a:lnSpc>
                <a:spcPct val="100000"/>
              </a:lnSpc>
              <a:spcBef>
                <a:spcPts val="50"/>
              </a:spcBef>
            </a:pPr>
            <a:endParaRPr sz="2350">
              <a:latin typeface="Times New Roman"/>
              <a:cs typeface="Times New Roman"/>
            </a:endParaRPr>
          </a:p>
          <a:p>
            <a:pPr marL="291465" indent="-279400">
              <a:lnSpc>
                <a:spcPct val="100000"/>
              </a:lnSpc>
              <a:buAutoNum type="arabicPeriod" startAt="2"/>
              <a:tabLst>
                <a:tab pos="292100" algn="l"/>
              </a:tabLst>
            </a:pPr>
            <a:r>
              <a:rPr sz="2200" spc="-5" dirty="0">
                <a:latin typeface="Palatino Linotype"/>
                <a:cs typeface="Palatino Linotype"/>
              </a:rPr>
              <a:t>Seres (or) Seral</a:t>
            </a:r>
            <a:r>
              <a:rPr sz="2200" spc="30" dirty="0">
                <a:latin typeface="Palatino Linotype"/>
                <a:cs typeface="Palatino Linotype"/>
              </a:rPr>
              <a:t> </a:t>
            </a:r>
            <a:r>
              <a:rPr sz="2200" spc="-5" dirty="0">
                <a:latin typeface="Palatino Linotype"/>
                <a:cs typeface="Palatino Linotype"/>
              </a:rPr>
              <a:t>stage</a:t>
            </a:r>
            <a:endParaRPr sz="2200">
              <a:latin typeface="Palatino Linotype"/>
              <a:cs typeface="Palatino Linotype"/>
            </a:endParaRPr>
          </a:p>
          <a:p>
            <a:pPr marL="12700" marR="330835" indent="914400">
              <a:lnSpc>
                <a:spcPct val="150000"/>
              </a:lnSpc>
            </a:pPr>
            <a:r>
              <a:rPr sz="2200" spc="-5" dirty="0">
                <a:latin typeface="Palatino Linotype"/>
                <a:cs typeface="Palatino Linotype"/>
              </a:rPr>
              <a:t>The </a:t>
            </a:r>
            <a:r>
              <a:rPr sz="2200" spc="-15" dirty="0">
                <a:latin typeface="Palatino Linotype"/>
                <a:cs typeface="Palatino Linotype"/>
              </a:rPr>
              <a:t>various </a:t>
            </a:r>
            <a:r>
              <a:rPr sz="2200" spc="-5" dirty="0">
                <a:latin typeface="Palatino Linotype"/>
                <a:cs typeface="Palatino Linotype"/>
              </a:rPr>
              <a:t>developmental stages of a community </a:t>
            </a:r>
            <a:r>
              <a:rPr sz="2200" spc="-10" dirty="0">
                <a:latin typeface="Palatino Linotype"/>
                <a:cs typeface="Palatino Linotype"/>
              </a:rPr>
              <a:t>is  </a:t>
            </a:r>
            <a:r>
              <a:rPr sz="2200" spc="-5" dirty="0">
                <a:latin typeface="Palatino Linotype"/>
                <a:cs typeface="Palatino Linotype"/>
              </a:rPr>
              <a:t>called</a:t>
            </a:r>
            <a:r>
              <a:rPr sz="2200" spc="-10" dirty="0">
                <a:latin typeface="Palatino Linotype"/>
                <a:cs typeface="Palatino Linotype"/>
              </a:rPr>
              <a:t> </a:t>
            </a:r>
            <a:r>
              <a:rPr sz="2200" dirty="0">
                <a:latin typeface="Palatino Linotype"/>
                <a:cs typeface="Palatino Linotype"/>
              </a:rPr>
              <a:t>‘seres’.</a:t>
            </a:r>
            <a:endParaRPr sz="2200">
              <a:latin typeface="Palatino Linotype"/>
              <a:cs typeface="Palatino Linotype"/>
            </a:endParaRPr>
          </a:p>
          <a:p>
            <a:pPr marL="12700">
              <a:lnSpc>
                <a:spcPct val="100000"/>
              </a:lnSpc>
              <a:spcBef>
                <a:spcPts val="1320"/>
              </a:spcBef>
            </a:pPr>
            <a:r>
              <a:rPr sz="2200" b="1" spc="-10" dirty="0">
                <a:latin typeface="Palatino Linotype"/>
                <a:cs typeface="Palatino Linotype"/>
              </a:rPr>
              <a:t>Community</a:t>
            </a:r>
            <a:endParaRPr sz="2200">
              <a:latin typeface="Palatino Linotype"/>
              <a:cs typeface="Palatino Linotype"/>
            </a:endParaRPr>
          </a:p>
          <a:p>
            <a:pPr marL="927100">
              <a:lnSpc>
                <a:spcPct val="100000"/>
              </a:lnSpc>
              <a:spcBef>
                <a:spcPts val="1325"/>
              </a:spcBef>
            </a:pPr>
            <a:r>
              <a:rPr sz="2200" spc="-5" dirty="0">
                <a:latin typeface="Palatino Linotype"/>
                <a:cs typeface="Palatino Linotype"/>
              </a:rPr>
              <a:t>It is the age </a:t>
            </a:r>
            <a:r>
              <a:rPr sz="2200" spc="-10" dirty="0">
                <a:latin typeface="Palatino Linotype"/>
                <a:cs typeface="Palatino Linotype"/>
              </a:rPr>
              <a:t>group </a:t>
            </a:r>
            <a:r>
              <a:rPr sz="2200" spc="-5" dirty="0">
                <a:latin typeface="Palatino Linotype"/>
                <a:cs typeface="Palatino Linotype"/>
              </a:rPr>
              <a:t>of plants or animals </a:t>
            </a:r>
            <a:r>
              <a:rPr sz="2200" spc="-10" dirty="0">
                <a:latin typeface="Palatino Linotype"/>
                <a:cs typeface="Palatino Linotype"/>
              </a:rPr>
              <a:t>living </a:t>
            </a:r>
            <a:r>
              <a:rPr sz="2200" spc="-5" dirty="0">
                <a:latin typeface="Palatino Linotype"/>
                <a:cs typeface="Palatino Linotype"/>
              </a:rPr>
              <a:t>in an</a:t>
            </a:r>
            <a:r>
              <a:rPr sz="2200" spc="50" dirty="0">
                <a:latin typeface="Palatino Linotype"/>
                <a:cs typeface="Palatino Linotype"/>
              </a:rPr>
              <a:t> </a:t>
            </a:r>
            <a:r>
              <a:rPr sz="2200" spc="-5" dirty="0">
                <a:latin typeface="Palatino Linotype"/>
                <a:cs typeface="Palatino Linotype"/>
              </a:rPr>
              <a:t>area</a:t>
            </a:r>
            <a:endParaRPr sz="2200">
              <a:latin typeface="Palatino Linotype"/>
              <a:cs typeface="Palatino Linotyp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725804"/>
            <a:ext cx="8072755" cy="5055235"/>
          </a:xfrm>
          <a:prstGeom prst="rect">
            <a:avLst/>
          </a:prstGeom>
        </p:spPr>
        <p:txBody>
          <a:bodyPr vert="horz" wrap="square" lIns="0" tIns="12065" rIns="0" bIns="0" rtlCol="0">
            <a:spAutoFit/>
          </a:bodyPr>
          <a:lstStyle/>
          <a:p>
            <a:pPr marL="12700">
              <a:lnSpc>
                <a:spcPct val="100000"/>
              </a:lnSpc>
              <a:spcBef>
                <a:spcPts val="95"/>
              </a:spcBef>
            </a:pPr>
            <a:r>
              <a:rPr sz="2200" b="1" spc="-45" dirty="0">
                <a:latin typeface="Palatino Linotype"/>
                <a:cs typeface="Palatino Linotype"/>
              </a:rPr>
              <a:t>Types </a:t>
            </a:r>
            <a:r>
              <a:rPr sz="2200" b="1" spc="-5" dirty="0">
                <a:latin typeface="Palatino Linotype"/>
                <a:cs typeface="Palatino Linotype"/>
              </a:rPr>
              <a:t>of ecological</a:t>
            </a:r>
            <a:r>
              <a:rPr sz="2200" b="1" spc="65" dirty="0">
                <a:latin typeface="Palatino Linotype"/>
                <a:cs typeface="Palatino Linotype"/>
              </a:rPr>
              <a:t> </a:t>
            </a:r>
            <a:r>
              <a:rPr sz="2200" b="1" spc="-5" dirty="0">
                <a:latin typeface="Palatino Linotype"/>
                <a:cs typeface="Palatino Linotype"/>
              </a:rPr>
              <a:t>succession</a:t>
            </a:r>
            <a:endParaRPr sz="2200">
              <a:latin typeface="Palatino Linotype"/>
              <a:cs typeface="Palatino Linotype"/>
            </a:endParaRPr>
          </a:p>
          <a:p>
            <a:pPr marL="12700" marR="5080" indent="914400">
              <a:lnSpc>
                <a:spcPct val="100000"/>
              </a:lnSpc>
            </a:pPr>
            <a:r>
              <a:rPr sz="2200" spc="-5" dirty="0">
                <a:latin typeface="Palatino Linotype"/>
                <a:cs typeface="Palatino Linotype"/>
              </a:rPr>
              <a:t>Ecologists recognize </a:t>
            </a:r>
            <a:r>
              <a:rPr sz="2200" spc="-20" dirty="0">
                <a:latin typeface="Palatino Linotype"/>
                <a:cs typeface="Palatino Linotype"/>
              </a:rPr>
              <a:t>two </a:t>
            </a:r>
            <a:r>
              <a:rPr sz="2200" spc="-5" dirty="0">
                <a:latin typeface="Palatino Linotype"/>
                <a:cs typeface="Palatino Linotype"/>
              </a:rPr>
              <a:t>types of ecological succession,  </a:t>
            </a:r>
            <a:r>
              <a:rPr sz="2200" spc="-10" dirty="0">
                <a:latin typeface="Palatino Linotype"/>
                <a:cs typeface="Palatino Linotype"/>
              </a:rPr>
              <a:t>used </a:t>
            </a:r>
            <a:r>
              <a:rPr sz="2200" spc="-5" dirty="0">
                <a:latin typeface="Palatino Linotype"/>
                <a:cs typeface="Palatino Linotype"/>
              </a:rPr>
              <a:t>on the conditions present </a:t>
            </a:r>
            <a:r>
              <a:rPr sz="2200" dirty="0">
                <a:latin typeface="Palatino Linotype"/>
                <a:cs typeface="Palatino Linotype"/>
              </a:rPr>
              <a:t>at </a:t>
            </a:r>
            <a:r>
              <a:rPr sz="2200" spc="-5" dirty="0">
                <a:latin typeface="Palatino Linotype"/>
                <a:cs typeface="Palatino Linotype"/>
              </a:rPr>
              <a:t>the beginning of the</a:t>
            </a:r>
            <a:r>
              <a:rPr sz="2200" spc="-35" dirty="0">
                <a:latin typeface="Palatino Linotype"/>
                <a:cs typeface="Palatino Linotype"/>
              </a:rPr>
              <a:t> </a:t>
            </a:r>
            <a:r>
              <a:rPr sz="2200" spc="-5" dirty="0">
                <a:latin typeface="Palatino Linotype"/>
                <a:cs typeface="Palatino Linotype"/>
              </a:rPr>
              <a:t>process.</a:t>
            </a:r>
            <a:endParaRPr sz="2200">
              <a:latin typeface="Palatino Linotype"/>
              <a:cs typeface="Palatino Linotype"/>
            </a:endParaRPr>
          </a:p>
          <a:p>
            <a:pPr>
              <a:lnSpc>
                <a:spcPct val="100000"/>
              </a:lnSpc>
              <a:spcBef>
                <a:spcPts val="55"/>
              </a:spcBef>
            </a:pPr>
            <a:endParaRPr sz="2250">
              <a:latin typeface="Times New Roman"/>
              <a:cs typeface="Times New Roman"/>
            </a:endParaRPr>
          </a:p>
          <a:p>
            <a:pPr marL="291465" indent="-279400">
              <a:lnSpc>
                <a:spcPct val="100000"/>
              </a:lnSpc>
              <a:buAutoNum type="arabicPeriod"/>
              <a:tabLst>
                <a:tab pos="292100" algn="l"/>
              </a:tabLst>
            </a:pPr>
            <a:r>
              <a:rPr sz="2200" b="1" spc="-5" dirty="0">
                <a:latin typeface="Palatino Linotype"/>
                <a:cs typeface="Palatino Linotype"/>
              </a:rPr>
              <a:t>Primary</a:t>
            </a:r>
            <a:r>
              <a:rPr sz="2200" b="1" spc="-20" dirty="0">
                <a:latin typeface="Palatino Linotype"/>
                <a:cs typeface="Palatino Linotype"/>
              </a:rPr>
              <a:t> </a:t>
            </a:r>
            <a:r>
              <a:rPr sz="2200" b="1" spc="-5" dirty="0">
                <a:latin typeface="Palatino Linotype"/>
                <a:cs typeface="Palatino Linotype"/>
              </a:rPr>
              <a:t>succession</a:t>
            </a:r>
            <a:endParaRPr sz="2200">
              <a:latin typeface="Palatino Linotype"/>
              <a:cs typeface="Palatino Linotype"/>
            </a:endParaRPr>
          </a:p>
          <a:p>
            <a:pPr marL="12700" marR="5715" indent="914400">
              <a:lnSpc>
                <a:spcPct val="100000"/>
              </a:lnSpc>
              <a:tabLst>
                <a:tab pos="1433195" algn="l"/>
                <a:tab pos="2785110" algn="l"/>
                <a:tab pos="3492500" algn="l"/>
                <a:tab pos="4777105" algn="l"/>
                <a:tab pos="6810375" algn="l"/>
                <a:tab pos="7374890" algn="l"/>
              </a:tabLst>
            </a:pPr>
            <a:r>
              <a:rPr sz="2200" spc="-5" dirty="0">
                <a:latin typeface="Palatino Linotype"/>
                <a:cs typeface="Palatino Linotype"/>
              </a:rPr>
              <a:t>It	</a:t>
            </a:r>
            <a:r>
              <a:rPr sz="2200" spc="-25" dirty="0">
                <a:latin typeface="Palatino Linotype"/>
                <a:cs typeface="Palatino Linotype"/>
              </a:rPr>
              <a:t>i</a:t>
            </a:r>
            <a:r>
              <a:rPr sz="2200" spc="-10" dirty="0">
                <a:latin typeface="Palatino Linotype"/>
                <a:cs typeface="Palatino Linotype"/>
              </a:rPr>
              <a:t>n</a:t>
            </a:r>
            <a:r>
              <a:rPr sz="2200" spc="-45" dirty="0">
                <a:latin typeface="Palatino Linotype"/>
                <a:cs typeface="Palatino Linotype"/>
              </a:rPr>
              <a:t>v</a:t>
            </a:r>
            <a:r>
              <a:rPr sz="2200" spc="-5" dirty="0">
                <a:latin typeface="Palatino Linotype"/>
                <a:cs typeface="Palatino Linotype"/>
              </a:rPr>
              <a:t>ol</a:t>
            </a:r>
            <a:r>
              <a:rPr sz="2200" spc="-50" dirty="0">
                <a:latin typeface="Palatino Linotype"/>
                <a:cs typeface="Palatino Linotype"/>
              </a:rPr>
              <a:t>v</a:t>
            </a:r>
            <a:r>
              <a:rPr sz="2200" spc="-5" dirty="0">
                <a:latin typeface="Palatino Linotype"/>
                <a:cs typeface="Palatino Linotype"/>
              </a:rPr>
              <a:t>es</a:t>
            </a:r>
            <a:r>
              <a:rPr sz="2200" dirty="0">
                <a:latin typeface="Palatino Linotype"/>
                <a:cs typeface="Palatino Linotype"/>
              </a:rPr>
              <a:t>	</a:t>
            </a:r>
            <a:r>
              <a:rPr sz="2200" spc="-10" dirty="0">
                <a:latin typeface="Palatino Linotype"/>
                <a:cs typeface="Palatino Linotype"/>
              </a:rPr>
              <a:t>th</a:t>
            </a:r>
            <a:r>
              <a:rPr sz="2200" spc="-5" dirty="0">
                <a:latin typeface="Palatino Linotype"/>
                <a:cs typeface="Palatino Linotype"/>
              </a:rPr>
              <a:t>e</a:t>
            </a:r>
            <a:r>
              <a:rPr sz="2200" dirty="0">
                <a:latin typeface="Palatino Linotype"/>
                <a:cs typeface="Palatino Linotype"/>
              </a:rPr>
              <a:t>	</a:t>
            </a:r>
            <a:r>
              <a:rPr sz="2200" spc="-10" dirty="0">
                <a:latin typeface="Palatino Linotype"/>
                <a:cs typeface="Palatino Linotype"/>
              </a:rPr>
              <a:t>gra</a:t>
            </a:r>
            <a:r>
              <a:rPr sz="2200" dirty="0">
                <a:latin typeface="Palatino Linotype"/>
                <a:cs typeface="Palatino Linotype"/>
              </a:rPr>
              <a:t>d</a:t>
            </a:r>
            <a:r>
              <a:rPr sz="2200" spc="-10" dirty="0">
                <a:latin typeface="Palatino Linotype"/>
                <a:cs typeface="Palatino Linotype"/>
              </a:rPr>
              <a:t>ua</a:t>
            </a:r>
            <a:r>
              <a:rPr sz="2200" spc="-5" dirty="0">
                <a:latin typeface="Palatino Linotype"/>
                <a:cs typeface="Palatino Linotype"/>
              </a:rPr>
              <a:t>l</a:t>
            </a:r>
            <a:r>
              <a:rPr sz="2200" dirty="0">
                <a:latin typeface="Palatino Linotype"/>
                <a:cs typeface="Palatino Linotype"/>
              </a:rPr>
              <a:t>	</a:t>
            </a:r>
            <a:r>
              <a:rPr sz="2200" spc="-5" dirty="0">
                <a:latin typeface="Palatino Linotype"/>
                <a:cs typeface="Palatino Linotype"/>
              </a:rPr>
              <a:t>e</a:t>
            </a:r>
            <a:r>
              <a:rPr sz="2200" dirty="0">
                <a:latin typeface="Palatino Linotype"/>
                <a:cs typeface="Palatino Linotype"/>
              </a:rPr>
              <a:t>s</a:t>
            </a:r>
            <a:r>
              <a:rPr sz="2200" spc="-10" dirty="0">
                <a:latin typeface="Palatino Linotype"/>
                <a:cs typeface="Palatino Linotype"/>
              </a:rPr>
              <a:t>t</a:t>
            </a:r>
            <a:r>
              <a:rPr sz="2200" dirty="0">
                <a:latin typeface="Palatino Linotype"/>
                <a:cs typeface="Palatino Linotype"/>
              </a:rPr>
              <a:t>a</a:t>
            </a:r>
            <a:r>
              <a:rPr sz="2200" spc="-25" dirty="0">
                <a:latin typeface="Palatino Linotype"/>
                <a:cs typeface="Palatino Linotype"/>
              </a:rPr>
              <a:t>b</a:t>
            </a:r>
            <a:r>
              <a:rPr sz="2200" spc="-5" dirty="0">
                <a:latin typeface="Palatino Linotype"/>
                <a:cs typeface="Palatino Linotype"/>
              </a:rPr>
              <a:t>lish</a:t>
            </a:r>
            <a:r>
              <a:rPr sz="2200" dirty="0">
                <a:latin typeface="Palatino Linotype"/>
                <a:cs typeface="Palatino Linotype"/>
              </a:rPr>
              <a:t>m</a:t>
            </a:r>
            <a:r>
              <a:rPr sz="2200" spc="-15" dirty="0">
                <a:latin typeface="Palatino Linotype"/>
                <a:cs typeface="Palatino Linotype"/>
              </a:rPr>
              <a:t>e</a:t>
            </a:r>
            <a:r>
              <a:rPr sz="2200" spc="-10" dirty="0">
                <a:latin typeface="Palatino Linotype"/>
                <a:cs typeface="Palatino Linotype"/>
              </a:rPr>
              <a:t>n</a:t>
            </a:r>
            <a:r>
              <a:rPr sz="2200" spc="-5" dirty="0">
                <a:latin typeface="Palatino Linotype"/>
                <a:cs typeface="Palatino Linotype"/>
              </a:rPr>
              <a:t>t</a:t>
            </a:r>
            <a:r>
              <a:rPr sz="2200" dirty="0">
                <a:latin typeface="Palatino Linotype"/>
                <a:cs typeface="Palatino Linotype"/>
              </a:rPr>
              <a:t>	</a:t>
            </a:r>
            <a:r>
              <a:rPr sz="2200" spc="-20" dirty="0">
                <a:latin typeface="Palatino Linotype"/>
                <a:cs typeface="Palatino Linotype"/>
              </a:rPr>
              <a:t>o</a:t>
            </a:r>
            <a:r>
              <a:rPr sz="2200" spc="-5" dirty="0">
                <a:latin typeface="Palatino Linotype"/>
                <a:cs typeface="Palatino Linotype"/>
              </a:rPr>
              <a:t>f</a:t>
            </a:r>
            <a:r>
              <a:rPr sz="2200" dirty="0">
                <a:latin typeface="Palatino Linotype"/>
                <a:cs typeface="Palatino Linotype"/>
              </a:rPr>
              <a:t>	</a:t>
            </a:r>
            <a:r>
              <a:rPr sz="2200" spc="-10" dirty="0">
                <a:latin typeface="Palatino Linotype"/>
                <a:cs typeface="Palatino Linotype"/>
              </a:rPr>
              <a:t>biotic  </a:t>
            </a:r>
            <a:r>
              <a:rPr sz="2200" spc="-5" dirty="0">
                <a:latin typeface="Palatino Linotype"/>
                <a:cs typeface="Palatino Linotype"/>
              </a:rPr>
              <a:t>communities on a lifeless</a:t>
            </a:r>
            <a:r>
              <a:rPr sz="2200" spc="5" dirty="0">
                <a:latin typeface="Palatino Linotype"/>
                <a:cs typeface="Palatino Linotype"/>
              </a:rPr>
              <a:t> </a:t>
            </a:r>
            <a:r>
              <a:rPr sz="2200" spc="-5" dirty="0">
                <a:latin typeface="Palatino Linotype"/>
                <a:cs typeface="Palatino Linotype"/>
              </a:rPr>
              <a:t>ground.</a:t>
            </a:r>
            <a:endParaRPr sz="2200">
              <a:latin typeface="Palatino Linotype"/>
              <a:cs typeface="Palatino Linotype"/>
            </a:endParaRPr>
          </a:p>
          <a:p>
            <a:pPr marL="291465" lvl="1" indent="-279400">
              <a:lnSpc>
                <a:spcPct val="100000"/>
              </a:lnSpc>
              <a:buAutoNum type="alphaLcPeriod"/>
              <a:tabLst>
                <a:tab pos="292100" algn="l"/>
              </a:tabLst>
            </a:pPr>
            <a:r>
              <a:rPr sz="2200" spc="-5" dirty="0">
                <a:latin typeface="Palatino Linotype"/>
                <a:cs typeface="Palatino Linotype"/>
              </a:rPr>
              <a:t>Hydrarch (or)</a:t>
            </a:r>
            <a:r>
              <a:rPr sz="2200" spc="35" dirty="0">
                <a:latin typeface="Palatino Linotype"/>
                <a:cs typeface="Palatino Linotype"/>
              </a:rPr>
              <a:t> </a:t>
            </a:r>
            <a:r>
              <a:rPr sz="2200" spc="-5" dirty="0">
                <a:latin typeface="Palatino Linotype"/>
                <a:cs typeface="Palatino Linotype"/>
              </a:rPr>
              <a:t>Hydrosere</a:t>
            </a:r>
            <a:endParaRPr sz="2200">
              <a:latin typeface="Palatino Linotype"/>
              <a:cs typeface="Palatino Linotype"/>
            </a:endParaRPr>
          </a:p>
          <a:p>
            <a:pPr marL="927100">
              <a:lnSpc>
                <a:spcPct val="100000"/>
              </a:lnSpc>
            </a:pPr>
            <a:r>
              <a:rPr sz="2200" spc="-5" dirty="0">
                <a:latin typeface="Palatino Linotype"/>
                <a:cs typeface="Palatino Linotype"/>
              </a:rPr>
              <a:t>Establishment starts in a </a:t>
            </a:r>
            <a:r>
              <a:rPr sz="2200" spc="-15" dirty="0">
                <a:latin typeface="Palatino Linotype"/>
                <a:cs typeface="Palatino Linotype"/>
              </a:rPr>
              <a:t>watery </a:t>
            </a:r>
            <a:r>
              <a:rPr sz="2200" spc="-5" dirty="0">
                <a:latin typeface="Palatino Linotype"/>
                <a:cs typeface="Palatino Linotype"/>
              </a:rPr>
              <a:t>area like pond </a:t>
            </a:r>
            <a:r>
              <a:rPr sz="2200" dirty="0">
                <a:latin typeface="Palatino Linotype"/>
                <a:cs typeface="Palatino Linotype"/>
              </a:rPr>
              <a:t>and</a:t>
            </a:r>
            <a:r>
              <a:rPr sz="2200" spc="60" dirty="0">
                <a:latin typeface="Palatino Linotype"/>
                <a:cs typeface="Palatino Linotype"/>
              </a:rPr>
              <a:t> </a:t>
            </a:r>
            <a:r>
              <a:rPr sz="2200" spc="-5" dirty="0">
                <a:latin typeface="Palatino Linotype"/>
                <a:cs typeface="Palatino Linotype"/>
              </a:rPr>
              <a:t>lake.</a:t>
            </a:r>
            <a:endParaRPr sz="2200">
              <a:latin typeface="Palatino Linotype"/>
              <a:cs typeface="Palatino Linotype"/>
            </a:endParaRPr>
          </a:p>
          <a:p>
            <a:pPr marL="306705" lvl="1" indent="-294640">
              <a:lnSpc>
                <a:spcPct val="100000"/>
              </a:lnSpc>
              <a:buAutoNum type="alphaLcPeriod" startAt="2"/>
              <a:tabLst>
                <a:tab pos="307340" algn="l"/>
              </a:tabLst>
            </a:pPr>
            <a:r>
              <a:rPr sz="2200" spc="-5" dirty="0">
                <a:latin typeface="Palatino Linotype"/>
                <a:cs typeface="Palatino Linotype"/>
              </a:rPr>
              <a:t>Xerarch or</a:t>
            </a:r>
            <a:r>
              <a:rPr sz="2200" spc="5" dirty="0">
                <a:latin typeface="Palatino Linotype"/>
                <a:cs typeface="Palatino Linotype"/>
              </a:rPr>
              <a:t> </a:t>
            </a:r>
            <a:r>
              <a:rPr sz="2200" spc="-5" dirty="0">
                <a:latin typeface="Palatino Linotype"/>
                <a:cs typeface="Palatino Linotype"/>
              </a:rPr>
              <a:t>Xerosere</a:t>
            </a:r>
            <a:endParaRPr sz="2200">
              <a:latin typeface="Palatino Linotype"/>
              <a:cs typeface="Palatino Linotype"/>
            </a:endParaRPr>
          </a:p>
          <a:p>
            <a:pPr marL="927100">
              <a:lnSpc>
                <a:spcPct val="100000"/>
              </a:lnSpc>
            </a:pPr>
            <a:r>
              <a:rPr sz="2200" spc="-5" dirty="0">
                <a:latin typeface="Palatino Linotype"/>
                <a:cs typeface="Palatino Linotype"/>
              </a:rPr>
              <a:t>Establishment starts in a dry area like, desert </a:t>
            </a:r>
            <a:r>
              <a:rPr sz="2200" dirty="0">
                <a:latin typeface="Palatino Linotype"/>
                <a:cs typeface="Palatino Linotype"/>
              </a:rPr>
              <a:t>and</a:t>
            </a:r>
            <a:r>
              <a:rPr sz="2200" spc="55" dirty="0">
                <a:latin typeface="Palatino Linotype"/>
                <a:cs typeface="Palatino Linotype"/>
              </a:rPr>
              <a:t> </a:t>
            </a:r>
            <a:r>
              <a:rPr sz="2200" spc="-5" dirty="0">
                <a:latin typeface="Palatino Linotype"/>
                <a:cs typeface="Palatino Linotype"/>
              </a:rPr>
              <a:t>rock</a:t>
            </a:r>
            <a:endParaRPr sz="2200">
              <a:latin typeface="Palatino Linotype"/>
              <a:cs typeface="Palatino Linotype"/>
            </a:endParaRPr>
          </a:p>
          <a:p>
            <a:pPr>
              <a:lnSpc>
                <a:spcPct val="100000"/>
              </a:lnSpc>
            </a:pPr>
            <a:endParaRPr sz="2300">
              <a:latin typeface="Times New Roman"/>
              <a:cs typeface="Times New Roman"/>
            </a:endParaRPr>
          </a:p>
          <a:p>
            <a:pPr marL="12700">
              <a:lnSpc>
                <a:spcPct val="100000"/>
              </a:lnSpc>
            </a:pPr>
            <a:r>
              <a:rPr sz="2200" b="1" dirty="0">
                <a:latin typeface="Palatino Linotype"/>
                <a:cs typeface="Palatino Linotype"/>
              </a:rPr>
              <a:t>2. Secondary</a:t>
            </a:r>
            <a:r>
              <a:rPr sz="2200" b="1" spc="-10" dirty="0">
                <a:latin typeface="Palatino Linotype"/>
                <a:cs typeface="Palatino Linotype"/>
              </a:rPr>
              <a:t> </a:t>
            </a:r>
            <a:r>
              <a:rPr sz="2200" b="1" spc="-5" dirty="0">
                <a:latin typeface="Palatino Linotype"/>
                <a:cs typeface="Palatino Linotype"/>
              </a:rPr>
              <a:t>succession</a:t>
            </a:r>
            <a:endParaRPr sz="2200">
              <a:latin typeface="Palatino Linotype"/>
              <a:cs typeface="Palatino Linotype"/>
            </a:endParaRPr>
          </a:p>
          <a:p>
            <a:pPr marL="12700" marR="5080" indent="914400">
              <a:lnSpc>
                <a:spcPct val="100000"/>
              </a:lnSpc>
            </a:pPr>
            <a:r>
              <a:rPr sz="2200" spc="-5" dirty="0">
                <a:latin typeface="Palatino Linotype"/>
                <a:cs typeface="Palatino Linotype"/>
              </a:rPr>
              <a:t>It </a:t>
            </a:r>
            <a:r>
              <a:rPr sz="2200" spc="-20" dirty="0">
                <a:latin typeface="Palatino Linotype"/>
                <a:cs typeface="Palatino Linotype"/>
              </a:rPr>
              <a:t>involves </a:t>
            </a:r>
            <a:r>
              <a:rPr sz="2200" spc="-10" dirty="0">
                <a:latin typeface="Palatino Linotype"/>
                <a:cs typeface="Palatino Linotype"/>
              </a:rPr>
              <a:t>the </a:t>
            </a:r>
            <a:r>
              <a:rPr sz="2200" spc="-5" dirty="0">
                <a:latin typeface="Palatino Linotype"/>
                <a:cs typeface="Palatino Linotype"/>
              </a:rPr>
              <a:t>establishment of </a:t>
            </a:r>
            <a:r>
              <a:rPr sz="2200" spc="-10" dirty="0">
                <a:latin typeface="Palatino Linotype"/>
                <a:cs typeface="Palatino Linotype"/>
              </a:rPr>
              <a:t>biotic </a:t>
            </a:r>
            <a:r>
              <a:rPr sz="2200" spc="-5" dirty="0">
                <a:latin typeface="Palatino Linotype"/>
                <a:cs typeface="Palatino Linotype"/>
              </a:rPr>
              <a:t>communities in </a:t>
            </a:r>
            <a:r>
              <a:rPr sz="2200" spc="-10" dirty="0">
                <a:latin typeface="Palatino Linotype"/>
                <a:cs typeface="Palatino Linotype"/>
              </a:rPr>
              <a:t>the  </a:t>
            </a:r>
            <a:r>
              <a:rPr sz="2200" spc="-5" dirty="0">
                <a:latin typeface="Palatino Linotype"/>
                <a:cs typeface="Palatino Linotype"/>
              </a:rPr>
              <a:t>area, where some type of </a:t>
            </a:r>
            <a:r>
              <a:rPr sz="2200" spc="-10" dirty="0">
                <a:latin typeface="Palatino Linotype"/>
                <a:cs typeface="Palatino Linotype"/>
              </a:rPr>
              <a:t>biotic </a:t>
            </a:r>
            <a:r>
              <a:rPr sz="2200" spc="-5" dirty="0">
                <a:latin typeface="Palatino Linotype"/>
                <a:cs typeface="Palatino Linotype"/>
              </a:rPr>
              <a:t>community is already</a:t>
            </a:r>
            <a:r>
              <a:rPr sz="2200" spc="50" dirty="0">
                <a:latin typeface="Palatino Linotype"/>
                <a:cs typeface="Palatino Linotype"/>
              </a:rPr>
              <a:t> </a:t>
            </a:r>
            <a:r>
              <a:rPr sz="2200" spc="-5" dirty="0">
                <a:latin typeface="Palatino Linotype"/>
                <a:cs typeface="Palatino Linotype"/>
              </a:rPr>
              <a:t>present.</a:t>
            </a:r>
            <a:endParaRPr sz="2200">
              <a:latin typeface="Palatino Linotype"/>
              <a:cs typeface="Palatino Linotyp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9939"/>
            <a:ext cx="8758555" cy="6198870"/>
          </a:xfrm>
          <a:prstGeom prst="rect">
            <a:avLst/>
          </a:prstGeom>
        </p:spPr>
        <p:txBody>
          <a:bodyPr vert="horz" wrap="square" lIns="0" tIns="127000" rIns="0" bIns="0" rtlCol="0">
            <a:spAutoFit/>
          </a:bodyPr>
          <a:lstStyle/>
          <a:p>
            <a:pPr marL="12700">
              <a:lnSpc>
                <a:spcPct val="100000"/>
              </a:lnSpc>
              <a:spcBef>
                <a:spcPts val="1000"/>
              </a:spcBef>
            </a:pPr>
            <a:r>
              <a:rPr sz="1500" b="1" spc="-5" dirty="0">
                <a:latin typeface="Palatino Linotype"/>
                <a:cs typeface="Palatino Linotype"/>
              </a:rPr>
              <a:t>Process </a:t>
            </a:r>
            <a:r>
              <a:rPr sz="1500" b="1" dirty="0">
                <a:latin typeface="Palatino Linotype"/>
                <a:cs typeface="Palatino Linotype"/>
              </a:rPr>
              <a:t>of </a:t>
            </a:r>
            <a:r>
              <a:rPr sz="1500" b="1" spc="-5" dirty="0">
                <a:latin typeface="Palatino Linotype"/>
                <a:cs typeface="Palatino Linotype"/>
              </a:rPr>
              <a:t>Ecological Succession</a:t>
            </a:r>
            <a:endParaRPr sz="1500">
              <a:latin typeface="Palatino Linotype"/>
              <a:cs typeface="Palatino Linotype"/>
            </a:endParaRPr>
          </a:p>
          <a:p>
            <a:pPr marL="469900">
              <a:lnSpc>
                <a:spcPct val="100000"/>
              </a:lnSpc>
              <a:spcBef>
                <a:spcPts val="900"/>
              </a:spcBef>
            </a:pPr>
            <a:r>
              <a:rPr sz="1500" dirty="0">
                <a:latin typeface="Palatino Linotype"/>
                <a:cs typeface="Palatino Linotype"/>
              </a:rPr>
              <a:t>The </a:t>
            </a:r>
            <a:r>
              <a:rPr sz="1500" spc="-5" dirty="0">
                <a:latin typeface="Palatino Linotype"/>
                <a:cs typeface="Palatino Linotype"/>
              </a:rPr>
              <a:t>process of ecological succession can be </a:t>
            </a:r>
            <a:r>
              <a:rPr sz="1500" dirty="0">
                <a:latin typeface="Palatino Linotype"/>
                <a:cs typeface="Palatino Linotype"/>
              </a:rPr>
              <a:t>explained </a:t>
            </a:r>
            <a:r>
              <a:rPr sz="1500" spc="-5" dirty="0">
                <a:latin typeface="Palatino Linotype"/>
                <a:cs typeface="Palatino Linotype"/>
              </a:rPr>
              <a:t>in </a:t>
            </a:r>
            <a:r>
              <a:rPr sz="1500" dirty="0">
                <a:latin typeface="Palatino Linotype"/>
                <a:cs typeface="Palatino Linotype"/>
              </a:rPr>
              <a:t>the </a:t>
            </a:r>
            <a:r>
              <a:rPr sz="1500" spc="-5" dirty="0">
                <a:latin typeface="Palatino Linotype"/>
                <a:cs typeface="Palatino Linotype"/>
              </a:rPr>
              <a:t>following</a:t>
            </a:r>
            <a:r>
              <a:rPr sz="1500" spc="70" dirty="0">
                <a:latin typeface="Palatino Linotype"/>
                <a:cs typeface="Palatino Linotype"/>
              </a:rPr>
              <a:t> </a:t>
            </a:r>
            <a:r>
              <a:rPr sz="1500" spc="-5" dirty="0">
                <a:latin typeface="Palatino Linotype"/>
                <a:cs typeface="Palatino Linotype"/>
              </a:rPr>
              <a:t>steps.</a:t>
            </a:r>
            <a:endParaRPr sz="1500">
              <a:latin typeface="Palatino Linotype"/>
              <a:cs typeface="Palatino Linotype"/>
            </a:endParaRPr>
          </a:p>
          <a:p>
            <a:pPr marL="203200" indent="-190500">
              <a:lnSpc>
                <a:spcPct val="100000"/>
              </a:lnSpc>
              <a:spcBef>
                <a:spcPts val="900"/>
              </a:spcBef>
              <a:buAutoNum type="arabicPeriod"/>
              <a:tabLst>
                <a:tab pos="203200" algn="l"/>
              </a:tabLst>
            </a:pPr>
            <a:r>
              <a:rPr sz="1500" b="1" spc="-5" dirty="0">
                <a:latin typeface="Palatino Linotype"/>
                <a:cs typeface="Palatino Linotype"/>
              </a:rPr>
              <a:t>Nudation</a:t>
            </a:r>
            <a:endParaRPr sz="1500">
              <a:latin typeface="Palatino Linotype"/>
              <a:cs typeface="Palatino Linotype"/>
            </a:endParaRPr>
          </a:p>
          <a:p>
            <a:pPr marL="469900">
              <a:lnSpc>
                <a:spcPct val="100000"/>
              </a:lnSpc>
              <a:spcBef>
                <a:spcPts val="900"/>
              </a:spcBef>
            </a:pPr>
            <a:r>
              <a:rPr sz="1500" spc="-5" dirty="0">
                <a:latin typeface="Palatino Linotype"/>
                <a:cs typeface="Palatino Linotype"/>
              </a:rPr>
              <a:t>It is </a:t>
            </a:r>
            <a:r>
              <a:rPr sz="1500" dirty="0">
                <a:latin typeface="Palatino Linotype"/>
                <a:cs typeface="Palatino Linotype"/>
              </a:rPr>
              <a:t>the </a:t>
            </a:r>
            <a:r>
              <a:rPr sz="1500" spc="-5" dirty="0">
                <a:latin typeface="Palatino Linotype"/>
                <a:cs typeface="Palatino Linotype"/>
              </a:rPr>
              <a:t>development of </a:t>
            </a:r>
            <a:r>
              <a:rPr sz="1500" dirty="0">
                <a:latin typeface="Palatino Linotype"/>
                <a:cs typeface="Palatino Linotype"/>
              </a:rPr>
              <a:t>a </a:t>
            </a:r>
            <a:r>
              <a:rPr sz="1500" spc="-5" dirty="0">
                <a:latin typeface="Palatino Linotype"/>
                <a:cs typeface="Palatino Linotype"/>
              </a:rPr>
              <a:t>bare area without </a:t>
            </a:r>
            <a:r>
              <a:rPr sz="1500" dirty="0">
                <a:latin typeface="Palatino Linotype"/>
                <a:cs typeface="Palatino Linotype"/>
              </a:rPr>
              <a:t>any </a:t>
            </a:r>
            <a:r>
              <a:rPr sz="1500" spc="-5" dirty="0">
                <a:latin typeface="Palatino Linotype"/>
                <a:cs typeface="Palatino Linotype"/>
              </a:rPr>
              <a:t>life</a:t>
            </a:r>
            <a:r>
              <a:rPr sz="1500" spc="-20" dirty="0">
                <a:latin typeface="Palatino Linotype"/>
                <a:cs typeface="Palatino Linotype"/>
              </a:rPr>
              <a:t> </a:t>
            </a:r>
            <a:r>
              <a:rPr sz="1500" dirty="0">
                <a:latin typeface="Palatino Linotype"/>
                <a:cs typeface="Palatino Linotype"/>
              </a:rPr>
              <a:t>form</a:t>
            </a:r>
            <a:endParaRPr sz="1500">
              <a:latin typeface="Palatino Linotype"/>
              <a:cs typeface="Palatino Linotype"/>
            </a:endParaRPr>
          </a:p>
          <a:p>
            <a:pPr marL="203200" indent="-190500">
              <a:lnSpc>
                <a:spcPct val="100000"/>
              </a:lnSpc>
              <a:spcBef>
                <a:spcPts val="900"/>
              </a:spcBef>
              <a:buAutoNum type="arabicPeriod" startAt="2"/>
              <a:tabLst>
                <a:tab pos="203200" algn="l"/>
              </a:tabLst>
            </a:pPr>
            <a:r>
              <a:rPr sz="1500" b="1" spc="-5" dirty="0">
                <a:latin typeface="Palatino Linotype"/>
                <a:cs typeface="Palatino Linotype"/>
              </a:rPr>
              <a:t>Invasion</a:t>
            </a:r>
            <a:endParaRPr sz="1500">
              <a:latin typeface="Palatino Linotype"/>
              <a:cs typeface="Palatino Linotype"/>
            </a:endParaRPr>
          </a:p>
          <a:p>
            <a:pPr marL="12700" marR="7620" indent="457200">
              <a:lnSpc>
                <a:spcPct val="150000"/>
              </a:lnSpc>
            </a:pPr>
            <a:r>
              <a:rPr sz="1500" spc="-5" dirty="0">
                <a:latin typeface="Palatino Linotype"/>
                <a:cs typeface="Palatino Linotype"/>
              </a:rPr>
              <a:t>It is </a:t>
            </a:r>
            <a:r>
              <a:rPr sz="1500" dirty="0">
                <a:latin typeface="Palatino Linotype"/>
                <a:cs typeface="Palatino Linotype"/>
              </a:rPr>
              <a:t>the </a:t>
            </a:r>
            <a:r>
              <a:rPr sz="1500" spc="-5" dirty="0">
                <a:latin typeface="Palatino Linotype"/>
                <a:cs typeface="Palatino Linotype"/>
              </a:rPr>
              <a:t>establishment of </a:t>
            </a:r>
            <a:r>
              <a:rPr sz="1500" dirty="0">
                <a:latin typeface="Palatino Linotype"/>
                <a:cs typeface="Palatino Linotype"/>
              </a:rPr>
              <a:t>one </a:t>
            </a:r>
            <a:r>
              <a:rPr sz="1500" spc="-5" dirty="0">
                <a:latin typeface="Palatino Linotype"/>
                <a:cs typeface="Palatino Linotype"/>
              </a:rPr>
              <a:t>or more species on </a:t>
            </a:r>
            <a:r>
              <a:rPr sz="1500" dirty="0">
                <a:latin typeface="Palatino Linotype"/>
                <a:cs typeface="Palatino Linotype"/>
              </a:rPr>
              <a:t>a </a:t>
            </a:r>
            <a:r>
              <a:rPr sz="1500" spc="-5" dirty="0">
                <a:latin typeface="Palatino Linotype"/>
                <a:cs typeface="Palatino Linotype"/>
              </a:rPr>
              <a:t>bare area through migration followed by  establishment.</a:t>
            </a:r>
            <a:endParaRPr sz="1500">
              <a:latin typeface="Palatino Linotype"/>
              <a:cs typeface="Palatino Linotype"/>
            </a:endParaRPr>
          </a:p>
          <a:p>
            <a:pPr marL="12700">
              <a:lnSpc>
                <a:spcPct val="100000"/>
              </a:lnSpc>
              <a:spcBef>
                <a:spcPts val="900"/>
              </a:spcBef>
            </a:pPr>
            <a:r>
              <a:rPr sz="1500" spc="-5" dirty="0">
                <a:latin typeface="Palatino Linotype"/>
                <a:cs typeface="Palatino Linotype"/>
              </a:rPr>
              <a:t>Migration -Migration of </a:t>
            </a:r>
            <a:r>
              <a:rPr sz="1500" dirty="0">
                <a:latin typeface="Palatino Linotype"/>
                <a:cs typeface="Palatino Linotype"/>
              </a:rPr>
              <a:t>seeds </a:t>
            </a:r>
            <a:r>
              <a:rPr sz="1500" spc="-5" dirty="0">
                <a:latin typeface="Palatino Linotype"/>
                <a:cs typeface="Palatino Linotype"/>
              </a:rPr>
              <a:t>is brought about by wind, </a:t>
            </a:r>
            <a:r>
              <a:rPr sz="1500" spc="-10" dirty="0">
                <a:latin typeface="Palatino Linotype"/>
                <a:cs typeface="Palatino Linotype"/>
              </a:rPr>
              <a:t>water </a:t>
            </a:r>
            <a:r>
              <a:rPr sz="1500" spc="-5" dirty="0">
                <a:latin typeface="Palatino Linotype"/>
                <a:cs typeface="Palatino Linotype"/>
              </a:rPr>
              <a:t>or</a:t>
            </a:r>
            <a:r>
              <a:rPr sz="1500" spc="30" dirty="0">
                <a:latin typeface="Palatino Linotype"/>
                <a:cs typeface="Palatino Linotype"/>
              </a:rPr>
              <a:t> </a:t>
            </a:r>
            <a:r>
              <a:rPr sz="1500" spc="-5" dirty="0">
                <a:latin typeface="Palatino Linotype"/>
                <a:cs typeface="Palatino Linotype"/>
              </a:rPr>
              <a:t>birds.</a:t>
            </a:r>
            <a:endParaRPr sz="1500">
              <a:latin typeface="Palatino Linotype"/>
              <a:cs typeface="Palatino Linotype"/>
            </a:endParaRPr>
          </a:p>
          <a:p>
            <a:pPr marL="12700">
              <a:lnSpc>
                <a:spcPct val="100000"/>
              </a:lnSpc>
              <a:spcBef>
                <a:spcPts val="900"/>
              </a:spcBef>
            </a:pPr>
            <a:r>
              <a:rPr sz="1500" b="1" spc="-5" dirty="0">
                <a:latin typeface="Palatino Linotype"/>
                <a:cs typeface="Palatino Linotype"/>
              </a:rPr>
              <a:t>b.</a:t>
            </a:r>
            <a:r>
              <a:rPr sz="1500" b="1" dirty="0">
                <a:latin typeface="Palatino Linotype"/>
                <a:cs typeface="Palatino Linotype"/>
              </a:rPr>
              <a:t> </a:t>
            </a:r>
            <a:r>
              <a:rPr sz="1500" b="1" spc="-5" dirty="0">
                <a:latin typeface="Palatino Linotype"/>
                <a:cs typeface="Palatino Linotype"/>
              </a:rPr>
              <a:t>Establishment</a:t>
            </a:r>
            <a:endParaRPr sz="1500">
              <a:latin typeface="Palatino Linotype"/>
              <a:cs typeface="Palatino Linotype"/>
            </a:endParaRPr>
          </a:p>
          <a:p>
            <a:pPr marL="469900">
              <a:lnSpc>
                <a:spcPct val="100000"/>
              </a:lnSpc>
              <a:spcBef>
                <a:spcPts val="905"/>
              </a:spcBef>
            </a:pPr>
            <a:r>
              <a:rPr sz="1500" dirty="0">
                <a:latin typeface="Palatino Linotype"/>
                <a:cs typeface="Palatino Linotype"/>
              </a:rPr>
              <a:t>The seeds </a:t>
            </a:r>
            <a:r>
              <a:rPr sz="1500" spc="-5" dirty="0">
                <a:latin typeface="Palatino Linotype"/>
                <a:cs typeface="Palatino Linotype"/>
              </a:rPr>
              <a:t>then germinate </a:t>
            </a:r>
            <a:r>
              <a:rPr sz="1500" dirty="0">
                <a:latin typeface="Palatino Linotype"/>
                <a:cs typeface="Palatino Linotype"/>
              </a:rPr>
              <a:t>and </a:t>
            </a:r>
            <a:r>
              <a:rPr sz="1500" spc="-5" dirty="0">
                <a:latin typeface="Palatino Linotype"/>
                <a:cs typeface="Palatino Linotype"/>
              </a:rPr>
              <a:t>grow on </a:t>
            </a:r>
            <a:r>
              <a:rPr sz="1500" dirty="0">
                <a:latin typeface="Palatino Linotype"/>
                <a:cs typeface="Palatino Linotype"/>
              </a:rPr>
              <a:t>the land and </a:t>
            </a:r>
            <a:r>
              <a:rPr sz="1500" spc="-5" dirty="0">
                <a:latin typeface="Palatino Linotype"/>
                <a:cs typeface="Palatino Linotype"/>
              </a:rPr>
              <a:t>establishes </a:t>
            </a:r>
            <a:r>
              <a:rPr sz="1500" dirty="0">
                <a:latin typeface="Palatino Linotype"/>
                <a:cs typeface="Palatino Linotype"/>
              </a:rPr>
              <a:t>their </a:t>
            </a:r>
            <a:r>
              <a:rPr sz="1500" spc="-5" dirty="0">
                <a:latin typeface="Palatino Linotype"/>
                <a:cs typeface="Palatino Linotype"/>
              </a:rPr>
              <a:t>pioneer</a:t>
            </a:r>
            <a:r>
              <a:rPr sz="1500" spc="-50" dirty="0">
                <a:latin typeface="Palatino Linotype"/>
                <a:cs typeface="Palatino Linotype"/>
              </a:rPr>
              <a:t> </a:t>
            </a:r>
            <a:r>
              <a:rPr sz="1500" spc="-5" dirty="0">
                <a:latin typeface="Palatino Linotype"/>
                <a:cs typeface="Palatino Linotype"/>
              </a:rPr>
              <a:t>communities.</a:t>
            </a:r>
            <a:endParaRPr sz="1500">
              <a:latin typeface="Palatino Linotype"/>
              <a:cs typeface="Palatino Linotype"/>
            </a:endParaRPr>
          </a:p>
          <a:p>
            <a:pPr marL="203200" indent="-190500">
              <a:lnSpc>
                <a:spcPct val="100000"/>
              </a:lnSpc>
              <a:spcBef>
                <a:spcPts val="900"/>
              </a:spcBef>
              <a:buAutoNum type="arabicPeriod" startAt="3"/>
              <a:tabLst>
                <a:tab pos="203200" algn="l"/>
              </a:tabLst>
            </a:pPr>
            <a:r>
              <a:rPr sz="1500" b="1" spc="-5" dirty="0">
                <a:latin typeface="Palatino Linotype"/>
                <a:cs typeface="Palatino Linotype"/>
              </a:rPr>
              <a:t>Competition</a:t>
            </a:r>
            <a:endParaRPr sz="1500">
              <a:latin typeface="Palatino Linotype"/>
              <a:cs typeface="Palatino Linotype"/>
            </a:endParaRPr>
          </a:p>
          <a:p>
            <a:pPr marL="469900">
              <a:lnSpc>
                <a:spcPct val="100000"/>
              </a:lnSpc>
              <a:spcBef>
                <a:spcPts val="900"/>
              </a:spcBef>
            </a:pPr>
            <a:r>
              <a:rPr sz="1500" spc="-5" dirty="0">
                <a:latin typeface="Palatino Linotype"/>
                <a:cs typeface="Palatino Linotype"/>
              </a:rPr>
              <a:t>As </a:t>
            </a:r>
            <a:r>
              <a:rPr sz="1500" dirty="0">
                <a:latin typeface="Palatino Linotype"/>
                <a:cs typeface="Palatino Linotype"/>
              </a:rPr>
              <a:t>the </a:t>
            </a:r>
            <a:r>
              <a:rPr sz="1500" spc="-5" dirty="0">
                <a:latin typeface="Palatino Linotype"/>
                <a:cs typeface="Palatino Linotype"/>
              </a:rPr>
              <a:t>number of individual species grows, there is </a:t>
            </a:r>
            <a:r>
              <a:rPr sz="1500" dirty="0">
                <a:latin typeface="Palatino Linotype"/>
                <a:cs typeface="Palatino Linotype"/>
              </a:rPr>
              <a:t>a </a:t>
            </a:r>
            <a:r>
              <a:rPr sz="1500" spc="-5" dirty="0">
                <a:latin typeface="Palatino Linotype"/>
                <a:cs typeface="Palatino Linotype"/>
              </a:rPr>
              <a:t>competition with </a:t>
            </a:r>
            <a:r>
              <a:rPr sz="1500" dirty="0">
                <a:latin typeface="Palatino Linotype"/>
                <a:cs typeface="Palatino Linotype"/>
              </a:rPr>
              <a:t>the same </a:t>
            </a:r>
            <a:r>
              <a:rPr sz="1500" spc="-5" dirty="0">
                <a:latin typeface="Palatino Linotype"/>
                <a:cs typeface="Palatino Linotype"/>
              </a:rPr>
              <a:t>species</a:t>
            </a:r>
            <a:r>
              <a:rPr sz="1500" spc="340" dirty="0">
                <a:latin typeface="Palatino Linotype"/>
                <a:cs typeface="Palatino Linotype"/>
              </a:rPr>
              <a:t> </a:t>
            </a:r>
            <a:r>
              <a:rPr sz="1500" dirty="0">
                <a:latin typeface="Palatino Linotype"/>
                <a:cs typeface="Palatino Linotype"/>
              </a:rPr>
              <a:t>and</a:t>
            </a:r>
            <a:endParaRPr sz="1500">
              <a:latin typeface="Palatino Linotype"/>
              <a:cs typeface="Palatino Linotype"/>
            </a:endParaRPr>
          </a:p>
          <a:p>
            <a:pPr marL="12700">
              <a:lnSpc>
                <a:spcPct val="100000"/>
              </a:lnSpc>
              <a:spcBef>
                <a:spcPts val="900"/>
              </a:spcBef>
            </a:pPr>
            <a:r>
              <a:rPr sz="1500" spc="-10" dirty="0">
                <a:latin typeface="Palatino Linotype"/>
                <a:cs typeface="Palatino Linotype"/>
              </a:rPr>
              <a:t>between </a:t>
            </a:r>
            <a:r>
              <a:rPr sz="1500" spc="-5" dirty="0">
                <a:latin typeface="Palatino Linotype"/>
                <a:cs typeface="Palatino Linotype"/>
              </a:rPr>
              <a:t>different species </a:t>
            </a:r>
            <a:r>
              <a:rPr sz="1500" dirty="0">
                <a:latin typeface="Palatino Linotype"/>
                <a:cs typeface="Palatino Linotype"/>
              </a:rPr>
              <a:t>for </a:t>
            </a:r>
            <a:r>
              <a:rPr sz="1500" spc="-5" dirty="0">
                <a:latin typeface="Palatino Linotype"/>
                <a:cs typeface="Palatino Linotype"/>
              </a:rPr>
              <a:t>space, </a:t>
            </a:r>
            <a:r>
              <a:rPr sz="1500" spc="-10" dirty="0">
                <a:latin typeface="Palatino Linotype"/>
                <a:cs typeface="Palatino Linotype"/>
              </a:rPr>
              <a:t>water </a:t>
            </a:r>
            <a:r>
              <a:rPr sz="1500" dirty="0">
                <a:latin typeface="Palatino Linotype"/>
                <a:cs typeface="Palatino Linotype"/>
              </a:rPr>
              <a:t>and</a:t>
            </a:r>
            <a:r>
              <a:rPr sz="1500" spc="-60" dirty="0">
                <a:latin typeface="Palatino Linotype"/>
                <a:cs typeface="Palatino Linotype"/>
              </a:rPr>
              <a:t> </a:t>
            </a:r>
            <a:r>
              <a:rPr sz="1500" spc="-5" dirty="0">
                <a:latin typeface="Palatino Linotype"/>
                <a:cs typeface="Palatino Linotype"/>
              </a:rPr>
              <a:t>nutrients.</a:t>
            </a:r>
            <a:endParaRPr sz="1500">
              <a:latin typeface="Palatino Linotype"/>
              <a:cs typeface="Palatino Linotype"/>
            </a:endParaRPr>
          </a:p>
          <a:p>
            <a:pPr marL="203200" indent="-190500" algn="just">
              <a:lnSpc>
                <a:spcPct val="100000"/>
              </a:lnSpc>
              <a:spcBef>
                <a:spcPts val="900"/>
              </a:spcBef>
              <a:buAutoNum type="arabicPeriod" startAt="4"/>
              <a:tabLst>
                <a:tab pos="203200" algn="l"/>
              </a:tabLst>
            </a:pPr>
            <a:r>
              <a:rPr sz="1500" b="1" dirty="0">
                <a:latin typeface="Palatino Linotype"/>
                <a:cs typeface="Palatino Linotype"/>
              </a:rPr>
              <a:t>Reaction</a:t>
            </a:r>
            <a:endParaRPr sz="1500">
              <a:latin typeface="Palatino Linotype"/>
              <a:cs typeface="Palatino Linotype"/>
            </a:endParaRPr>
          </a:p>
          <a:p>
            <a:pPr marL="12700" marR="5080" indent="457200" algn="just">
              <a:lnSpc>
                <a:spcPct val="150000"/>
              </a:lnSpc>
            </a:pPr>
            <a:r>
              <a:rPr sz="1500" dirty="0">
                <a:latin typeface="Palatino Linotype"/>
                <a:cs typeface="Palatino Linotype"/>
              </a:rPr>
              <a:t>The </a:t>
            </a:r>
            <a:r>
              <a:rPr sz="1500" spc="-5" dirty="0">
                <a:latin typeface="Palatino Linotype"/>
                <a:cs typeface="Palatino Linotype"/>
              </a:rPr>
              <a:t>living organisms </a:t>
            </a:r>
            <a:r>
              <a:rPr sz="1500" dirty="0">
                <a:latin typeface="Palatino Linotype"/>
                <a:cs typeface="Palatino Linotype"/>
              </a:rPr>
              <a:t>take </a:t>
            </a:r>
            <a:r>
              <a:rPr sz="1500" spc="-20" dirty="0">
                <a:latin typeface="Palatino Linotype"/>
                <a:cs typeface="Palatino Linotype"/>
              </a:rPr>
              <a:t>water, </a:t>
            </a:r>
            <a:r>
              <a:rPr sz="1500" spc="-5" dirty="0">
                <a:latin typeface="Palatino Linotype"/>
                <a:cs typeface="Palatino Linotype"/>
              </a:rPr>
              <a:t>nutrients </a:t>
            </a:r>
            <a:r>
              <a:rPr sz="1500" dirty="0">
                <a:latin typeface="Palatino Linotype"/>
                <a:cs typeface="Palatino Linotype"/>
              </a:rPr>
              <a:t>and </a:t>
            </a:r>
            <a:r>
              <a:rPr sz="1500" spc="-5" dirty="0">
                <a:latin typeface="Palatino Linotype"/>
                <a:cs typeface="Palatino Linotype"/>
              </a:rPr>
              <a:t>grow </a:t>
            </a:r>
            <a:r>
              <a:rPr sz="1500" dirty="0">
                <a:latin typeface="Palatino Linotype"/>
                <a:cs typeface="Palatino Linotype"/>
              </a:rPr>
              <a:t>and </a:t>
            </a:r>
            <a:r>
              <a:rPr sz="1500" spc="-5" dirty="0">
                <a:latin typeface="Palatino Linotype"/>
                <a:cs typeface="Palatino Linotype"/>
              </a:rPr>
              <a:t>modify </a:t>
            </a:r>
            <a:r>
              <a:rPr sz="1500" dirty="0">
                <a:latin typeface="Palatino Linotype"/>
                <a:cs typeface="Palatino Linotype"/>
              </a:rPr>
              <a:t>the </a:t>
            </a:r>
            <a:r>
              <a:rPr sz="1500" spc="-5" dirty="0">
                <a:latin typeface="Palatino Linotype"/>
                <a:cs typeface="Palatino Linotype"/>
              </a:rPr>
              <a:t>environment is </a:t>
            </a:r>
            <a:r>
              <a:rPr sz="1500" dirty="0">
                <a:latin typeface="Palatino Linotype"/>
                <a:cs typeface="Palatino Linotype"/>
              </a:rPr>
              <a:t>known </a:t>
            </a:r>
            <a:r>
              <a:rPr sz="1500" spc="5" dirty="0">
                <a:latin typeface="Palatino Linotype"/>
                <a:cs typeface="Palatino Linotype"/>
              </a:rPr>
              <a:t>as  </a:t>
            </a:r>
            <a:r>
              <a:rPr sz="1500" spc="-5" dirty="0">
                <a:latin typeface="Palatino Linotype"/>
                <a:cs typeface="Palatino Linotype"/>
              </a:rPr>
              <a:t>reaction. </a:t>
            </a:r>
            <a:r>
              <a:rPr sz="1500" dirty="0">
                <a:latin typeface="Palatino Linotype"/>
                <a:cs typeface="Palatino Linotype"/>
              </a:rPr>
              <a:t>This </a:t>
            </a:r>
            <a:r>
              <a:rPr sz="1500" spc="-5" dirty="0">
                <a:latin typeface="Palatino Linotype"/>
                <a:cs typeface="Palatino Linotype"/>
              </a:rPr>
              <a:t>modification </a:t>
            </a:r>
            <a:r>
              <a:rPr sz="1500" dirty="0">
                <a:latin typeface="Palatino Linotype"/>
                <a:cs typeface="Palatino Linotype"/>
              </a:rPr>
              <a:t>becomes </a:t>
            </a:r>
            <a:r>
              <a:rPr sz="1500" spc="-5" dirty="0">
                <a:latin typeface="Palatino Linotype"/>
                <a:cs typeface="Palatino Linotype"/>
              </a:rPr>
              <a:t>unsuitable </a:t>
            </a:r>
            <a:r>
              <a:rPr sz="1500" dirty="0">
                <a:latin typeface="Palatino Linotype"/>
                <a:cs typeface="Palatino Linotype"/>
              </a:rPr>
              <a:t>for the existing </a:t>
            </a:r>
            <a:r>
              <a:rPr sz="1500" spc="-5" dirty="0">
                <a:latin typeface="Palatino Linotype"/>
                <a:cs typeface="Palatino Linotype"/>
              </a:rPr>
              <a:t>species </a:t>
            </a:r>
            <a:r>
              <a:rPr sz="1500" dirty="0">
                <a:latin typeface="Palatino Linotype"/>
                <a:cs typeface="Palatino Linotype"/>
              </a:rPr>
              <a:t>and </a:t>
            </a:r>
            <a:r>
              <a:rPr sz="1500" spc="-5" dirty="0">
                <a:latin typeface="Palatino Linotype"/>
                <a:cs typeface="Palatino Linotype"/>
              </a:rPr>
              <a:t>favour </a:t>
            </a:r>
            <a:r>
              <a:rPr sz="1500" dirty="0">
                <a:latin typeface="Palatino Linotype"/>
                <a:cs typeface="Palatino Linotype"/>
              </a:rPr>
              <a:t>some new </a:t>
            </a:r>
            <a:r>
              <a:rPr sz="1500" spc="-5" dirty="0">
                <a:latin typeface="Palatino Linotype"/>
                <a:cs typeface="Palatino Linotype"/>
              </a:rPr>
              <a:t>species,  which replace </a:t>
            </a:r>
            <a:r>
              <a:rPr sz="1500" dirty="0">
                <a:latin typeface="Palatino Linotype"/>
                <a:cs typeface="Palatino Linotype"/>
              </a:rPr>
              <a:t>the existing </a:t>
            </a:r>
            <a:r>
              <a:rPr sz="1500" spc="-5" dirty="0">
                <a:latin typeface="Palatino Linotype"/>
                <a:cs typeface="Palatino Linotype"/>
              </a:rPr>
              <a:t>species this leads </a:t>
            </a:r>
            <a:r>
              <a:rPr sz="1500" dirty="0">
                <a:latin typeface="Palatino Linotype"/>
                <a:cs typeface="Palatino Linotype"/>
              </a:rPr>
              <a:t>to seral</a:t>
            </a:r>
            <a:r>
              <a:rPr sz="1500" spc="-20" dirty="0">
                <a:latin typeface="Palatino Linotype"/>
                <a:cs typeface="Palatino Linotype"/>
              </a:rPr>
              <a:t> </a:t>
            </a:r>
            <a:r>
              <a:rPr sz="1500" spc="-5" dirty="0">
                <a:latin typeface="Palatino Linotype"/>
                <a:cs typeface="Palatino Linotype"/>
              </a:rPr>
              <a:t>communities.</a:t>
            </a:r>
            <a:endParaRPr sz="1500">
              <a:latin typeface="Palatino Linotype"/>
              <a:cs typeface="Palatino Linotype"/>
            </a:endParaRPr>
          </a:p>
          <a:p>
            <a:pPr marL="203200" indent="-190500" algn="just">
              <a:lnSpc>
                <a:spcPct val="100000"/>
              </a:lnSpc>
              <a:spcBef>
                <a:spcPts val="905"/>
              </a:spcBef>
              <a:buAutoNum type="arabicPeriod" startAt="5"/>
              <a:tabLst>
                <a:tab pos="203200" algn="l"/>
              </a:tabLst>
            </a:pPr>
            <a:r>
              <a:rPr sz="1500" b="1" spc="-5" dirty="0">
                <a:latin typeface="Palatino Linotype"/>
                <a:cs typeface="Palatino Linotype"/>
              </a:rPr>
              <a:t>Stabilizations</a:t>
            </a:r>
            <a:endParaRPr sz="1500">
              <a:latin typeface="Palatino Linotype"/>
              <a:cs typeface="Palatino Linotype"/>
            </a:endParaRPr>
          </a:p>
        </p:txBody>
      </p:sp>
      <p:sp>
        <p:nvSpPr>
          <p:cNvPr id="3" name="object 3"/>
          <p:cNvSpPr txBox="1"/>
          <p:nvPr/>
        </p:nvSpPr>
        <p:spPr>
          <a:xfrm>
            <a:off x="535940" y="6354682"/>
            <a:ext cx="6329045" cy="379095"/>
          </a:xfrm>
          <a:prstGeom prst="rect">
            <a:avLst/>
          </a:prstGeom>
        </p:spPr>
        <p:txBody>
          <a:bodyPr vert="horz" wrap="square" lIns="0" tIns="0" rIns="0" bIns="0" rtlCol="0">
            <a:spAutoFit/>
          </a:bodyPr>
          <a:lstStyle/>
          <a:p>
            <a:pPr marL="12700">
              <a:lnSpc>
                <a:spcPts val="1480"/>
              </a:lnSpc>
            </a:pPr>
            <a:r>
              <a:rPr sz="1500" spc="-5" dirty="0">
                <a:latin typeface="Palatino Linotype"/>
                <a:cs typeface="Palatino Linotype"/>
              </a:rPr>
              <a:t>It </a:t>
            </a:r>
            <a:r>
              <a:rPr sz="1500" dirty="0">
                <a:latin typeface="Palatino Linotype"/>
                <a:cs typeface="Palatino Linotype"/>
              </a:rPr>
              <a:t>leads to </a:t>
            </a:r>
            <a:r>
              <a:rPr sz="1500" spc="-5" dirty="0">
                <a:latin typeface="Palatino Linotype"/>
                <a:cs typeface="Palatino Linotype"/>
              </a:rPr>
              <a:t>stable </a:t>
            </a:r>
            <a:r>
              <a:rPr sz="1500" spc="-20" dirty="0">
                <a:latin typeface="Palatino Linotype"/>
                <a:cs typeface="Palatino Linotype"/>
              </a:rPr>
              <a:t>community, </a:t>
            </a:r>
            <a:r>
              <a:rPr sz="1500" spc="-280" dirty="0">
                <a:latin typeface="Palatino Linotype"/>
                <a:cs typeface="Palatino Linotype"/>
              </a:rPr>
              <a:t>which</a:t>
            </a:r>
            <a:r>
              <a:rPr sz="1800" spc="-419" baseline="2314" dirty="0">
                <a:solidFill>
                  <a:srgbClr val="888888"/>
                </a:solidFill>
                <a:latin typeface="Arial"/>
                <a:cs typeface="Arial"/>
              </a:rPr>
              <a:t>V.</a:t>
            </a:r>
            <a:r>
              <a:rPr sz="1500" spc="-280" dirty="0">
                <a:latin typeface="Palatino Linotype"/>
                <a:cs typeface="Palatino Linotype"/>
              </a:rPr>
              <a:t>i</a:t>
            </a:r>
            <a:r>
              <a:rPr sz="1800" spc="-419" baseline="2314" dirty="0">
                <a:solidFill>
                  <a:srgbClr val="888888"/>
                </a:solidFill>
                <a:latin typeface="Arial"/>
                <a:cs typeface="Arial"/>
              </a:rPr>
              <a:t>S</a:t>
            </a:r>
            <a:r>
              <a:rPr sz="1500" spc="-280" dirty="0">
                <a:latin typeface="Palatino Linotype"/>
                <a:cs typeface="Palatino Linotype"/>
              </a:rPr>
              <a:t>s</a:t>
            </a:r>
            <a:r>
              <a:rPr sz="1800" spc="-419" baseline="2314" dirty="0">
                <a:solidFill>
                  <a:srgbClr val="888888"/>
                </a:solidFill>
                <a:latin typeface="Arial"/>
                <a:cs typeface="Arial"/>
              </a:rPr>
              <a:t>.S</a:t>
            </a:r>
            <a:r>
              <a:rPr sz="1500" spc="-280" dirty="0">
                <a:latin typeface="Palatino Linotype"/>
                <a:cs typeface="Palatino Linotype"/>
              </a:rPr>
              <a:t>in</a:t>
            </a:r>
            <a:r>
              <a:rPr sz="1800" spc="-419" baseline="2314" dirty="0">
                <a:solidFill>
                  <a:srgbClr val="888888"/>
                </a:solidFill>
                <a:latin typeface="Arial"/>
                <a:cs typeface="Arial"/>
              </a:rPr>
              <a:t>ar</a:t>
            </a:r>
            <a:r>
              <a:rPr sz="1500" spc="-280" dirty="0">
                <a:latin typeface="Palatino Linotype"/>
                <a:cs typeface="Palatino Linotype"/>
              </a:rPr>
              <a:t>e</a:t>
            </a:r>
            <a:r>
              <a:rPr sz="1800" spc="-419" baseline="2314" dirty="0">
                <a:solidFill>
                  <a:srgbClr val="888888"/>
                </a:solidFill>
                <a:latin typeface="Arial"/>
                <a:cs typeface="Arial"/>
              </a:rPr>
              <a:t>a</a:t>
            </a:r>
            <a:r>
              <a:rPr sz="1500" spc="-280" dirty="0">
                <a:latin typeface="Palatino Linotype"/>
                <a:cs typeface="Palatino Linotype"/>
              </a:rPr>
              <a:t>q</a:t>
            </a:r>
            <a:r>
              <a:rPr sz="1800" spc="-419" baseline="2314" dirty="0">
                <a:solidFill>
                  <a:srgbClr val="888888"/>
                </a:solidFill>
                <a:latin typeface="Arial"/>
                <a:cs typeface="Arial"/>
              </a:rPr>
              <a:t>va</a:t>
            </a:r>
            <a:r>
              <a:rPr sz="1500" spc="-280" dirty="0">
                <a:latin typeface="Palatino Linotype"/>
                <a:cs typeface="Palatino Linotype"/>
              </a:rPr>
              <a:t>u</a:t>
            </a:r>
            <a:r>
              <a:rPr sz="1800" spc="-419" baseline="2314" dirty="0">
                <a:solidFill>
                  <a:srgbClr val="888888"/>
                </a:solidFill>
                <a:latin typeface="Arial"/>
                <a:cs typeface="Arial"/>
              </a:rPr>
              <a:t>n</a:t>
            </a:r>
            <a:r>
              <a:rPr sz="1500" spc="-280" dirty="0">
                <a:latin typeface="Palatino Linotype"/>
                <a:cs typeface="Palatino Linotype"/>
              </a:rPr>
              <a:t>i</a:t>
            </a:r>
            <a:r>
              <a:rPr sz="1800" spc="-419" baseline="2314" dirty="0">
                <a:solidFill>
                  <a:srgbClr val="888888"/>
                </a:solidFill>
                <a:latin typeface="Arial"/>
                <a:cs typeface="Arial"/>
              </a:rPr>
              <a:t>a</a:t>
            </a:r>
            <a:r>
              <a:rPr sz="1500" spc="-280" dirty="0">
                <a:latin typeface="Palatino Linotype"/>
                <a:cs typeface="Palatino Linotype"/>
              </a:rPr>
              <a:t>li</a:t>
            </a:r>
            <a:r>
              <a:rPr sz="1800" spc="-419" baseline="2314" dirty="0">
                <a:solidFill>
                  <a:srgbClr val="888888"/>
                </a:solidFill>
                <a:latin typeface="Arial"/>
                <a:cs typeface="Arial"/>
              </a:rPr>
              <a:t>M</a:t>
            </a:r>
            <a:r>
              <a:rPr sz="1500" spc="-280" dirty="0">
                <a:latin typeface="Palatino Linotype"/>
                <a:cs typeface="Palatino Linotype"/>
              </a:rPr>
              <a:t>br</a:t>
            </a:r>
            <a:r>
              <a:rPr sz="1800" spc="-419" baseline="2314" dirty="0">
                <a:solidFill>
                  <a:srgbClr val="888888"/>
                </a:solidFill>
                <a:latin typeface="Arial"/>
                <a:cs typeface="Arial"/>
              </a:rPr>
              <a:t>a</a:t>
            </a:r>
            <a:r>
              <a:rPr sz="1500" spc="-280" dirty="0">
                <a:latin typeface="Palatino Linotype"/>
                <a:cs typeface="Palatino Linotype"/>
              </a:rPr>
              <a:t>i</a:t>
            </a:r>
            <a:r>
              <a:rPr sz="1800" spc="-419" baseline="2314" dirty="0">
                <a:solidFill>
                  <a:srgbClr val="888888"/>
                </a:solidFill>
                <a:latin typeface="Arial"/>
                <a:cs typeface="Arial"/>
              </a:rPr>
              <a:t>n</a:t>
            </a:r>
            <a:r>
              <a:rPr sz="1500" spc="-280" dirty="0">
                <a:latin typeface="Palatino Linotype"/>
                <a:cs typeface="Palatino Linotype"/>
              </a:rPr>
              <a:t>u</a:t>
            </a:r>
            <a:r>
              <a:rPr sz="1800" spc="-419" baseline="2314" dirty="0">
                <a:solidFill>
                  <a:srgbClr val="888888"/>
                </a:solidFill>
                <a:latin typeface="Arial"/>
                <a:cs typeface="Arial"/>
              </a:rPr>
              <a:t>i,</a:t>
            </a:r>
            <a:r>
              <a:rPr sz="1500" spc="-280" dirty="0">
                <a:latin typeface="Palatino Linotype"/>
                <a:cs typeface="Palatino Linotype"/>
              </a:rPr>
              <a:t>m</a:t>
            </a:r>
            <a:r>
              <a:rPr sz="1800" spc="-419" baseline="2314" dirty="0">
                <a:solidFill>
                  <a:srgbClr val="888888"/>
                </a:solidFill>
                <a:latin typeface="Arial"/>
                <a:cs typeface="Arial"/>
              </a:rPr>
              <a:t>He</a:t>
            </a:r>
            <a:r>
              <a:rPr sz="1500" spc="-280" dirty="0">
                <a:latin typeface="Palatino Linotype"/>
                <a:cs typeface="Palatino Linotype"/>
              </a:rPr>
              <a:t>w</a:t>
            </a:r>
            <a:r>
              <a:rPr sz="1800" spc="-419" baseline="2314" dirty="0">
                <a:solidFill>
                  <a:srgbClr val="888888"/>
                </a:solidFill>
                <a:latin typeface="Arial"/>
                <a:cs typeface="Arial"/>
              </a:rPr>
              <a:t>ad</a:t>
            </a:r>
            <a:r>
              <a:rPr sz="1500" spc="-280" dirty="0">
                <a:latin typeface="Palatino Linotype"/>
                <a:cs typeface="Palatino Linotype"/>
              </a:rPr>
              <a:t>it</a:t>
            </a:r>
            <a:r>
              <a:rPr sz="1800" spc="-419" baseline="2314" dirty="0">
                <a:solidFill>
                  <a:srgbClr val="888888"/>
                </a:solidFill>
                <a:latin typeface="Arial"/>
                <a:cs typeface="Arial"/>
              </a:rPr>
              <a:t>&amp;</a:t>
            </a:r>
            <a:r>
              <a:rPr sz="1500" spc="-280" dirty="0">
                <a:latin typeface="Palatino Linotype"/>
                <a:cs typeface="Palatino Linotype"/>
              </a:rPr>
              <a:t>h</a:t>
            </a:r>
            <a:r>
              <a:rPr sz="1800" spc="-419" baseline="2314" dirty="0">
                <a:solidFill>
                  <a:srgbClr val="888888"/>
                </a:solidFill>
                <a:latin typeface="Arial"/>
                <a:cs typeface="Arial"/>
              </a:rPr>
              <a:t>A</a:t>
            </a:r>
            <a:r>
              <a:rPr sz="1500" spc="-280" dirty="0">
                <a:latin typeface="Palatino Linotype"/>
                <a:cs typeface="Palatino Linotype"/>
              </a:rPr>
              <a:t>t</a:t>
            </a:r>
            <a:r>
              <a:rPr sz="1800" spc="-419" baseline="2314" dirty="0">
                <a:solidFill>
                  <a:srgbClr val="888888"/>
                </a:solidFill>
                <a:latin typeface="Arial"/>
                <a:cs typeface="Arial"/>
              </a:rPr>
              <a:t>P</a:t>
            </a:r>
            <a:r>
              <a:rPr sz="1500" spc="-280" dirty="0">
                <a:latin typeface="Palatino Linotype"/>
                <a:cs typeface="Palatino Linotype"/>
              </a:rPr>
              <a:t>he</a:t>
            </a:r>
            <a:r>
              <a:rPr sz="1800" spc="-419" baseline="2314" dirty="0">
                <a:solidFill>
                  <a:srgbClr val="888888"/>
                </a:solidFill>
                <a:latin typeface="Arial"/>
                <a:cs typeface="Arial"/>
              </a:rPr>
              <a:t>/</a:t>
            </a:r>
            <a:r>
              <a:rPr sz="1800" spc="-359" baseline="2314" dirty="0">
                <a:solidFill>
                  <a:srgbClr val="888888"/>
                </a:solidFill>
                <a:latin typeface="Arial"/>
                <a:cs typeface="Arial"/>
              </a:rPr>
              <a:t> </a:t>
            </a:r>
            <a:r>
              <a:rPr sz="1500" spc="-5" dirty="0">
                <a:latin typeface="Palatino Linotype"/>
                <a:cs typeface="Palatino Linotype"/>
              </a:rPr>
              <a:t>environment</a:t>
            </a:r>
            <a:endParaRPr sz="1500">
              <a:latin typeface="Palatino Linotype"/>
              <a:cs typeface="Palatino Linotype"/>
            </a:endParaRPr>
          </a:p>
          <a:p>
            <a:pPr marL="3265804">
              <a:lnSpc>
                <a:spcPts val="1390"/>
              </a:lnSpc>
            </a:pPr>
            <a:r>
              <a:rPr sz="1200" spc="-10" dirty="0">
                <a:solidFill>
                  <a:srgbClr val="888888"/>
                </a:solidFill>
                <a:latin typeface="Arial"/>
                <a:cs typeface="Arial"/>
              </a:rPr>
              <a:t>Chemistry, </a:t>
            </a:r>
            <a:r>
              <a:rPr sz="1200" spc="-5" dirty="0">
                <a:solidFill>
                  <a:srgbClr val="888888"/>
                </a:solidFill>
                <a:latin typeface="Arial"/>
                <a:cs typeface="Arial"/>
              </a:rPr>
              <a:t>AEC</a:t>
            </a:r>
            <a:r>
              <a:rPr sz="1200" spc="-75" dirty="0">
                <a:solidFill>
                  <a:srgbClr val="888888"/>
                </a:solidFill>
                <a:latin typeface="Arial"/>
                <a:cs typeface="Arial"/>
              </a:rPr>
              <a:t> </a:t>
            </a:r>
            <a:r>
              <a:rPr sz="1200" spc="-5" dirty="0">
                <a:solidFill>
                  <a:srgbClr val="888888"/>
                </a:solidFill>
                <a:latin typeface="Arial"/>
                <a:cs typeface="Arial"/>
              </a:rPr>
              <a:t>Salem</a:t>
            </a:r>
            <a:endParaRPr sz="1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54025"/>
            <a:ext cx="8836660" cy="5209540"/>
          </a:xfrm>
          <a:prstGeom prst="rect">
            <a:avLst/>
          </a:prstGeom>
        </p:spPr>
        <p:txBody>
          <a:bodyPr vert="horz" wrap="square" lIns="0" tIns="13335" rIns="0" bIns="0" rtlCol="0">
            <a:spAutoFit/>
          </a:bodyPr>
          <a:lstStyle/>
          <a:p>
            <a:pPr marL="12700">
              <a:lnSpc>
                <a:spcPct val="100000"/>
              </a:lnSpc>
              <a:spcBef>
                <a:spcPts val="105"/>
              </a:spcBef>
            </a:pPr>
            <a:r>
              <a:rPr sz="2000" b="1" dirty="0">
                <a:latin typeface="Palatino Linotype"/>
                <a:cs typeface="Palatino Linotype"/>
              </a:rPr>
              <a:t>FOOD</a:t>
            </a:r>
            <a:r>
              <a:rPr sz="2000" b="1" spc="-25" dirty="0">
                <a:latin typeface="Palatino Linotype"/>
                <a:cs typeface="Palatino Linotype"/>
              </a:rPr>
              <a:t> </a:t>
            </a:r>
            <a:r>
              <a:rPr sz="2000" b="1" spc="-5" dirty="0">
                <a:latin typeface="Palatino Linotype"/>
                <a:cs typeface="Palatino Linotype"/>
              </a:rPr>
              <a:t>CHAINS</a:t>
            </a:r>
            <a:endParaRPr sz="2000">
              <a:latin typeface="Palatino Linotype"/>
              <a:cs typeface="Palatino Linotype"/>
            </a:endParaRPr>
          </a:p>
          <a:p>
            <a:pPr marR="7574280" algn="ctr">
              <a:lnSpc>
                <a:spcPct val="100000"/>
              </a:lnSpc>
            </a:pPr>
            <a:r>
              <a:rPr sz="2000" b="1" spc="-5" dirty="0">
                <a:latin typeface="Palatino Linotype"/>
                <a:cs typeface="Palatino Linotype"/>
              </a:rPr>
              <a:t>Definition</a:t>
            </a:r>
            <a:endParaRPr sz="2000">
              <a:latin typeface="Palatino Linotype"/>
              <a:cs typeface="Palatino Linotype"/>
            </a:endParaRPr>
          </a:p>
          <a:p>
            <a:pPr marL="155575" marR="154305" algn="ctr">
              <a:lnSpc>
                <a:spcPct val="100000"/>
              </a:lnSpc>
            </a:pPr>
            <a:r>
              <a:rPr sz="2000" b="1" i="1" dirty="0">
                <a:latin typeface="Palatino Linotype"/>
                <a:cs typeface="Palatino Linotype"/>
              </a:rPr>
              <a:t>“There sequence </a:t>
            </a:r>
            <a:r>
              <a:rPr sz="2000" b="1" i="1" spc="-5" dirty="0">
                <a:latin typeface="Palatino Linotype"/>
                <a:cs typeface="Palatino Linotype"/>
              </a:rPr>
              <a:t>of </a:t>
            </a:r>
            <a:r>
              <a:rPr sz="2000" b="1" i="1" dirty="0">
                <a:latin typeface="Palatino Linotype"/>
                <a:cs typeface="Palatino Linotype"/>
              </a:rPr>
              <a:t>eating </a:t>
            </a:r>
            <a:r>
              <a:rPr sz="2000" b="1" i="1" spc="-5" dirty="0">
                <a:latin typeface="Palatino Linotype"/>
                <a:cs typeface="Palatino Linotype"/>
              </a:rPr>
              <a:t>and being </a:t>
            </a:r>
            <a:r>
              <a:rPr sz="2000" b="1" i="1" dirty="0">
                <a:latin typeface="Palatino Linotype"/>
                <a:cs typeface="Palatino Linotype"/>
              </a:rPr>
              <a:t>eaten in </a:t>
            </a:r>
            <a:r>
              <a:rPr sz="2000" b="1" i="1" spc="-5" dirty="0">
                <a:latin typeface="Palatino Linotype"/>
                <a:cs typeface="Palatino Linotype"/>
              </a:rPr>
              <a:t>an </a:t>
            </a:r>
            <a:r>
              <a:rPr sz="2000" b="1" i="1" dirty="0">
                <a:latin typeface="Palatino Linotype"/>
                <a:cs typeface="Palatino Linotype"/>
              </a:rPr>
              <a:t>ecosystem is </a:t>
            </a:r>
            <a:r>
              <a:rPr sz="2000" b="1" i="1" spc="-5" dirty="0">
                <a:latin typeface="Palatino Linotype"/>
                <a:cs typeface="Palatino Linotype"/>
              </a:rPr>
              <a:t>known as</a:t>
            </a:r>
            <a:r>
              <a:rPr sz="2000" b="1" i="1" spc="-105" dirty="0">
                <a:latin typeface="Palatino Linotype"/>
                <a:cs typeface="Palatino Linotype"/>
              </a:rPr>
              <a:t> </a:t>
            </a:r>
            <a:r>
              <a:rPr sz="2000" b="1" i="1" spc="-5" dirty="0">
                <a:latin typeface="Palatino Linotype"/>
                <a:cs typeface="Palatino Linotype"/>
              </a:rPr>
              <a:t>food  </a:t>
            </a:r>
            <a:r>
              <a:rPr sz="2000" b="1" i="1" dirty="0">
                <a:latin typeface="Palatino Linotype"/>
                <a:cs typeface="Palatino Linotype"/>
              </a:rPr>
              <a:t>chain”</a:t>
            </a:r>
            <a:endParaRPr sz="2000">
              <a:latin typeface="Palatino Linotype"/>
              <a:cs typeface="Palatino Linotype"/>
            </a:endParaRPr>
          </a:p>
          <a:p>
            <a:pPr algn="ctr">
              <a:lnSpc>
                <a:spcPct val="100000"/>
              </a:lnSpc>
            </a:pPr>
            <a:r>
              <a:rPr sz="2000" b="1" i="1" spc="-5" dirty="0">
                <a:latin typeface="Palatino Linotype"/>
                <a:cs typeface="Palatino Linotype"/>
              </a:rPr>
              <a:t>(or)</a:t>
            </a:r>
            <a:endParaRPr sz="2000">
              <a:latin typeface="Palatino Linotype"/>
              <a:cs typeface="Palatino Linotype"/>
            </a:endParaRPr>
          </a:p>
          <a:p>
            <a:pPr algn="ctr">
              <a:lnSpc>
                <a:spcPct val="100000"/>
              </a:lnSpc>
            </a:pPr>
            <a:r>
              <a:rPr sz="2000" b="1" i="1" spc="-15" dirty="0">
                <a:latin typeface="Palatino Linotype"/>
                <a:cs typeface="Palatino Linotype"/>
              </a:rPr>
              <a:t>“Transfer </a:t>
            </a:r>
            <a:r>
              <a:rPr sz="2000" b="1" i="1" dirty="0">
                <a:latin typeface="Palatino Linotype"/>
                <a:cs typeface="Palatino Linotype"/>
              </a:rPr>
              <a:t>of food energy from </a:t>
            </a:r>
            <a:r>
              <a:rPr sz="2000" b="1" i="1" spc="-5" dirty="0">
                <a:latin typeface="Palatino Linotype"/>
                <a:cs typeface="Palatino Linotype"/>
              </a:rPr>
              <a:t>the plants through </a:t>
            </a:r>
            <a:r>
              <a:rPr sz="2000" b="1" i="1" dirty="0">
                <a:latin typeface="Palatino Linotype"/>
                <a:cs typeface="Palatino Linotype"/>
              </a:rPr>
              <a:t>a series of </a:t>
            </a:r>
            <a:r>
              <a:rPr sz="2000" b="1" i="1" spc="-5" dirty="0">
                <a:latin typeface="Palatino Linotype"/>
                <a:cs typeface="Palatino Linotype"/>
              </a:rPr>
              <a:t>organisms</a:t>
            </a:r>
            <a:r>
              <a:rPr sz="2000" b="1" i="1" spc="-204" dirty="0">
                <a:latin typeface="Palatino Linotype"/>
                <a:cs typeface="Palatino Linotype"/>
              </a:rPr>
              <a:t> </a:t>
            </a:r>
            <a:r>
              <a:rPr sz="2000" b="1" i="1" dirty="0">
                <a:latin typeface="Palatino Linotype"/>
                <a:cs typeface="Palatino Linotype"/>
              </a:rPr>
              <a:t>is</a:t>
            </a:r>
            <a:endParaRPr sz="2000">
              <a:latin typeface="Palatino Linotype"/>
              <a:cs typeface="Palatino Linotype"/>
            </a:endParaRPr>
          </a:p>
          <a:p>
            <a:pPr algn="ctr">
              <a:lnSpc>
                <a:spcPct val="100000"/>
              </a:lnSpc>
              <a:spcBef>
                <a:spcPts val="5"/>
              </a:spcBef>
            </a:pPr>
            <a:r>
              <a:rPr sz="2000" b="1" i="1" spc="-5" dirty="0">
                <a:latin typeface="Palatino Linotype"/>
                <a:cs typeface="Palatino Linotype"/>
              </a:rPr>
              <a:t>known as </a:t>
            </a:r>
            <a:r>
              <a:rPr sz="2000" b="1" i="1" dirty="0">
                <a:latin typeface="Palatino Linotype"/>
                <a:cs typeface="Palatino Linotype"/>
              </a:rPr>
              <a:t>food</a:t>
            </a:r>
            <a:r>
              <a:rPr sz="2000" b="1" i="1" spc="-45" dirty="0">
                <a:latin typeface="Palatino Linotype"/>
                <a:cs typeface="Palatino Linotype"/>
              </a:rPr>
              <a:t> </a:t>
            </a:r>
            <a:r>
              <a:rPr sz="2000" b="1" i="1" dirty="0">
                <a:latin typeface="Palatino Linotype"/>
                <a:cs typeface="Palatino Linotype"/>
              </a:rPr>
              <a:t>chain”</a:t>
            </a:r>
            <a:endParaRPr sz="2000">
              <a:latin typeface="Palatino Linotype"/>
              <a:cs typeface="Palatino Linotype"/>
            </a:endParaRPr>
          </a:p>
          <a:p>
            <a:pPr marL="12700" marR="5080" indent="914400" algn="just">
              <a:lnSpc>
                <a:spcPct val="100000"/>
              </a:lnSpc>
            </a:pPr>
            <a:r>
              <a:rPr sz="2000" dirty="0">
                <a:latin typeface="Palatino Linotype"/>
                <a:cs typeface="Palatino Linotype"/>
              </a:rPr>
              <a:t>When </a:t>
            </a:r>
            <a:r>
              <a:rPr sz="2000" spc="-5" dirty="0">
                <a:latin typeface="Palatino Linotype"/>
                <a:cs typeface="Palatino Linotype"/>
              </a:rPr>
              <a:t>the organisms </a:t>
            </a:r>
            <a:r>
              <a:rPr sz="2000" dirty="0">
                <a:latin typeface="Palatino Linotype"/>
                <a:cs typeface="Palatino Linotype"/>
              </a:rPr>
              <a:t>die, </a:t>
            </a:r>
            <a:r>
              <a:rPr sz="2000" spc="-5" dirty="0">
                <a:latin typeface="Palatino Linotype"/>
                <a:cs typeface="Palatino Linotype"/>
              </a:rPr>
              <a:t>they </a:t>
            </a:r>
            <a:r>
              <a:rPr sz="2000" dirty="0">
                <a:latin typeface="Palatino Linotype"/>
                <a:cs typeface="Palatino Linotype"/>
              </a:rPr>
              <a:t>are all </a:t>
            </a:r>
            <a:r>
              <a:rPr sz="2000" spc="-5" dirty="0">
                <a:latin typeface="Palatino Linotype"/>
                <a:cs typeface="Palatino Linotype"/>
              </a:rPr>
              <a:t>decomposed </a:t>
            </a:r>
            <a:r>
              <a:rPr sz="2000" spc="-10" dirty="0">
                <a:latin typeface="Palatino Linotype"/>
                <a:cs typeface="Palatino Linotype"/>
              </a:rPr>
              <a:t>by </a:t>
            </a:r>
            <a:r>
              <a:rPr sz="2000" spc="-5" dirty="0">
                <a:latin typeface="Palatino Linotype"/>
                <a:cs typeface="Palatino Linotype"/>
              </a:rPr>
              <a:t>microorganism  (bacteria </a:t>
            </a:r>
            <a:r>
              <a:rPr sz="2000" dirty="0">
                <a:latin typeface="Palatino Linotype"/>
                <a:cs typeface="Palatino Linotype"/>
              </a:rPr>
              <a:t>and </a:t>
            </a:r>
            <a:r>
              <a:rPr sz="2000" spc="-5" dirty="0">
                <a:latin typeface="Palatino Linotype"/>
                <a:cs typeface="Palatino Linotype"/>
              </a:rPr>
              <a:t>fungi) </a:t>
            </a:r>
            <a:r>
              <a:rPr sz="2000" dirty="0">
                <a:latin typeface="Palatino Linotype"/>
                <a:cs typeface="Palatino Linotype"/>
              </a:rPr>
              <a:t>into </a:t>
            </a:r>
            <a:r>
              <a:rPr sz="2000" spc="-5" dirty="0">
                <a:latin typeface="Palatino Linotype"/>
                <a:cs typeface="Palatino Linotype"/>
              </a:rPr>
              <a:t>nutrients that </a:t>
            </a:r>
            <a:r>
              <a:rPr sz="2000" dirty="0">
                <a:latin typeface="Palatino Linotype"/>
                <a:cs typeface="Palatino Linotype"/>
              </a:rPr>
              <a:t>can again </a:t>
            </a:r>
            <a:r>
              <a:rPr sz="2000" spc="-5" dirty="0">
                <a:latin typeface="Palatino Linotype"/>
                <a:cs typeface="Palatino Linotype"/>
              </a:rPr>
              <a:t>be used by the plants. </a:t>
            </a:r>
            <a:r>
              <a:rPr sz="2000" dirty="0">
                <a:latin typeface="Palatino Linotype"/>
                <a:cs typeface="Palatino Linotype"/>
              </a:rPr>
              <a:t>At  each and </a:t>
            </a:r>
            <a:r>
              <a:rPr sz="2000" spc="-10" dirty="0">
                <a:latin typeface="Palatino Linotype"/>
                <a:cs typeface="Palatino Linotype"/>
              </a:rPr>
              <a:t>every </a:t>
            </a:r>
            <a:r>
              <a:rPr sz="2000" spc="-15" dirty="0">
                <a:latin typeface="Palatino Linotype"/>
                <a:cs typeface="Palatino Linotype"/>
              </a:rPr>
              <a:t>transfer, </a:t>
            </a:r>
            <a:r>
              <a:rPr sz="2000" spc="-5" dirty="0">
                <a:latin typeface="Palatino Linotype"/>
                <a:cs typeface="Palatino Linotype"/>
              </a:rPr>
              <a:t>nearly 80-90% </a:t>
            </a:r>
            <a:r>
              <a:rPr sz="2000" spc="-10" dirty="0">
                <a:latin typeface="Palatino Linotype"/>
                <a:cs typeface="Palatino Linotype"/>
              </a:rPr>
              <a:t>of </a:t>
            </a:r>
            <a:r>
              <a:rPr sz="2000" spc="-5" dirty="0">
                <a:latin typeface="Palatino Linotype"/>
                <a:cs typeface="Palatino Linotype"/>
              </a:rPr>
              <a:t>the potential energy gets </a:t>
            </a:r>
            <a:r>
              <a:rPr sz="2000" dirty="0">
                <a:latin typeface="Palatino Linotype"/>
                <a:cs typeface="Palatino Linotype"/>
              </a:rPr>
              <a:t>lost </a:t>
            </a:r>
            <a:r>
              <a:rPr sz="2000" spc="-10" dirty="0">
                <a:latin typeface="Palatino Linotype"/>
                <a:cs typeface="Palatino Linotype"/>
              </a:rPr>
              <a:t>as  </a:t>
            </a:r>
            <a:r>
              <a:rPr sz="2000" spc="-5" dirty="0">
                <a:latin typeface="Palatino Linotype"/>
                <a:cs typeface="Palatino Linotype"/>
              </a:rPr>
              <a:t>heat. </a:t>
            </a:r>
            <a:r>
              <a:rPr sz="2000" spc="5" dirty="0">
                <a:latin typeface="Palatino Linotype"/>
                <a:cs typeface="Palatino Linotype"/>
              </a:rPr>
              <a:t>A </a:t>
            </a:r>
            <a:r>
              <a:rPr sz="2000" dirty="0">
                <a:latin typeface="Palatino Linotype"/>
                <a:cs typeface="Palatino Linotype"/>
              </a:rPr>
              <a:t>food chain </a:t>
            </a:r>
            <a:r>
              <a:rPr sz="2000" spc="-5" dirty="0">
                <a:latin typeface="Palatino Linotype"/>
                <a:cs typeface="Palatino Linotype"/>
              </a:rPr>
              <a:t>always </a:t>
            </a:r>
            <a:r>
              <a:rPr sz="2000" dirty="0">
                <a:latin typeface="Palatino Linotype"/>
                <a:cs typeface="Palatino Linotype"/>
              </a:rPr>
              <a:t>starts with </a:t>
            </a:r>
            <a:r>
              <a:rPr sz="2000" spc="-5" dirty="0">
                <a:latin typeface="Palatino Linotype"/>
                <a:cs typeface="Palatino Linotype"/>
              </a:rPr>
              <a:t>plant </a:t>
            </a:r>
            <a:r>
              <a:rPr sz="2000" dirty="0">
                <a:latin typeface="Palatino Linotype"/>
                <a:cs typeface="Palatino Linotype"/>
              </a:rPr>
              <a:t>life and ends with</a:t>
            </a:r>
            <a:r>
              <a:rPr sz="2000" spc="-305" dirty="0">
                <a:latin typeface="Palatino Linotype"/>
                <a:cs typeface="Palatino Linotype"/>
              </a:rPr>
              <a:t> </a:t>
            </a:r>
            <a:r>
              <a:rPr sz="2000" dirty="0">
                <a:latin typeface="Palatino Linotype"/>
                <a:cs typeface="Palatino Linotype"/>
              </a:rPr>
              <a:t>animal.</a:t>
            </a:r>
            <a:endParaRPr sz="2000">
              <a:latin typeface="Palatino Linotype"/>
              <a:cs typeface="Palatino Linotype"/>
            </a:endParaRPr>
          </a:p>
          <a:p>
            <a:pPr>
              <a:lnSpc>
                <a:spcPct val="100000"/>
              </a:lnSpc>
              <a:spcBef>
                <a:spcPts val="45"/>
              </a:spcBef>
            </a:pPr>
            <a:endParaRPr sz="2050">
              <a:latin typeface="Times New Roman"/>
              <a:cs typeface="Times New Roman"/>
            </a:endParaRPr>
          </a:p>
          <a:p>
            <a:pPr marL="12700">
              <a:lnSpc>
                <a:spcPct val="100000"/>
              </a:lnSpc>
            </a:pPr>
            <a:r>
              <a:rPr sz="2000" b="1" dirty="0">
                <a:latin typeface="Palatino Linotype"/>
                <a:cs typeface="Palatino Linotype"/>
              </a:rPr>
              <a:t>Herbivores</a:t>
            </a:r>
            <a:endParaRPr sz="2000">
              <a:latin typeface="Palatino Linotype"/>
              <a:cs typeface="Palatino Linotype"/>
            </a:endParaRPr>
          </a:p>
          <a:p>
            <a:pPr marL="927100">
              <a:lnSpc>
                <a:spcPct val="100000"/>
              </a:lnSpc>
            </a:pPr>
            <a:r>
              <a:rPr sz="2000" dirty="0">
                <a:latin typeface="Palatino Linotype"/>
                <a:cs typeface="Palatino Linotype"/>
              </a:rPr>
              <a:t>Animal </a:t>
            </a:r>
            <a:r>
              <a:rPr sz="2000" spc="-5" dirty="0">
                <a:latin typeface="Palatino Linotype"/>
                <a:cs typeface="Palatino Linotype"/>
              </a:rPr>
              <a:t>that </a:t>
            </a:r>
            <a:r>
              <a:rPr sz="2000" dirty="0">
                <a:latin typeface="Palatino Linotype"/>
                <a:cs typeface="Palatino Linotype"/>
              </a:rPr>
              <a:t>eat only </a:t>
            </a:r>
            <a:r>
              <a:rPr sz="2000" spc="-5" dirty="0">
                <a:latin typeface="Palatino Linotype"/>
                <a:cs typeface="Palatino Linotype"/>
              </a:rPr>
              <a:t>plants </a:t>
            </a:r>
            <a:r>
              <a:rPr sz="2000" dirty="0">
                <a:latin typeface="Palatino Linotype"/>
                <a:cs typeface="Palatino Linotype"/>
              </a:rPr>
              <a:t>are called</a:t>
            </a:r>
            <a:r>
              <a:rPr sz="2000" spc="-55" dirty="0">
                <a:latin typeface="Palatino Linotype"/>
                <a:cs typeface="Palatino Linotype"/>
              </a:rPr>
              <a:t> </a:t>
            </a:r>
            <a:r>
              <a:rPr sz="2000" spc="-5" dirty="0">
                <a:latin typeface="Palatino Linotype"/>
                <a:cs typeface="Palatino Linotype"/>
              </a:rPr>
              <a:t>herbivores.</a:t>
            </a:r>
            <a:endParaRPr sz="2000">
              <a:latin typeface="Palatino Linotype"/>
              <a:cs typeface="Palatino Linotype"/>
            </a:endParaRPr>
          </a:p>
          <a:p>
            <a:pPr>
              <a:lnSpc>
                <a:spcPct val="100000"/>
              </a:lnSpc>
              <a:spcBef>
                <a:spcPts val="40"/>
              </a:spcBef>
            </a:pPr>
            <a:endParaRPr sz="2050">
              <a:latin typeface="Times New Roman"/>
              <a:cs typeface="Times New Roman"/>
            </a:endParaRPr>
          </a:p>
          <a:p>
            <a:pPr marR="7528559" algn="ctr">
              <a:lnSpc>
                <a:spcPct val="100000"/>
              </a:lnSpc>
            </a:pPr>
            <a:r>
              <a:rPr sz="2000" b="1" spc="-5" dirty="0">
                <a:latin typeface="Palatino Linotype"/>
                <a:cs typeface="Palatino Linotype"/>
              </a:rPr>
              <a:t>Carnivores</a:t>
            </a:r>
            <a:endParaRPr sz="2000">
              <a:latin typeface="Palatino Linotype"/>
              <a:cs typeface="Palatino Linotype"/>
            </a:endParaRPr>
          </a:p>
          <a:p>
            <a:pPr marL="927100">
              <a:lnSpc>
                <a:spcPct val="100000"/>
              </a:lnSpc>
              <a:spcBef>
                <a:spcPts val="5"/>
              </a:spcBef>
            </a:pPr>
            <a:r>
              <a:rPr sz="2000" dirty="0">
                <a:latin typeface="Palatino Linotype"/>
                <a:cs typeface="Palatino Linotype"/>
              </a:rPr>
              <a:t>Animals </a:t>
            </a:r>
            <a:r>
              <a:rPr sz="2000" spc="-5" dirty="0">
                <a:latin typeface="Palatino Linotype"/>
                <a:cs typeface="Palatino Linotype"/>
              </a:rPr>
              <a:t>that </a:t>
            </a:r>
            <a:r>
              <a:rPr sz="2000" dirty="0">
                <a:latin typeface="Palatino Linotype"/>
                <a:cs typeface="Palatino Linotype"/>
              </a:rPr>
              <a:t>eat </a:t>
            </a:r>
            <a:r>
              <a:rPr sz="2000" spc="-5" dirty="0">
                <a:latin typeface="Palatino Linotype"/>
                <a:cs typeface="Palatino Linotype"/>
              </a:rPr>
              <a:t>other </a:t>
            </a:r>
            <a:r>
              <a:rPr sz="2000" dirty="0">
                <a:latin typeface="Palatino Linotype"/>
                <a:cs typeface="Palatino Linotype"/>
              </a:rPr>
              <a:t>animals are called</a:t>
            </a:r>
            <a:r>
              <a:rPr sz="2000" spc="-65" dirty="0">
                <a:latin typeface="Palatino Linotype"/>
                <a:cs typeface="Palatino Linotype"/>
              </a:rPr>
              <a:t> </a:t>
            </a:r>
            <a:r>
              <a:rPr sz="2000" spc="-5" dirty="0">
                <a:latin typeface="Palatino Linotype"/>
                <a:cs typeface="Palatino Linotype"/>
              </a:rPr>
              <a:t>carnivores.</a:t>
            </a:r>
            <a:endParaRPr sz="2000">
              <a:latin typeface="Palatino Linotype"/>
              <a:cs typeface="Palatino Linotyp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81000"/>
            <a:ext cx="8467344" cy="2667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47800" y="3087623"/>
            <a:ext cx="6172200" cy="3581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81716"/>
            <a:ext cx="8227695" cy="5514340"/>
          </a:xfrm>
          <a:prstGeom prst="rect">
            <a:avLst/>
          </a:prstGeom>
        </p:spPr>
        <p:txBody>
          <a:bodyPr vert="horz" wrap="square" lIns="0" tIns="165735" rIns="0" bIns="0" rtlCol="0">
            <a:spAutoFit/>
          </a:bodyPr>
          <a:lstStyle/>
          <a:p>
            <a:pPr marL="12700">
              <a:lnSpc>
                <a:spcPct val="100000"/>
              </a:lnSpc>
              <a:spcBef>
                <a:spcPts val="1305"/>
              </a:spcBef>
            </a:pPr>
            <a:r>
              <a:rPr sz="2000" b="1" dirty="0">
                <a:latin typeface="Palatino Linotype"/>
                <a:cs typeface="Palatino Linotype"/>
              </a:rPr>
              <a:t>Food chain in a</a:t>
            </a:r>
            <a:r>
              <a:rPr sz="2000" b="1" spc="-55" dirty="0">
                <a:latin typeface="Palatino Linotype"/>
                <a:cs typeface="Palatino Linotype"/>
              </a:rPr>
              <a:t> </a:t>
            </a:r>
            <a:r>
              <a:rPr sz="2000" b="1" dirty="0">
                <a:latin typeface="Palatino Linotype"/>
                <a:cs typeface="Palatino Linotype"/>
              </a:rPr>
              <a:t>pond</a:t>
            </a:r>
            <a:endParaRPr sz="2000">
              <a:latin typeface="Palatino Linotype"/>
              <a:cs typeface="Palatino Linotype"/>
            </a:endParaRPr>
          </a:p>
          <a:p>
            <a:pPr marL="12700">
              <a:lnSpc>
                <a:spcPct val="100000"/>
              </a:lnSpc>
              <a:spcBef>
                <a:spcPts val="1200"/>
              </a:spcBef>
            </a:pPr>
            <a:r>
              <a:rPr sz="2000" b="1" dirty="0">
                <a:latin typeface="Palatino Linotype"/>
                <a:cs typeface="Palatino Linotype"/>
              </a:rPr>
              <a:t>Food chain in a</a:t>
            </a:r>
            <a:r>
              <a:rPr sz="2000" b="1" spc="-50" dirty="0">
                <a:latin typeface="Palatino Linotype"/>
                <a:cs typeface="Palatino Linotype"/>
              </a:rPr>
              <a:t> </a:t>
            </a:r>
            <a:r>
              <a:rPr sz="2000" b="1" dirty="0">
                <a:latin typeface="Palatino Linotype"/>
                <a:cs typeface="Palatino Linotype"/>
              </a:rPr>
              <a:t>forest</a:t>
            </a:r>
            <a:endParaRPr sz="2000">
              <a:latin typeface="Palatino Linotype"/>
              <a:cs typeface="Palatino Linotype"/>
            </a:endParaRPr>
          </a:p>
          <a:p>
            <a:pPr marL="12700">
              <a:lnSpc>
                <a:spcPct val="100000"/>
              </a:lnSpc>
              <a:spcBef>
                <a:spcPts val="1200"/>
              </a:spcBef>
            </a:pPr>
            <a:r>
              <a:rPr sz="2000" b="1" spc="-30" dirty="0">
                <a:latin typeface="Palatino Linotype"/>
                <a:cs typeface="Palatino Linotype"/>
              </a:rPr>
              <a:t>Tropic </a:t>
            </a:r>
            <a:r>
              <a:rPr sz="2000" b="1" dirty="0">
                <a:latin typeface="Palatino Linotype"/>
                <a:cs typeface="Palatino Linotype"/>
              </a:rPr>
              <a:t>Levels (T1,T2, T3, T4, T5) (or) Feeding</a:t>
            </a:r>
            <a:r>
              <a:rPr sz="2000" b="1" spc="-100" dirty="0">
                <a:latin typeface="Palatino Linotype"/>
                <a:cs typeface="Palatino Linotype"/>
              </a:rPr>
              <a:t> </a:t>
            </a:r>
            <a:r>
              <a:rPr sz="2000" b="1" dirty="0">
                <a:latin typeface="Palatino Linotype"/>
                <a:cs typeface="Palatino Linotype"/>
              </a:rPr>
              <a:t>levels</a:t>
            </a:r>
            <a:endParaRPr sz="2000">
              <a:latin typeface="Palatino Linotype"/>
              <a:cs typeface="Palatino Linotype"/>
            </a:endParaRPr>
          </a:p>
          <a:p>
            <a:pPr marL="12700" marR="5080" indent="914400">
              <a:lnSpc>
                <a:spcPts val="3600"/>
              </a:lnSpc>
              <a:spcBef>
                <a:spcPts val="320"/>
              </a:spcBef>
              <a:tabLst>
                <a:tab pos="1499870" algn="l"/>
                <a:tab pos="2484755" algn="l"/>
                <a:tab pos="3205480" algn="l"/>
                <a:tab pos="4263390" algn="l"/>
                <a:tab pos="5106670" algn="l"/>
                <a:tab pos="5769610" algn="l"/>
                <a:tab pos="6693534" algn="l"/>
                <a:tab pos="7566659" algn="l"/>
                <a:tab pos="7936865" algn="l"/>
              </a:tabLst>
            </a:pPr>
            <a:r>
              <a:rPr sz="2000" dirty="0">
                <a:latin typeface="Palatino Linotype"/>
                <a:cs typeface="Palatino Linotype"/>
              </a:rPr>
              <a:t>T</a:t>
            </a:r>
            <a:r>
              <a:rPr sz="2000" spc="-10" dirty="0">
                <a:latin typeface="Palatino Linotype"/>
                <a:cs typeface="Palatino Linotype"/>
              </a:rPr>
              <a:t>h</a:t>
            </a:r>
            <a:r>
              <a:rPr sz="2000" dirty="0">
                <a:latin typeface="Palatino Linotype"/>
                <a:cs typeface="Palatino Linotype"/>
              </a:rPr>
              <a:t>e	</a:t>
            </a:r>
            <a:r>
              <a:rPr sz="2000" spc="-55" dirty="0">
                <a:latin typeface="Palatino Linotype"/>
                <a:cs typeface="Palatino Linotype"/>
              </a:rPr>
              <a:t>v</a:t>
            </a:r>
            <a:r>
              <a:rPr sz="2000" dirty="0">
                <a:latin typeface="Palatino Linotype"/>
                <a:cs typeface="Palatino Linotype"/>
              </a:rPr>
              <a:t>ar</a:t>
            </a:r>
            <a:r>
              <a:rPr sz="2000" spc="-10" dirty="0">
                <a:latin typeface="Palatino Linotype"/>
                <a:cs typeface="Palatino Linotype"/>
              </a:rPr>
              <a:t>i</a:t>
            </a:r>
            <a:r>
              <a:rPr sz="2000" spc="-15" dirty="0">
                <a:latin typeface="Palatino Linotype"/>
                <a:cs typeface="Palatino Linotype"/>
              </a:rPr>
              <a:t>o</a:t>
            </a:r>
            <a:r>
              <a:rPr sz="2000" spc="-5" dirty="0">
                <a:latin typeface="Palatino Linotype"/>
                <a:cs typeface="Palatino Linotype"/>
              </a:rPr>
              <a:t>u</a:t>
            </a:r>
            <a:r>
              <a:rPr sz="2000" dirty="0">
                <a:latin typeface="Palatino Linotype"/>
                <a:cs typeface="Palatino Linotype"/>
              </a:rPr>
              <a:t>s	ste</a:t>
            </a:r>
            <a:r>
              <a:rPr sz="2000" spc="-10" dirty="0">
                <a:latin typeface="Palatino Linotype"/>
                <a:cs typeface="Palatino Linotype"/>
              </a:rPr>
              <a:t>p</a:t>
            </a:r>
            <a:r>
              <a:rPr sz="2000" dirty="0">
                <a:latin typeface="Palatino Linotype"/>
                <a:cs typeface="Palatino Linotype"/>
              </a:rPr>
              <a:t>s	</a:t>
            </a:r>
            <a:r>
              <a:rPr sz="2000" spc="-5" dirty="0">
                <a:latin typeface="Palatino Linotype"/>
                <a:cs typeface="Palatino Linotype"/>
              </a:rPr>
              <a:t>t</a:t>
            </a:r>
            <a:r>
              <a:rPr sz="2000" spc="-10" dirty="0">
                <a:latin typeface="Palatino Linotype"/>
                <a:cs typeface="Palatino Linotype"/>
              </a:rPr>
              <a:t>h</a:t>
            </a:r>
            <a:r>
              <a:rPr sz="2000" dirty="0">
                <a:latin typeface="Palatino Linotype"/>
                <a:cs typeface="Palatino Linotype"/>
              </a:rPr>
              <a:t>r</a:t>
            </a:r>
            <a:r>
              <a:rPr sz="2000" spc="-15" dirty="0">
                <a:latin typeface="Palatino Linotype"/>
                <a:cs typeface="Palatino Linotype"/>
              </a:rPr>
              <a:t>o</a:t>
            </a:r>
            <a:r>
              <a:rPr sz="2000" spc="-5" dirty="0">
                <a:latin typeface="Palatino Linotype"/>
                <a:cs typeface="Palatino Linotype"/>
              </a:rPr>
              <a:t>u</a:t>
            </a:r>
            <a:r>
              <a:rPr sz="2000" spc="-10" dirty="0">
                <a:latin typeface="Palatino Linotype"/>
                <a:cs typeface="Palatino Linotype"/>
              </a:rPr>
              <a:t>g</a:t>
            </a:r>
            <a:r>
              <a:rPr sz="2000" dirty="0">
                <a:latin typeface="Palatino Linotype"/>
                <a:cs typeface="Palatino Linotype"/>
              </a:rPr>
              <a:t>h	which	</a:t>
            </a:r>
            <a:r>
              <a:rPr sz="2000" spc="-10" dirty="0">
                <a:latin typeface="Palatino Linotype"/>
                <a:cs typeface="Palatino Linotype"/>
              </a:rPr>
              <a:t>f</a:t>
            </a:r>
            <a:r>
              <a:rPr sz="2000" dirty="0">
                <a:latin typeface="Palatino Linotype"/>
                <a:cs typeface="Palatino Linotype"/>
              </a:rPr>
              <a:t>o</a:t>
            </a:r>
            <a:r>
              <a:rPr sz="2000" spc="-20" dirty="0">
                <a:latin typeface="Palatino Linotype"/>
                <a:cs typeface="Palatino Linotype"/>
              </a:rPr>
              <a:t>o</a:t>
            </a:r>
            <a:r>
              <a:rPr sz="2000" dirty="0">
                <a:latin typeface="Palatino Linotype"/>
                <a:cs typeface="Palatino Linotype"/>
              </a:rPr>
              <a:t>d	energy	</a:t>
            </a:r>
            <a:r>
              <a:rPr sz="2000" spc="-5" dirty="0">
                <a:latin typeface="Palatino Linotype"/>
                <a:cs typeface="Palatino Linotype"/>
              </a:rPr>
              <a:t>p</a:t>
            </a:r>
            <a:r>
              <a:rPr sz="2000" spc="-15" dirty="0">
                <a:latin typeface="Palatino Linotype"/>
                <a:cs typeface="Palatino Linotype"/>
              </a:rPr>
              <a:t>a</a:t>
            </a:r>
            <a:r>
              <a:rPr sz="2000" dirty="0">
                <a:latin typeface="Palatino Linotype"/>
                <a:cs typeface="Palatino Linotype"/>
              </a:rPr>
              <a:t>sses	in	</a:t>
            </a:r>
            <a:r>
              <a:rPr sz="2000" spc="5" dirty="0">
                <a:latin typeface="Palatino Linotype"/>
                <a:cs typeface="Palatino Linotype"/>
              </a:rPr>
              <a:t>an  </a:t>
            </a:r>
            <a:r>
              <a:rPr sz="2000" dirty="0">
                <a:latin typeface="Palatino Linotype"/>
                <a:cs typeface="Palatino Linotype"/>
              </a:rPr>
              <a:t>ecosystem is called as </a:t>
            </a:r>
            <a:r>
              <a:rPr sz="2000" spc="-5" dirty="0">
                <a:latin typeface="Palatino Linotype"/>
                <a:cs typeface="Palatino Linotype"/>
              </a:rPr>
              <a:t>tropic</a:t>
            </a:r>
            <a:r>
              <a:rPr sz="2000" spc="-35" dirty="0">
                <a:latin typeface="Palatino Linotype"/>
                <a:cs typeface="Palatino Linotype"/>
              </a:rPr>
              <a:t> </a:t>
            </a:r>
            <a:r>
              <a:rPr sz="2000" spc="-5" dirty="0">
                <a:latin typeface="Palatino Linotype"/>
                <a:cs typeface="Palatino Linotype"/>
              </a:rPr>
              <a:t>levels.</a:t>
            </a:r>
            <a:endParaRPr sz="2000">
              <a:latin typeface="Palatino Linotype"/>
              <a:cs typeface="Palatino Linotype"/>
            </a:endParaRPr>
          </a:p>
          <a:p>
            <a:pPr marL="12700" marR="2169795">
              <a:lnSpc>
                <a:spcPts val="3600"/>
              </a:lnSpc>
              <a:spcBef>
                <a:spcPts val="5"/>
              </a:spcBef>
            </a:pPr>
            <a:r>
              <a:rPr sz="2000" spc="-5" dirty="0">
                <a:latin typeface="Palatino Linotype"/>
                <a:cs typeface="Palatino Linotype"/>
              </a:rPr>
              <a:t>The tropic levels </a:t>
            </a:r>
            <a:r>
              <a:rPr sz="2000" dirty="0">
                <a:latin typeface="Palatino Linotype"/>
                <a:cs typeface="Palatino Linotype"/>
              </a:rPr>
              <a:t>are arranged in </a:t>
            </a:r>
            <a:r>
              <a:rPr sz="2000" spc="-5" dirty="0">
                <a:latin typeface="Palatino Linotype"/>
                <a:cs typeface="Palatino Linotype"/>
              </a:rPr>
              <a:t>the </a:t>
            </a:r>
            <a:r>
              <a:rPr sz="2000" dirty="0">
                <a:latin typeface="Palatino Linotype"/>
                <a:cs typeface="Palatino Linotype"/>
              </a:rPr>
              <a:t>following </a:t>
            </a:r>
            <a:r>
              <a:rPr sz="2000" spc="-15" dirty="0">
                <a:latin typeface="Palatino Linotype"/>
                <a:cs typeface="Palatino Linotype"/>
              </a:rPr>
              <a:t>way </a:t>
            </a:r>
            <a:r>
              <a:rPr sz="2000" spc="5" dirty="0">
                <a:latin typeface="Palatino Linotype"/>
                <a:cs typeface="Palatino Linotype"/>
              </a:rPr>
              <a:t>as  </a:t>
            </a:r>
            <a:r>
              <a:rPr sz="2000" dirty="0">
                <a:latin typeface="Palatino Linotype"/>
                <a:cs typeface="Palatino Linotype"/>
              </a:rPr>
              <a:t>Where</a:t>
            </a:r>
            <a:r>
              <a:rPr sz="2000" spc="-15" dirty="0">
                <a:latin typeface="Palatino Linotype"/>
                <a:cs typeface="Palatino Linotype"/>
              </a:rPr>
              <a:t> </a:t>
            </a:r>
            <a:r>
              <a:rPr sz="2000" dirty="0">
                <a:latin typeface="Palatino Linotype"/>
                <a:cs typeface="Palatino Linotype"/>
              </a:rPr>
              <a:t>,</a:t>
            </a:r>
            <a:endParaRPr sz="2000">
              <a:latin typeface="Palatino Linotype"/>
              <a:cs typeface="Palatino Linotype"/>
            </a:endParaRPr>
          </a:p>
          <a:p>
            <a:pPr marL="12700">
              <a:lnSpc>
                <a:spcPct val="100000"/>
              </a:lnSpc>
              <a:spcBef>
                <a:spcPts val="880"/>
              </a:spcBef>
            </a:pPr>
            <a:r>
              <a:rPr sz="2000" spc="-5" dirty="0">
                <a:latin typeface="Palatino Linotype"/>
                <a:cs typeface="Palatino Linotype"/>
              </a:rPr>
              <a:t>The green plants </a:t>
            </a:r>
            <a:r>
              <a:rPr sz="2000" dirty="0">
                <a:latin typeface="Palatino Linotype"/>
                <a:cs typeface="Palatino Linotype"/>
              </a:rPr>
              <a:t>or </a:t>
            </a:r>
            <a:r>
              <a:rPr sz="2000" spc="-5" dirty="0">
                <a:latin typeface="Palatino Linotype"/>
                <a:cs typeface="Palatino Linotype"/>
              </a:rPr>
              <a:t>producers </a:t>
            </a:r>
            <a:r>
              <a:rPr sz="2000" dirty="0">
                <a:latin typeface="Palatino Linotype"/>
                <a:cs typeface="Palatino Linotype"/>
              </a:rPr>
              <a:t>represent first </a:t>
            </a:r>
            <a:r>
              <a:rPr sz="2000" spc="-5" dirty="0">
                <a:latin typeface="Palatino Linotype"/>
                <a:cs typeface="Palatino Linotype"/>
              </a:rPr>
              <a:t>tropic </a:t>
            </a:r>
            <a:r>
              <a:rPr sz="2000" spc="-10" dirty="0">
                <a:latin typeface="Palatino Linotype"/>
                <a:cs typeface="Palatino Linotype"/>
              </a:rPr>
              <a:t>level</a:t>
            </a:r>
            <a:r>
              <a:rPr sz="2000" spc="-45" dirty="0">
                <a:latin typeface="Palatino Linotype"/>
                <a:cs typeface="Palatino Linotype"/>
              </a:rPr>
              <a:t> </a:t>
            </a:r>
            <a:r>
              <a:rPr sz="2000" dirty="0">
                <a:latin typeface="Palatino Linotype"/>
                <a:cs typeface="Palatino Linotype"/>
              </a:rPr>
              <a:t>T1,</a:t>
            </a:r>
            <a:endParaRPr sz="2000">
              <a:latin typeface="Palatino Linotype"/>
              <a:cs typeface="Palatino Linotype"/>
            </a:endParaRPr>
          </a:p>
          <a:p>
            <a:pPr marL="12700" marR="263525" algn="just">
              <a:lnSpc>
                <a:spcPct val="150000"/>
              </a:lnSpc>
            </a:pPr>
            <a:r>
              <a:rPr sz="2000" spc="-5" dirty="0">
                <a:latin typeface="Palatino Linotype"/>
                <a:cs typeface="Palatino Linotype"/>
              </a:rPr>
              <a:t>The herbivores or primary </a:t>
            </a:r>
            <a:r>
              <a:rPr sz="2000" dirty="0">
                <a:latin typeface="Palatino Linotype"/>
                <a:cs typeface="Palatino Linotype"/>
              </a:rPr>
              <a:t>consumers represent second </a:t>
            </a:r>
            <a:r>
              <a:rPr sz="2000" spc="-5" dirty="0">
                <a:latin typeface="Palatino Linotype"/>
                <a:cs typeface="Palatino Linotype"/>
              </a:rPr>
              <a:t>tropic </a:t>
            </a:r>
            <a:r>
              <a:rPr sz="2000" spc="-10" dirty="0">
                <a:latin typeface="Palatino Linotype"/>
                <a:cs typeface="Palatino Linotype"/>
              </a:rPr>
              <a:t>level </a:t>
            </a:r>
            <a:r>
              <a:rPr sz="2000" dirty="0">
                <a:latin typeface="Palatino Linotype"/>
                <a:cs typeface="Palatino Linotype"/>
              </a:rPr>
              <a:t>T2.  </a:t>
            </a:r>
            <a:r>
              <a:rPr sz="2000" spc="-5" dirty="0">
                <a:latin typeface="Palatino Linotype"/>
                <a:cs typeface="Palatino Linotype"/>
              </a:rPr>
              <a:t>The carnivores or </a:t>
            </a:r>
            <a:r>
              <a:rPr sz="2000" dirty="0">
                <a:latin typeface="Palatino Linotype"/>
                <a:cs typeface="Palatino Linotype"/>
              </a:rPr>
              <a:t>secondary consumers represent </a:t>
            </a:r>
            <a:r>
              <a:rPr sz="2000" spc="-5" dirty="0">
                <a:latin typeface="Palatino Linotype"/>
                <a:cs typeface="Palatino Linotype"/>
              </a:rPr>
              <a:t>third tropic </a:t>
            </a:r>
            <a:r>
              <a:rPr sz="2000" spc="-10" dirty="0">
                <a:latin typeface="Palatino Linotype"/>
                <a:cs typeface="Palatino Linotype"/>
              </a:rPr>
              <a:t>level </a:t>
            </a:r>
            <a:r>
              <a:rPr sz="2000" dirty="0">
                <a:latin typeface="Palatino Linotype"/>
                <a:cs typeface="Palatino Linotype"/>
              </a:rPr>
              <a:t>T3.  </a:t>
            </a:r>
            <a:r>
              <a:rPr sz="2000" spc="-5" dirty="0">
                <a:latin typeface="Palatino Linotype"/>
                <a:cs typeface="Palatino Linotype"/>
              </a:rPr>
              <a:t>The tertiary </a:t>
            </a:r>
            <a:r>
              <a:rPr sz="2000" dirty="0">
                <a:latin typeface="Palatino Linotype"/>
                <a:cs typeface="Palatino Linotype"/>
              </a:rPr>
              <a:t>consumers are fourth </a:t>
            </a:r>
            <a:r>
              <a:rPr sz="2000" spc="-5" dirty="0">
                <a:latin typeface="Palatino Linotype"/>
                <a:cs typeface="Palatino Linotype"/>
              </a:rPr>
              <a:t>tropic </a:t>
            </a:r>
            <a:r>
              <a:rPr sz="2000" spc="-10" dirty="0">
                <a:latin typeface="Palatino Linotype"/>
                <a:cs typeface="Palatino Linotype"/>
              </a:rPr>
              <a:t>level</a:t>
            </a:r>
            <a:r>
              <a:rPr sz="2000" spc="-75" dirty="0">
                <a:latin typeface="Palatino Linotype"/>
                <a:cs typeface="Palatino Linotype"/>
              </a:rPr>
              <a:t> </a:t>
            </a:r>
            <a:r>
              <a:rPr sz="2000" dirty="0">
                <a:latin typeface="Palatino Linotype"/>
                <a:cs typeface="Palatino Linotype"/>
              </a:rPr>
              <a:t>T4.</a:t>
            </a:r>
            <a:endParaRPr sz="2000">
              <a:latin typeface="Palatino Linotype"/>
              <a:cs typeface="Palatino Linotype"/>
            </a:endParaRPr>
          </a:p>
          <a:p>
            <a:pPr marL="12700" algn="just">
              <a:lnSpc>
                <a:spcPct val="100000"/>
              </a:lnSpc>
              <a:spcBef>
                <a:spcPts val="1200"/>
              </a:spcBef>
            </a:pPr>
            <a:r>
              <a:rPr sz="2000" dirty="0">
                <a:latin typeface="Palatino Linotype"/>
                <a:cs typeface="Palatino Linotype"/>
              </a:rPr>
              <a:t>Finally </a:t>
            </a:r>
            <a:r>
              <a:rPr sz="2000" spc="-5" dirty="0">
                <a:latin typeface="Palatino Linotype"/>
                <a:cs typeface="Palatino Linotype"/>
              </a:rPr>
              <a:t>decomposers </a:t>
            </a:r>
            <a:r>
              <a:rPr sz="2000" dirty="0">
                <a:latin typeface="Palatino Linotype"/>
                <a:cs typeface="Palatino Linotype"/>
              </a:rPr>
              <a:t>represent last </a:t>
            </a:r>
            <a:r>
              <a:rPr sz="2000" spc="-5" dirty="0">
                <a:latin typeface="Palatino Linotype"/>
                <a:cs typeface="Palatino Linotype"/>
              </a:rPr>
              <a:t>tropic </a:t>
            </a:r>
            <a:r>
              <a:rPr sz="2000" spc="-10" dirty="0">
                <a:latin typeface="Palatino Linotype"/>
                <a:cs typeface="Palatino Linotype"/>
              </a:rPr>
              <a:t>level</a:t>
            </a:r>
            <a:r>
              <a:rPr sz="2000" spc="-40" dirty="0">
                <a:latin typeface="Palatino Linotype"/>
                <a:cs typeface="Palatino Linotype"/>
              </a:rPr>
              <a:t> </a:t>
            </a:r>
            <a:r>
              <a:rPr sz="2000" spc="-5" dirty="0">
                <a:latin typeface="Palatino Linotype"/>
                <a:cs typeface="Palatino Linotype"/>
              </a:rPr>
              <a:t>T5</a:t>
            </a:r>
            <a:endParaRPr sz="200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blog.republicofmath.com/wp-content/uploads/2009/12/built_environme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34421"/>
            <a:ext cx="8378825" cy="5787390"/>
          </a:xfrm>
          <a:prstGeom prst="rect">
            <a:avLst/>
          </a:prstGeom>
        </p:spPr>
        <p:txBody>
          <a:bodyPr vert="horz" wrap="square" lIns="0" tIns="149225" rIns="0" bIns="0" rtlCol="0">
            <a:spAutoFit/>
          </a:bodyPr>
          <a:lstStyle/>
          <a:p>
            <a:pPr marL="469900" algn="just">
              <a:lnSpc>
                <a:spcPct val="100000"/>
              </a:lnSpc>
              <a:spcBef>
                <a:spcPts val="1175"/>
              </a:spcBef>
            </a:pPr>
            <a:r>
              <a:rPr sz="1800" b="1" spc="-40" dirty="0">
                <a:latin typeface="Palatino Linotype"/>
                <a:cs typeface="Palatino Linotype"/>
              </a:rPr>
              <a:t>Types </a:t>
            </a:r>
            <a:r>
              <a:rPr sz="1800" b="1" spc="-5" dirty="0">
                <a:latin typeface="Palatino Linotype"/>
                <a:cs typeface="Palatino Linotype"/>
              </a:rPr>
              <a:t>of food</a:t>
            </a:r>
            <a:r>
              <a:rPr sz="1800" b="1" spc="50" dirty="0">
                <a:latin typeface="Palatino Linotype"/>
                <a:cs typeface="Palatino Linotype"/>
              </a:rPr>
              <a:t> </a:t>
            </a:r>
            <a:r>
              <a:rPr sz="1800" b="1" dirty="0">
                <a:latin typeface="Palatino Linotype"/>
                <a:cs typeface="Palatino Linotype"/>
              </a:rPr>
              <a:t>chain</a:t>
            </a:r>
            <a:endParaRPr sz="1800">
              <a:latin typeface="Palatino Linotype"/>
              <a:cs typeface="Palatino Linotype"/>
            </a:endParaRPr>
          </a:p>
          <a:p>
            <a:pPr marL="698500">
              <a:lnSpc>
                <a:spcPct val="100000"/>
              </a:lnSpc>
              <a:spcBef>
                <a:spcPts val="1080"/>
              </a:spcBef>
            </a:pPr>
            <a:r>
              <a:rPr sz="1800" spc="-5" dirty="0">
                <a:latin typeface="Palatino Linotype"/>
                <a:cs typeface="Palatino Linotype"/>
              </a:rPr>
              <a:t>Food </a:t>
            </a:r>
            <a:r>
              <a:rPr sz="1800" dirty="0">
                <a:latin typeface="Palatino Linotype"/>
                <a:cs typeface="Palatino Linotype"/>
              </a:rPr>
              <a:t>chains are classified into </a:t>
            </a:r>
            <a:r>
              <a:rPr sz="1800" spc="-15" dirty="0">
                <a:latin typeface="Palatino Linotype"/>
                <a:cs typeface="Palatino Linotype"/>
              </a:rPr>
              <a:t>two </a:t>
            </a:r>
            <a:r>
              <a:rPr sz="1800" spc="-5" dirty="0">
                <a:latin typeface="Palatino Linotype"/>
                <a:cs typeface="Palatino Linotype"/>
              </a:rPr>
              <a:t>main</a:t>
            </a:r>
            <a:r>
              <a:rPr sz="1800" dirty="0">
                <a:latin typeface="Palatino Linotype"/>
                <a:cs typeface="Palatino Linotype"/>
              </a:rPr>
              <a:t> </a:t>
            </a:r>
            <a:r>
              <a:rPr sz="1800" spc="-5" dirty="0">
                <a:latin typeface="Palatino Linotype"/>
                <a:cs typeface="Palatino Linotype"/>
              </a:rPr>
              <a:t>types</a:t>
            </a:r>
            <a:endParaRPr sz="1800">
              <a:latin typeface="Palatino Linotype"/>
              <a:cs typeface="Palatino Linotype"/>
            </a:endParaRPr>
          </a:p>
          <a:p>
            <a:pPr marL="469900" indent="-457834">
              <a:lnSpc>
                <a:spcPct val="100000"/>
              </a:lnSpc>
              <a:spcBef>
                <a:spcPts val="1080"/>
              </a:spcBef>
              <a:buAutoNum type="arabicPeriod"/>
              <a:tabLst>
                <a:tab pos="469900" algn="l"/>
                <a:tab pos="470534" algn="l"/>
              </a:tabLst>
            </a:pPr>
            <a:r>
              <a:rPr sz="1800" spc="-5" dirty="0">
                <a:latin typeface="Palatino Linotype"/>
                <a:cs typeface="Palatino Linotype"/>
              </a:rPr>
              <a:t>Grazing </a:t>
            </a:r>
            <a:r>
              <a:rPr sz="1800" dirty="0">
                <a:latin typeface="Palatino Linotype"/>
                <a:cs typeface="Palatino Linotype"/>
              </a:rPr>
              <a:t>food</a:t>
            </a:r>
            <a:r>
              <a:rPr sz="1800" spc="-50" dirty="0">
                <a:latin typeface="Palatino Linotype"/>
                <a:cs typeface="Palatino Linotype"/>
              </a:rPr>
              <a:t> </a:t>
            </a:r>
            <a:r>
              <a:rPr sz="1800" dirty="0">
                <a:latin typeface="Palatino Linotype"/>
                <a:cs typeface="Palatino Linotype"/>
              </a:rPr>
              <a:t>chain</a:t>
            </a:r>
            <a:endParaRPr sz="1800">
              <a:latin typeface="Palatino Linotype"/>
              <a:cs typeface="Palatino Linotype"/>
            </a:endParaRPr>
          </a:p>
          <a:p>
            <a:pPr marL="469900" indent="-457834">
              <a:lnSpc>
                <a:spcPct val="100000"/>
              </a:lnSpc>
              <a:spcBef>
                <a:spcPts val="1080"/>
              </a:spcBef>
              <a:buAutoNum type="arabicPeriod"/>
              <a:tabLst>
                <a:tab pos="469900" algn="l"/>
                <a:tab pos="470534" algn="l"/>
              </a:tabLst>
            </a:pPr>
            <a:r>
              <a:rPr sz="1800" dirty="0">
                <a:latin typeface="Palatino Linotype"/>
                <a:cs typeface="Palatino Linotype"/>
              </a:rPr>
              <a:t>Detritus food</a:t>
            </a:r>
            <a:r>
              <a:rPr sz="1800" spc="-95" dirty="0">
                <a:latin typeface="Palatino Linotype"/>
                <a:cs typeface="Palatino Linotype"/>
              </a:rPr>
              <a:t> </a:t>
            </a:r>
            <a:r>
              <a:rPr sz="1800" dirty="0">
                <a:latin typeface="Palatino Linotype"/>
                <a:cs typeface="Palatino Linotype"/>
              </a:rPr>
              <a:t>chain</a:t>
            </a:r>
            <a:endParaRPr sz="1800">
              <a:latin typeface="Palatino Linotype"/>
              <a:cs typeface="Palatino Linotype"/>
            </a:endParaRPr>
          </a:p>
          <a:p>
            <a:pPr>
              <a:lnSpc>
                <a:spcPct val="100000"/>
              </a:lnSpc>
              <a:buFont typeface="Palatino Linotype"/>
              <a:buAutoNum type="arabicPeriod"/>
            </a:pPr>
            <a:endParaRPr sz="1800">
              <a:latin typeface="Times New Roman"/>
              <a:cs typeface="Times New Roman"/>
            </a:endParaRPr>
          </a:p>
          <a:p>
            <a:pPr>
              <a:lnSpc>
                <a:spcPct val="100000"/>
              </a:lnSpc>
              <a:spcBef>
                <a:spcPts val="10"/>
              </a:spcBef>
              <a:buFont typeface="Palatino Linotype"/>
              <a:buAutoNum type="arabicPeriod"/>
            </a:pPr>
            <a:endParaRPr sz="1950">
              <a:latin typeface="Times New Roman"/>
              <a:cs typeface="Times New Roman"/>
            </a:endParaRPr>
          </a:p>
          <a:p>
            <a:pPr marL="641985" lvl="1" indent="-172720" algn="just">
              <a:lnSpc>
                <a:spcPct val="100000"/>
              </a:lnSpc>
              <a:buSzPct val="94444"/>
              <a:buAutoNum type="arabicPeriod"/>
              <a:tabLst>
                <a:tab pos="642620" algn="l"/>
              </a:tabLst>
            </a:pPr>
            <a:r>
              <a:rPr sz="1800" b="1" dirty="0">
                <a:latin typeface="Palatino Linotype"/>
                <a:cs typeface="Palatino Linotype"/>
              </a:rPr>
              <a:t>Grazing </a:t>
            </a:r>
            <a:r>
              <a:rPr sz="1800" b="1" spc="-5" dirty="0">
                <a:latin typeface="Palatino Linotype"/>
                <a:cs typeface="Palatino Linotype"/>
              </a:rPr>
              <a:t>food</a:t>
            </a:r>
            <a:r>
              <a:rPr sz="1800" b="1" spc="5" dirty="0">
                <a:latin typeface="Palatino Linotype"/>
                <a:cs typeface="Palatino Linotype"/>
              </a:rPr>
              <a:t> </a:t>
            </a:r>
            <a:r>
              <a:rPr sz="1800" b="1" dirty="0">
                <a:latin typeface="Palatino Linotype"/>
                <a:cs typeface="Palatino Linotype"/>
              </a:rPr>
              <a:t>chain</a:t>
            </a:r>
            <a:endParaRPr sz="1800">
              <a:latin typeface="Palatino Linotype"/>
              <a:cs typeface="Palatino Linotype"/>
            </a:endParaRPr>
          </a:p>
          <a:p>
            <a:pPr marL="12700" marR="5080" indent="457200" algn="just">
              <a:lnSpc>
                <a:spcPct val="150000"/>
              </a:lnSpc>
            </a:pPr>
            <a:r>
              <a:rPr sz="1800" spc="-5" dirty="0">
                <a:latin typeface="Palatino Linotype"/>
                <a:cs typeface="Palatino Linotype"/>
              </a:rPr>
              <a:t>Found </a:t>
            </a:r>
            <a:r>
              <a:rPr sz="1800" dirty="0">
                <a:latin typeface="Palatino Linotype"/>
                <a:cs typeface="Palatino Linotype"/>
              </a:rPr>
              <a:t>in Grassland </a:t>
            </a:r>
            <a:r>
              <a:rPr sz="1800" spc="-5" dirty="0">
                <a:latin typeface="Palatino Linotype"/>
                <a:cs typeface="Palatino Linotype"/>
              </a:rPr>
              <a:t>ecosystems </a:t>
            </a:r>
            <a:r>
              <a:rPr sz="1800" dirty="0">
                <a:latin typeface="Palatino Linotype"/>
                <a:cs typeface="Palatino Linotype"/>
              </a:rPr>
              <a:t>and </a:t>
            </a:r>
            <a:r>
              <a:rPr sz="1800" spc="-5" dirty="0">
                <a:latin typeface="Palatino Linotype"/>
                <a:cs typeface="Palatino Linotype"/>
              </a:rPr>
              <a:t>pond ecosystems. Grazing </a:t>
            </a:r>
            <a:r>
              <a:rPr sz="1800" dirty="0">
                <a:latin typeface="Palatino Linotype"/>
                <a:cs typeface="Palatino Linotype"/>
              </a:rPr>
              <a:t>food chain  starts with </a:t>
            </a:r>
            <a:r>
              <a:rPr sz="1800" spc="-10" dirty="0">
                <a:latin typeface="Palatino Linotype"/>
                <a:cs typeface="Palatino Linotype"/>
              </a:rPr>
              <a:t>green </a:t>
            </a:r>
            <a:r>
              <a:rPr sz="1800" spc="-5" dirty="0">
                <a:latin typeface="Palatino Linotype"/>
                <a:cs typeface="Palatino Linotype"/>
              </a:rPr>
              <a:t>plants (primary procedures) </a:t>
            </a:r>
            <a:r>
              <a:rPr sz="1800" dirty="0">
                <a:latin typeface="Palatino Linotype"/>
                <a:cs typeface="Palatino Linotype"/>
              </a:rPr>
              <a:t>and </a:t>
            </a:r>
            <a:r>
              <a:rPr sz="1800" spc="-5" dirty="0">
                <a:latin typeface="Palatino Linotype"/>
                <a:cs typeface="Palatino Linotype"/>
              </a:rPr>
              <a:t>goes </a:t>
            </a:r>
            <a:r>
              <a:rPr sz="1800" dirty="0">
                <a:latin typeface="Palatino Linotype"/>
                <a:cs typeface="Palatino Linotype"/>
              </a:rPr>
              <a:t>to </a:t>
            </a:r>
            <a:r>
              <a:rPr sz="1800" spc="-5" dirty="0">
                <a:latin typeface="Palatino Linotype"/>
                <a:cs typeface="Palatino Linotype"/>
              </a:rPr>
              <a:t>decomposer </a:t>
            </a:r>
            <a:r>
              <a:rPr sz="1800" dirty="0">
                <a:latin typeface="Palatino Linotype"/>
                <a:cs typeface="Palatino Linotype"/>
              </a:rPr>
              <a:t>food chain  or detritus </a:t>
            </a:r>
            <a:r>
              <a:rPr sz="1800" spc="-5" dirty="0">
                <a:latin typeface="Palatino Linotype"/>
                <a:cs typeface="Palatino Linotype"/>
              </a:rPr>
              <a:t>food </a:t>
            </a:r>
            <a:r>
              <a:rPr sz="1800" dirty="0">
                <a:latin typeface="Palatino Linotype"/>
                <a:cs typeface="Palatino Linotype"/>
              </a:rPr>
              <a:t>chain </a:t>
            </a:r>
            <a:r>
              <a:rPr sz="1800" spc="-5" dirty="0">
                <a:latin typeface="Palatino Linotype"/>
                <a:cs typeface="Palatino Linotype"/>
              </a:rPr>
              <a:t>through </a:t>
            </a:r>
            <a:r>
              <a:rPr sz="1800" spc="-10" dirty="0">
                <a:latin typeface="Palatino Linotype"/>
                <a:cs typeface="Palatino Linotype"/>
              </a:rPr>
              <a:t>herbivores </a:t>
            </a:r>
            <a:r>
              <a:rPr sz="1800" spc="-5" dirty="0">
                <a:latin typeface="Palatino Linotype"/>
                <a:cs typeface="Palatino Linotype"/>
              </a:rPr>
              <a:t>and</a:t>
            </a:r>
            <a:r>
              <a:rPr sz="1800" spc="55" dirty="0">
                <a:latin typeface="Palatino Linotype"/>
                <a:cs typeface="Palatino Linotype"/>
              </a:rPr>
              <a:t> </a:t>
            </a:r>
            <a:r>
              <a:rPr sz="1800" spc="-5" dirty="0">
                <a:latin typeface="Palatino Linotype"/>
                <a:cs typeface="Palatino Linotype"/>
              </a:rPr>
              <a:t>carnivores.</a:t>
            </a:r>
            <a:endParaRPr sz="1800">
              <a:latin typeface="Palatino Linotype"/>
              <a:cs typeface="Palatino Linotype"/>
            </a:endParaRPr>
          </a:p>
          <a:p>
            <a:pPr>
              <a:lnSpc>
                <a:spcPct val="100000"/>
              </a:lnSpc>
            </a:pPr>
            <a:endParaRPr sz="1800">
              <a:latin typeface="Times New Roman"/>
              <a:cs typeface="Times New Roman"/>
            </a:endParaRPr>
          </a:p>
          <a:p>
            <a:pPr>
              <a:lnSpc>
                <a:spcPct val="100000"/>
              </a:lnSpc>
              <a:spcBef>
                <a:spcPts val="10"/>
              </a:spcBef>
            </a:pPr>
            <a:endParaRPr sz="1950">
              <a:latin typeface="Times New Roman"/>
              <a:cs typeface="Times New Roman"/>
            </a:endParaRPr>
          </a:p>
          <a:p>
            <a:pPr marL="641985" lvl="1" indent="-172720" algn="just">
              <a:lnSpc>
                <a:spcPct val="100000"/>
              </a:lnSpc>
              <a:buSzPct val="94444"/>
              <a:buAutoNum type="arabicPeriod" startAt="2"/>
              <a:tabLst>
                <a:tab pos="642620" algn="l"/>
              </a:tabLst>
            </a:pPr>
            <a:r>
              <a:rPr sz="1800" b="1" spc="-5" dirty="0">
                <a:latin typeface="Palatino Linotype"/>
                <a:cs typeface="Palatino Linotype"/>
              </a:rPr>
              <a:t>Detritus food</a:t>
            </a:r>
            <a:r>
              <a:rPr sz="1800" b="1" spc="5" dirty="0">
                <a:latin typeface="Palatino Linotype"/>
                <a:cs typeface="Palatino Linotype"/>
              </a:rPr>
              <a:t> </a:t>
            </a:r>
            <a:r>
              <a:rPr sz="1800" b="1" dirty="0">
                <a:latin typeface="Palatino Linotype"/>
                <a:cs typeface="Palatino Linotype"/>
              </a:rPr>
              <a:t>chain</a:t>
            </a:r>
            <a:endParaRPr sz="1800">
              <a:latin typeface="Palatino Linotype"/>
              <a:cs typeface="Palatino Linotype"/>
            </a:endParaRPr>
          </a:p>
          <a:p>
            <a:pPr marL="12700" marR="5080" indent="457200" algn="just">
              <a:lnSpc>
                <a:spcPts val="3240"/>
              </a:lnSpc>
              <a:spcBef>
                <a:spcPts val="290"/>
              </a:spcBef>
            </a:pPr>
            <a:r>
              <a:rPr sz="1800" spc="-5" dirty="0">
                <a:latin typeface="Palatino Linotype"/>
                <a:cs typeface="Palatino Linotype"/>
              </a:rPr>
              <a:t>Found </a:t>
            </a:r>
            <a:r>
              <a:rPr sz="1800" dirty="0">
                <a:latin typeface="Palatino Linotype"/>
                <a:cs typeface="Palatino Linotype"/>
              </a:rPr>
              <a:t>in Grassland </a:t>
            </a:r>
            <a:r>
              <a:rPr sz="1800" spc="-5" dirty="0">
                <a:latin typeface="Palatino Linotype"/>
                <a:cs typeface="Palatino Linotype"/>
              </a:rPr>
              <a:t>ecosystems </a:t>
            </a:r>
            <a:r>
              <a:rPr sz="1800" dirty="0">
                <a:latin typeface="Palatino Linotype"/>
                <a:cs typeface="Palatino Linotype"/>
              </a:rPr>
              <a:t>and forest </a:t>
            </a:r>
            <a:r>
              <a:rPr sz="1800" spc="-5" dirty="0">
                <a:latin typeface="Palatino Linotype"/>
                <a:cs typeface="Palatino Linotype"/>
              </a:rPr>
              <a:t>ecosystems. Detritus </a:t>
            </a:r>
            <a:r>
              <a:rPr sz="1800" dirty="0">
                <a:latin typeface="Palatino Linotype"/>
                <a:cs typeface="Palatino Linotype"/>
              </a:rPr>
              <a:t>food chain  starts </a:t>
            </a:r>
            <a:r>
              <a:rPr sz="1800" spc="-5" dirty="0">
                <a:latin typeface="Palatino Linotype"/>
                <a:cs typeface="Palatino Linotype"/>
              </a:rPr>
              <a:t>with dead organic matter </a:t>
            </a:r>
            <a:r>
              <a:rPr sz="1800" dirty="0">
                <a:latin typeface="Palatino Linotype"/>
                <a:cs typeface="Palatino Linotype"/>
              </a:rPr>
              <a:t>(plants and animals) and </a:t>
            </a:r>
            <a:r>
              <a:rPr sz="1800" spc="-5" dirty="0">
                <a:latin typeface="Palatino Linotype"/>
                <a:cs typeface="Palatino Linotype"/>
              </a:rPr>
              <a:t>goes </a:t>
            </a:r>
            <a:r>
              <a:rPr sz="1800" dirty="0">
                <a:latin typeface="Palatino Linotype"/>
                <a:cs typeface="Palatino Linotype"/>
              </a:rPr>
              <a:t>to </a:t>
            </a:r>
            <a:r>
              <a:rPr sz="1800" spc="-5" dirty="0">
                <a:latin typeface="Palatino Linotype"/>
                <a:cs typeface="Palatino Linotype"/>
              </a:rPr>
              <a:t>decomposer </a:t>
            </a:r>
            <a:r>
              <a:rPr sz="1800" dirty="0">
                <a:latin typeface="Palatino Linotype"/>
                <a:cs typeface="Palatino Linotype"/>
              </a:rPr>
              <a:t>food  chain </a:t>
            </a:r>
            <a:r>
              <a:rPr sz="1800" spc="-5" dirty="0">
                <a:latin typeface="Palatino Linotype"/>
                <a:cs typeface="Palatino Linotype"/>
              </a:rPr>
              <a:t>through </a:t>
            </a:r>
            <a:r>
              <a:rPr sz="1800" spc="-10" dirty="0">
                <a:latin typeface="Palatino Linotype"/>
                <a:cs typeface="Palatino Linotype"/>
              </a:rPr>
              <a:t>herbivores </a:t>
            </a:r>
            <a:r>
              <a:rPr sz="1800" dirty="0">
                <a:latin typeface="Palatino Linotype"/>
                <a:cs typeface="Palatino Linotype"/>
              </a:rPr>
              <a:t>and</a:t>
            </a:r>
            <a:r>
              <a:rPr sz="1800" spc="55" dirty="0">
                <a:latin typeface="Palatino Linotype"/>
                <a:cs typeface="Palatino Linotype"/>
              </a:rPr>
              <a:t> </a:t>
            </a:r>
            <a:r>
              <a:rPr sz="1800" spc="-5" dirty="0">
                <a:latin typeface="Palatino Linotype"/>
                <a:cs typeface="Palatino Linotype"/>
              </a:rPr>
              <a:t>carnivores.</a:t>
            </a:r>
            <a:endParaRPr sz="1800">
              <a:latin typeface="Palatino Linotype"/>
              <a:cs typeface="Palatino Linotyp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719073"/>
            <a:ext cx="7232650" cy="2220595"/>
          </a:xfrm>
          <a:prstGeom prst="rect">
            <a:avLst/>
          </a:prstGeom>
        </p:spPr>
        <p:txBody>
          <a:bodyPr vert="horz" wrap="square" lIns="0" tIns="195580" rIns="0" bIns="0" rtlCol="0">
            <a:spAutoFit/>
          </a:bodyPr>
          <a:lstStyle/>
          <a:p>
            <a:pPr marL="469900">
              <a:lnSpc>
                <a:spcPct val="100000"/>
              </a:lnSpc>
              <a:spcBef>
                <a:spcPts val="1540"/>
              </a:spcBef>
            </a:pPr>
            <a:r>
              <a:rPr sz="2400" b="1" dirty="0">
                <a:latin typeface="Palatino Linotype"/>
                <a:cs typeface="Palatino Linotype"/>
              </a:rPr>
              <a:t>Flow</a:t>
            </a:r>
            <a:r>
              <a:rPr sz="2400" b="1" spc="-15" dirty="0">
                <a:latin typeface="Palatino Linotype"/>
                <a:cs typeface="Palatino Linotype"/>
              </a:rPr>
              <a:t> </a:t>
            </a:r>
            <a:r>
              <a:rPr sz="2400" b="1" dirty="0">
                <a:latin typeface="Palatino Linotype"/>
                <a:cs typeface="Palatino Linotype"/>
              </a:rPr>
              <a:t>diagram</a:t>
            </a:r>
            <a:endParaRPr sz="2400">
              <a:latin typeface="Palatino Linotype"/>
              <a:cs typeface="Palatino Linotype"/>
            </a:endParaRPr>
          </a:p>
          <a:p>
            <a:pPr marL="12700" indent="685800">
              <a:lnSpc>
                <a:spcPct val="100000"/>
              </a:lnSpc>
              <a:spcBef>
                <a:spcPts val="1440"/>
              </a:spcBef>
              <a:tabLst>
                <a:tab pos="1381125" algn="l"/>
                <a:tab pos="2856865" algn="l"/>
                <a:tab pos="3641725" algn="l"/>
                <a:tab pos="4952365" algn="l"/>
                <a:tab pos="5394960" algn="l"/>
                <a:tab pos="6598920" algn="l"/>
              </a:tabLst>
            </a:pPr>
            <a:r>
              <a:rPr sz="2400" dirty="0">
                <a:latin typeface="Palatino Linotype"/>
                <a:cs typeface="Palatino Linotype"/>
              </a:rPr>
              <a:t>The	fol</a:t>
            </a:r>
            <a:r>
              <a:rPr sz="2400" spc="5" dirty="0">
                <a:latin typeface="Palatino Linotype"/>
                <a:cs typeface="Palatino Linotype"/>
              </a:rPr>
              <a:t>l</a:t>
            </a:r>
            <a:r>
              <a:rPr sz="2400" dirty="0">
                <a:latin typeface="Palatino Linotype"/>
                <a:cs typeface="Palatino Linotype"/>
              </a:rPr>
              <a:t>owi</a:t>
            </a:r>
            <a:r>
              <a:rPr sz="2400" spc="-10" dirty="0">
                <a:latin typeface="Palatino Linotype"/>
                <a:cs typeface="Palatino Linotype"/>
              </a:rPr>
              <a:t>n</a:t>
            </a:r>
            <a:r>
              <a:rPr sz="2400" dirty="0">
                <a:latin typeface="Palatino Linotype"/>
                <a:cs typeface="Palatino Linotype"/>
              </a:rPr>
              <a:t>g	flow	dia</a:t>
            </a:r>
            <a:r>
              <a:rPr sz="2400" spc="-10" dirty="0">
                <a:latin typeface="Palatino Linotype"/>
                <a:cs typeface="Palatino Linotype"/>
              </a:rPr>
              <a:t>g</a:t>
            </a:r>
            <a:r>
              <a:rPr sz="2400" dirty="0">
                <a:latin typeface="Palatino Linotype"/>
                <a:cs typeface="Palatino Linotype"/>
              </a:rPr>
              <a:t>ram	</a:t>
            </a:r>
            <a:r>
              <a:rPr sz="2400" spc="5" dirty="0">
                <a:latin typeface="Palatino Linotype"/>
                <a:cs typeface="Palatino Linotype"/>
              </a:rPr>
              <a:t>o</a:t>
            </a:r>
            <a:r>
              <a:rPr sz="2400" dirty="0">
                <a:latin typeface="Palatino Linotype"/>
                <a:cs typeface="Palatino Linotype"/>
              </a:rPr>
              <a:t>f	</a:t>
            </a:r>
            <a:r>
              <a:rPr sz="2400" spc="-5" dirty="0">
                <a:latin typeface="Palatino Linotype"/>
                <a:cs typeface="Palatino Linotype"/>
              </a:rPr>
              <a:t>grazin</a:t>
            </a:r>
            <a:r>
              <a:rPr sz="2400" dirty="0">
                <a:latin typeface="Palatino Linotype"/>
                <a:cs typeface="Palatino Linotype"/>
              </a:rPr>
              <a:t>g	food</a:t>
            </a:r>
            <a:endParaRPr sz="2400">
              <a:latin typeface="Palatino Linotype"/>
              <a:cs typeface="Palatino Linotype"/>
            </a:endParaRPr>
          </a:p>
          <a:p>
            <a:pPr marL="12700" marR="5080">
              <a:lnSpc>
                <a:spcPct val="150000"/>
              </a:lnSpc>
              <a:tabLst>
                <a:tab pos="887094" algn="l"/>
                <a:tab pos="1548765" algn="l"/>
                <a:tab pos="2747010" algn="l"/>
                <a:tab pos="3512185" algn="l"/>
                <a:tab pos="4387215" algn="l"/>
                <a:tab pos="5388610" algn="l"/>
                <a:tab pos="6062345" algn="l"/>
                <a:tab pos="6800215" algn="l"/>
              </a:tabLst>
            </a:pPr>
            <a:r>
              <a:rPr sz="2400" dirty="0">
                <a:latin typeface="Palatino Linotype"/>
                <a:cs typeface="Palatino Linotype"/>
              </a:rPr>
              <a:t>chain	and	detritus	food	chain	shows	</a:t>
            </a:r>
            <a:r>
              <a:rPr sz="2400" spc="-5" dirty="0">
                <a:latin typeface="Palatino Linotype"/>
                <a:cs typeface="Palatino Linotype"/>
              </a:rPr>
              <a:t>t</a:t>
            </a:r>
            <a:r>
              <a:rPr sz="2400" spc="-10" dirty="0">
                <a:latin typeface="Palatino Linotype"/>
                <a:cs typeface="Palatino Linotype"/>
              </a:rPr>
              <a:t>h</a:t>
            </a:r>
            <a:r>
              <a:rPr sz="2400" spc="5" dirty="0">
                <a:latin typeface="Palatino Linotype"/>
                <a:cs typeface="Palatino Linotype"/>
              </a:rPr>
              <a:t>a</a:t>
            </a:r>
            <a:r>
              <a:rPr sz="2400" dirty="0">
                <a:latin typeface="Palatino Linotype"/>
                <a:cs typeface="Palatino Linotype"/>
              </a:rPr>
              <a:t>t	</a:t>
            </a:r>
            <a:r>
              <a:rPr sz="2400" spc="-5" dirty="0">
                <a:latin typeface="Palatino Linotype"/>
                <a:cs typeface="Palatino Linotype"/>
              </a:rPr>
              <a:t>t</a:t>
            </a:r>
            <a:r>
              <a:rPr sz="2400" spc="-10" dirty="0">
                <a:latin typeface="Palatino Linotype"/>
                <a:cs typeface="Palatino Linotype"/>
              </a:rPr>
              <a:t>h</a:t>
            </a:r>
            <a:r>
              <a:rPr sz="2400" spc="10" dirty="0">
                <a:latin typeface="Palatino Linotype"/>
                <a:cs typeface="Palatino Linotype"/>
              </a:rPr>
              <a:t>e</a:t>
            </a:r>
            <a:r>
              <a:rPr sz="2400" dirty="0">
                <a:latin typeface="Palatino Linotype"/>
                <a:cs typeface="Palatino Linotype"/>
              </a:rPr>
              <a:t>y	are  interconnected </a:t>
            </a:r>
            <a:r>
              <a:rPr sz="2400" spc="-5" dirty="0">
                <a:latin typeface="Palatino Linotype"/>
                <a:cs typeface="Palatino Linotype"/>
              </a:rPr>
              <a:t>to </a:t>
            </a:r>
            <a:r>
              <a:rPr sz="2400" dirty="0">
                <a:latin typeface="Palatino Linotype"/>
                <a:cs typeface="Palatino Linotype"/>
              </a:rPr>
              <a:t>each </a:t>
            </a:r>
            <a:r>
              <a:rPr sz="2400" spc="-5" dirty="0">
                <a:latin typeface="Palatino Linotype"/>
                <a:cs typeface="Palatino Linotype"/>
              </a:rPr>
              <a:t>other </a:t>
            </a:r>
            <a:r>
              <a:rPr sz="2400" dirty="0">
                <a:latin typeface="Palatino Linotype"/>
                <a:cs typeface="Palatino Linotype"/>
              </a:rPr>
              <a:t>but are </a:t>
            </a:r>
            <a:r>
              <a:rPr sz="2400" spc="-5" dirty="0">
                <a:latin typeface="Palatino Linotype"/>
                <a:cs typeface="Palatino Linotype"/>
              </a:rPr>
              <a:t>not</a:t>
            </a:r>
            <a:r>
              <a:rPr sz="2400" spc="35" dirty="0">
                <a:latin typeface="Palatino Linotype"/>
                <a:cs typeface="Palatino Linotype"/>
              </a:rPr>
              <a:t> </a:t>
            </a:r>
            <a:r>
              <a:rPr sz="2400" spc="-5" dirty="0">
                <a:latin typeface="Palatino Linotype"/>
                <a:cs typeface="Palatino Linotype"/>
              </a:rPr>
              <a:t>isolated.</a:t>
            </a:r>
            <a:endParaRPr sz="2400">
              <a:latin typeface="Palatino Linotype"/>
              <a:cs typeface="Palatino Linotyp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454253"/>
            <a:ext cx="8057515" cy="50558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Palatino Linotype"/>
                <a:cs typeface="Palatino Linotype"/>
              </a:rPr>
              <a:t>FOOD</a:t>
            </a:r>
            <a:r>
              <a:rPr sz="2000" b="1" spc="-30" dirty="0">
                <a:latin typeface="Palatino Linotype"/>
                <a:cs typeface="Palatino Linotype"/>
              </a:rPr>
              <a:t> </a:t>
            </a:r>
            <a:r>
              <a:rPr sz="2000" b="1" dirty="0">
                <a:latin typeface="Palatino Linotype"/>
                <a:cs typeface="Palatino Linotype"/>
              </a:rPr>
              <a:t>WEB</a:t>
            </a:r>
            <a:endParaRPr sz="2000">
              <a:latin typeface="Palatino Linotype"/>
              <a:cs typeface="Palatino Linotype"/>
            </a:endParaRPr>
          </a:p>
          <a:p>
            <a:pPr marL="12700">
              <a:lnSpc>
                <a:spcPct val="100000"/>
              </a:lnSpc>
              <a:spcBef>
                <a:spcPts val="1200"/>
              </a:spcBef>
            </a:pPr>
            <a:r>
              <a:rPr sz="2000" b="1" spc="-5" dirty="0">
                <a:latin typeface="Palatino Linotype"/>
                <a:cs typeface="Palatino Linotype"/>
              </a:rPr>
              <a:t>Definition</a:t>
            </a:r>
            <a:endParaRPr sz="2000">
              <a:latin typeface="Palatino Linotype"/>
              <a:cs typeface="Palatino Linotype"/>
            </a:endParaRPr>
          </a:p>
          <a:p>
            <a:pPr marL="12700" marR="5080" indent="914400">
              <a:lnSpc>
                <a:spcPct val="150000"/>
              </a:lnSpc>
            </a:pPr>
            <a:r>
              <a:rPr sz="2000" spc="-5" dirty="0">
                <a:latin typeface="Palatino Linotype"/>
                <a:cs typeface="Palatino Linotype"/>
              </a:rPr>
              <a:t>The interlocking pattern </a:t>
            </a:r>
            <a:r>
              <a:rPr sz="2000" dirty="0">
                <a:latin typeface="Palatino Linotype"/>
                <a:cs typeface="Palatino Linotype"/>
              </a:rPr>
              <a:t>of </a:t>
            </a:r>
            <a:r>
              <a:rPr sz="2000" spc="-10" dirty="0">
                <a:latin typeface="Palatino Linotype"/>
                <a:cs typeface="Palatino Linotype"/>
              </a:rPr>
              <a:t>various </a:t>
            </a:r>
            <a:r>
              <a:rPr sz="2000" dirty="0">
                <a:latin typeface="Palatino Linotype"/>
                <a:cs typeface="Palatino Linotype"/>
              </a:rPr>
              <a:t>food chains </a:t>
            </a:r>
            <a:r>
              <a:rPr sz="2000" spc="-5" dirty="0">
                <a:latin typeface="Palatino Linotype"/>
                <a:cs typeface="Palatino Linotype"/>
              </a:rPr>
              <a:t>in </a:t>
            </a:r>
            <a:r>
              <a:rPr sz="2000" dirty="0">
                <a:latin typeface="Palatino Linotype"/>
                <a:cs typeface="Palatino Linotype"/>
              </a:rPr>
              <a:t>an ecosystem  is </a:t>
            </a:r>
            <a:r>
              <a:rPr sz="2000" spc="-5" dirty="0">
                <a:latin typeface="Palatino Linotype"/>
                <a:cs typeface="Palatino Linotype"/>
              </a:rPr>
              <a:t>known </a:t>
            </a:r>
            <a:r>
              <a:rPr sz="2000" dirty="0">
                <a:latin typeface="Palatino Linotype"/>
                <a:cs typeface="Palatino Linotype"/>
              </a:rPr>
              <a:t>as food </a:t>
            </a:r>
            <a:r>
              <a:rPr sz="2000" spc="-10" dirty="0">
                <a:latin typeface="Palatino Linotype"/>
                <a:cs typeface="Palatino Linotype"/>
              </a:rPr>
              <a:t>web. </a:t>
            </a:r>
            <a:r>
              <a:rPr sz="2000" dirty="0">
                <a:latin typeface="Palatino Linotype"/>
                <a:cs typeface="Palatino Linotype"/>
              </a:rPr>
              <a:t>In a food </a:t>
            </a:r>
            <a:r>
              <a:rPr sz="2000" spc="-15" dirty="0">
                <a:latin typeface="Palatino Linotype"/>
                <a:cs typeface="Palatino Linotype"/>
              </a:rPr>
              <a:t>web </a:t>
            </a:r>
            <a:r>
              <a:rPr sz="2000" dirty="0">
                <a:latin typeface="Palatino Linotype"/>
                <a:cs typeface="Palatino Linotype"/>
              </a:rPr>
              <a:t>many food chains are  </a:t>
            </a:r>
            <a:r>
              <a:rPr sz="2000" spc="-5" dirty="0">
                <a:latin typeface="Palatino Linotype"/>
                <a:cs typeface="Palatino Linotype"/>
              </a:rPr>
              <a:t>interconnected, where </a:t>
            </a:r>
            <a:r>
              <a:rPr sz="2000" dirty="0">
                <a:latin typeface="Palatino Linotype"/>
                <a:cs typeface="Palatino Linotype"/>
              </a:rPr>
              <a:t>different </a:t>
            </a:r>
            <a:r>
              <a:rPr sz="2000" spc="-5" dirty="0">
                <a:latin typeface="Palatino Linotype"/>
                <a:cs typeface="Palatino Linotype"/>
              </a:rPr>
              <a:t>types </a:t>
            </a:r>
            <a:r>
              <a:rPr sz="2000" dirty="0">
                <a:latin typeface="Palatino Linotype"/>
                <a:cs typeface="Palatino Linotype"/>
              </a:rPr>
              <a:t>of </a:t>
            </a:r>
            <a:r>
              <a:rPr sz="2000" spc="-5" dirty="0">
                <a:latin typeface="Palatino Linotype"/>
                <a:cs typeface="Palatino Linotype"/>
              </a:rPr>
              <a:t>organisms </a:t>
            </a:r>
            <a:r>
              <a:rPr sz="2000" dirty="0">
                <a:latin typeface="Palatino Linotype"/>
                <a:cs typeface="Palatino Linotype"/>
              </a:rPr>
              <a:t>are </a:t>
            </a:r>
            <a:r>
              <a:rPr sz="2000" spc="-5" dirty="0">
                <a:latin typeface="Palatino Linotype"/>
                <a:cs typeface="Palatino Linotype"/>
              </a:rPr>
              <a:t>connected </a:t>
            </a:r>
            <a:r>
              <a:rPr sz="2000" dirty="0">
                <a:latin typeface="Palatino Linotype"/>
                <a:cs typeface="Palatino Linotype"/>
              </a:rPr>
              <a:t>at  different </a:t>
            </a:r>
            <a:r>
              <a:rPr sz="2000" spc="-5" dirty="0">
                <a:latin typeface="Palatino Linotype"/>
                <a:cs typeface="Palatino Linotype"/>
              </a:rPr>
              <a:t>tropic levels, </a:t>
            </a:r>
            <a:r>
              <a:rPr sz="2000" dirty="0">
                <a:latin typeface="Palatino Linotype"/>
                <a:cs typeface="Palatino Linotype"/>
              </a:rPr>
              <a:t>so </a:t>
            </a:r>
            <a:r>
              <a:rPr sz="2000" spc="-5" dirty="0">
                <a:latin typeface="Palatino Linotype"/>
                <a:cs typeface="Palatino Linotype"/>
              </a:rPr>
              <a:t>that there </a:t>
            </a:r>
            <a:r>
              <a:rPr sz="2000" dirty="0">
                <a:latin typeface="Palatino Linotype"/>
                <a:cs typeface="Palatino Linotype"/>
              </a:rPr>
              <a:t>is a </a:t>
            </a:r>
            <a:r>
              <a:rPr sz="2000" spc="-5" dirty="0">
                <a:latin typeface="Palatino Linotype"/>
                <a:cs typeface="Palatino Linotype"/>
              </a:rPr>
              <a:t>number </a:t>
            </a:r>
            <a:r>
              <a:rPr sz="2000" dirty="0">
                <a:latin typeface="Palatino Linotype"/>
                <a:cs typeface="Palatino Linotype"/>
              </a:rPr>
              <a:t>of </a:t>
            </a:r>
            <a:r>
              <a:rPr sz="2000" spc="-5" dirty="0">
                <a:latin typeface="Palatino Linotype"/>
                <a:cs typeface="Palatino Linotype"/>
              </a:rPr>
              <a:t>opportunities </a:t>
            </a:r>
            <a:r>
              <a:rPr sz="2000" dirty="0">
                <a:latin typeface="Palatino Linotype"/>
                <a:cs typeface="Palatino Linotype"/>
              </a:rPr>
              <a:t>of  </a:t>
            </a:r>
            <a:r>
              <a:rPr sz="2000" spc="-5" dirty="0">
                <a:latin typeface="Palatino Linotype"/>
                <a:cs typeface="Palatino Linotype"/>
              </a:rPr>
              <a:t>eating </a:t>
            </a:r>
            <a:r>
              <a:rPr sz="2000" dirty="0">
                <a:latin typeface="Palatino Linotype"/>
                <a:cs typeface="Palatino Linotype"/>
              </a:rPr>
              <a:t>and </a:t>
            </a:r>
            <a:r>
              <a:rPr sz="2000" spc="-5" dirty="0">
                <a:latin typeface="Palatino Linotype"/>
                <a:cs typeface="Palatino Linotype"/>
              </a:rPr>
              <a:t>being eaten </a:t>
            </a:r>
            <a:r>
              <a:rPr sz="2000" dirty="0">
                <a:latin typeface="Palatino Linotype"/>
                <a:cs typeface="Palatino Linotype"/>
              </a:rPr>
              <a:t>at each </a:t>
            </a:r>
            <a:r>
              <a:rPr sz="2000" spc="-5" dirty="0">
                <a:latin typeface="Palatino Linotype"/>
                <a:cs typeface="Palatino Linotype"/>
              </a:rPr>
              <a:t>tropic</a:t>
            </a:r>
            <a:r>
              <a:rPr sz="2000" spc="-25" dirty="0">
                <a:latin typeface="Palatino Linotype"/>
                <a:cs typeface="Palatino Linotype"/>
              </a:rPr>
              <a:t> </a:t>
            </a:r>
            <a:r>
              <a:rPr sz="2000" spc="-10" dirty="0">
                <a:latin typeface="Palatino Linotype"/>
                <a:cs typeface="Palatino Linotype"/>
              </a:rPr>
              <a:t>level</a:t>
            </a:r>
            <a:endParaRPr sz="2000">
              <a:latin typeface="Palatino Linotype"/>
              <a:cs typeface="Palatino Linotype"/>
            </a:endParaRPr>
          </a:p>
          <a:p>
            <a:pPr marL="12700">
              <a:lnSpc>
                <a:spcPct val="100000"/>
              </a:lnSpc>
              <a:spcBef>
                <a:spcPts val="1200"/>
              </a:spcBef>
            </a:pPr>
            <a:r>
              <a:rPr sz="2000" b="1" dirty="0">
                <a:latin typeface="Palatino Linotype"/>
                <a:cs typeface="Palatino Linotype"/>
              </a:rPr>
              <a:t>Example</a:t>
            </a:r>
            <a:endParaRPr sz="2000">
              <a:latin typeface="Palatino Linotype"/>
              <a:cs typeface="Palatino Linotype"/>
            </a:endParaRPr>
          </a:p>
          <a:p>
            <a:pPr marL="12700" marR="244475">
              <a:lnSpc>
                <a:spcPct val="150000"/>
              </a:lnSpc>
            </a:pPr>
            <a:r>
              <a:rPr sz="2000" spc="-5" dirty="0">
                <a:latin typeface="Palatino Linotype"/>
                <a:cs typeface="Palatino Linotype"/>
              </a:rPr>
              <a:t>Grass </a:t>
            </a:r>
            <a:r>
              <a:rPr sz="2000" dirty="0">
                <a:latin typeface="Palatino Linotype"/>
                <a:cs typeface="Palatino Linotype"/>
              </a:rPr>
              <a:t>may </a:t>
            </a:r>
            <a:r>
              <a:rPr sz="2000" spc="-5" dirty="0">
                <a:latin typeface="Palatino Linotype"/>
                <a:cs typeface="Palatino Linotype"/>
              </a:rPr>
              <a:t>be eaten by insects, rats, </a:t>
            </a:r>
            <a:r>
              <a:rPr sz="2000" dirty="0">
                <a:latin typeface="Palatino Linotype"/>
                <a:cs typeface="Palatino Linotype"/>
              </a:rPr>
              <a:t>deer's, </a:t>
            </a:r>
            <a:r>
              <a:rPr sz="2000" spc="-5" dirty="0">
                <a:latin typeface="Palatino Linotype"/>
                <a:cs typeface="Palatino Linotype"/>
              </a:rPr>
              <a:t>etc., these </a:t>
            </a:r>
            <a:r>
              <a:rPr sz="2000" dirty="0">
                <a:latin typeface="Palatino Linotype"/>
                <a:cs typeface="Palatino Linotype"/>
              </a:rPr>
              <a:t>may </a:t>
            </a:r>
            <a:r>
              <a:rPr sz="2000" spc="-5" dirty="0">
                <a:latin typeface="Palatino Linotype"/>
                <a:cs typeface="Palatino Linotype"/>
              </a:rPr>
              <a:t>be eaten by  carnivores (snake,</a:t>
            </a:r>
            <a:r>
              <a:rPr sz="2000" spc="-50" dirty="0">
                <a:latin typeface="Palatino Linotype"/>
                <a:cs typeface="Palatino Linotype"/>
              </a:rPr>
              <a:t> </a:t>
            </a:r>
            <a:r>
              <a:rPr sz="2000" spc="-5" dirty="0">
                <a:latin typeface="Palatino Linotype"/>
                <a:cs typeface="Palatino Linotype"/>
              </a:rPr>
              <a:t>tiger).</a:t>
            </a:r>
            <a:endParaRPr sz="2000">
              <a:latin typeface="Palatino Linotype"/>
              <a:cs typeface="Palatino Linotype"/>
            </a:endParaRPr>
          </a:p>
          <a:p>
            <a:pPr marL="76200">
              <a:lnSpc>
                <a:spcPct val="100000"/>
              </a:lnSpc>
              <a:spcBef>
                <a:spcPts val="1200"/>
              </a:spcBef>
            </a:pPr>
            <a:r>
              <a:rPr sz="2000" spc="-5" dirty="0">
                <a:latin typeface="Palatino Linotype"/>
                <a:cs typeface="Palatino Linotype"/>
              </a:rPr>
              <a:t>Thus there </a:t>
            </a:r>
            <a:r>
              <a:rPr sz="2000" dirty="0">
                <a:latin typeface="Palatino Linotype"/>
                <a:cs typeface="Palatino Linotype"/>
              </a:rPr>
              <a:t>is a </a:t>
            </a:r>
            <a:r>
              <a:rPr sz="2000" spc="-5" dirty="0">
                <a:latin typeface="Palatino Linotype"/>
                <a:cs typeface="Palatino Linotype"/>
              </a:rPr>
              <a:t>interlocking </a:t>
            </a:r>
            <a:r>
              <a:rPr sz="2000" dirty="0">
                <a:latin typeface="Palatino Linotype"/>
                <a:cs typeface="Palatino Linotype"/>
              </a:rPr>
              <a:t>of </a:t>
            </a:r>
            <a:r>
              <a:rPr sz="2000" spc="-10" dirty="0">
                <a:latin typeface="Palatino Linotype"/>
                <a:cs typeface="Palatino Linotype"/>
              </a:rPr>
              <a:t>various </a:t>
            </a:r>
            <a:r>
              <a:rPr sz="2000" dirty="0">
                <a:latin typeface="Palatino Linotype"/>
                <a:cs typeface="Palatino Linotype"/>
              </a:rPr>
              <a:t>food chains called food</a:t>
            </a:r>
            <a:r>
              <a:rPr sz="2000" spc="-100" dirty="0">
                <a:latin typeface="Palatino Linotype"/>
                <a:cs typeface="Palatino Linotype"/>
              </a:rPr>
              <a:t> </a:t>
            </a:r>
            <a:r>
              <a:rPr sz="2000" spc="-10" dirty="0">
                <a:latin typeface="Palatino Linotype"/>
                <a:cs typeface="Palatino Linotype"/>
              </a:rPr>
              <a:t>webs</a:t>
            </a:r>
            <a:endParaRPr sz="2000">
              <a:latin typeface="Palatino Linotype"/>
              <a:cs typeface="Palatino Linotyp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533400"/>
            <a:ext cx="7766304" cy="556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457200"/>
            <a:ext cx="7848600" cy="61188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86207"/>
            <a:ext cx="8455025" cy="3044190"/>
          </a:xfrm>
          <a:prstGeom prst="rect">
            <a:avLst/>
          </a:prstGeom>
        </p:spPr>
        <p:txBody>
          <a:bodyPr vert="horz" wrap="square" lIns="0" tIns="180340" rIns="0" bIns="0" rtlCol="0">
            <a:spAutoFit/>
          </a:bodyPr>
          <a:lstStyle/>
          <a:p>
            <a:pPr marL="12700" algn="just">
              <a:lnSpc>
                <a:spcPct val="100000"/>
              </a:lnSpc>
              <a:spcBef>
                <a:spcPts val="1420"/>
              </a:spcBef>
            </a:pPr>
            <a:r>
              <a:rPr sz="2200" b="1" spc="-10" dirty="0">
                <a:latin typeface="Palatino Linotype"/>
                <a:cs typeface="Palatino Linotype"/>
              </a:rPr>
              <a:t>Difference </a:t>
            </a:r>
            <a:r>
              <a:rPr sz="2200" b="1" spc="-5" dirty="0">
                <a:latin typeface="Palatino Linotype"/>
                <a:cs typeface="Palatino Linotype"/>
              </a:rPr>
              <a:t>between </a:t>
            </a:r>
            <a:r>
              <a:rPr sz="2200" b="1" spc="-10" dirty="0">
                <a:latin typeface="Palatino Linotype"/>
                <a:cs typeface="Palatino Linotype"/>
              </a:rPr>
              <a:t>food </a:t>
            </a:r>
            <a:r>
              <a:rPr sz="2200" b="1" spc="-5" dirty="0">
                <a:latin typeface="Palatino Linotype"/>
                <a:cs typeface="Palatino Linotype"/>
              </a:rPr>
              <a:t>chains and </a:t>
            </a:r>
            <a:r>
              <a:rPr sz="2200" b="1" spc="-10" dirty="0">
                <a:latin typeface="Palatino Linotype"/>
                <a:cs typeface="Palatino Linotype"/>
              </a:rPr>
              <a:t>food</a:t>
            </a:r>
            <a:r>
              <a:rPr sz="2200" b="1" spc="125" dirty="0">
                <a:latin typeface="Palatino Linotype"/>
                <a:cs typeface="Palatino Linotype"/>
              </a:rPr>
              <a:t> </a:t>
            </a:r>
            <a:r>
              <a:rPr sz="2200" b="1" spc="-5" dirty="0">
                <a:latin typeface="Palatino Linotype"/>
                <a:cs typeface="Palatino Linotype"/>
              </a:rPr>
              <a:t>web</a:t>
            </a:r>
            <a:endParaRPr sz="2200">
              <a:latin typeface="Palatino Linotype"/>
              <a:cs typeface="Palatino Linotype"/>
            </a:endParaRPr>
          </a:p>
          <a:p>
            <a:pPr marL="12700" marR="5080" indent="914400" algn="just">
              <a:lnSpc>
                <a:spcPct val="150000"/>
              </a:lnSpc>
              <a:spcBef>
                <a:spcPts val="5"/>
              </a:spcBef>
            </a:pPr>
            <a:r>
              <a:rPr sz="2200" spc="-5" dirty="0">
                <a:latin typeface="Palatino Linotype"/>
                <a:cs typeface="Palatino Linotype"/>
              </a:rPr>
              <a:t>In a linear food </a:t>
            </a:r>
            <a:r>
              <a:rPr sz="2200" spc="-10" dirty="0">
                <a:latin typeface="Palatino Linotype"/>
                <a:cs typeface="Palatino Linotype"/>
              </a:rPr>
              <a:t>chains </a:t>
            </a:r>
            <a:r>
              <a:rPr sz="2200" spc="-5" dirty="0">
                <a:latin typeface="Palatino Linotype"/>
                <a:cs typeface="Palatino Linotype"/>
              </a:rPr>
              <a:t>if </a:t>
            </a:r>
            <a:r>
              <a:rPr sz="2200" spc="-10" dirty="0">
                <a:latin typeface="Palatino Linotype"/>
                <a:cs typeface="Palatino Linotype"/>
              </a:rPr>
              <a:t>one species gets </a:t>
            </a:r>
            <a:r>
              <a:rPr sz="2200" spc="-5" dirty="0">
                <a:latin typeface="Palatino Linotype"/>
                <a:cs typeface="Palatino Linotype"/>
              </a:rPr>
              <a:t>affected (or)  becomes extinct, </a:t>
            </a:r>
            <a:r>
              <a:rPr sz="2200" spc="-10" dirty="0">
                <a:latin typeface="Palatino Linotype"/>
                <a:cs typeface="Palatino Linotype"/>
              </a:rPr>
              <a:t>then the </a:t>
            </a:r>
            <a:r>
              <a:rPr sz="2200" spc="-5" dirty="0">
                <a:latin typeface="Palatino Linotype"/>
                <a:cs typeface="Palatino Linotype"/>
              </a:rPr>
              <a:t>species in </a:t>
            </a:r>
            <a:r>
              <a:rPr sz="2200" spc="-10" dirty="0">
                <a:latin typeface="Palatino Linotype"/>
                <a:cs typeface="Palatino Linotype"/>
              </a:rPr>
              <a:t>the </a:t>
            </a:r>
            <a:r>
              <a:rPr sz="2200" spc="-5" dirty="0">
                <a:latin typeface="Palatino Linotype"/>
                <a:cs typeface="Palatino Linotype"/>
              </a:rPr>
              <a:t>subsequent </a:t>
            </a:r>
            <a:r>
              <a:rPr sz="2200" spc="-10" dirty="0">
                <a:latin typeface="Palatino Linotype"/>
                <a:cs typeface="Palatino Linotype"/>
              </a:rPr>
              <a:t>tropic levels </a:t>
            </a:r>
            <a:r>
              <a:rPr sz="2200" spc="-5" dirty="0">
                <a:latin typeface="Palatino Linotype"/>
                <a:cs typeface="Palatino Linotype"/>
              </a:rPr>
              <a:t>are  also affected. But, </a:t>
            </a:r>
            <a:r>
              <a:rPr sz="2200" spc="-15" dirty="0">
                <a:latin typeface="Palatino Linotype"/>
                <a:cs typeface="Palatino Linotype"/>
              </a:rPr>
              <a:t>in </a:t>
            </a:r>
            <a:r>
              <a:rPr sz="2200" spc="-5" dirty="0">
                <a:latin typeface="Palatino Linotype"/>
                <a:cs typeface="Palatino Linotype"/>
              </a:rPr>
              <a:t>a food </a:t>
            </a:r>
            <a:r>
              <a:rPr sz="2200" spc="-10" dirty="0">
                <a:latin typeface="Palatino Linotype"/>
                <a:cs typeface="Palatino Linotype"/>
              </a:rPr>
              <a:t>web, </a:t>
            </a:r>
            <a:r>
              <a:rPr sz="2200" spc="-5" dirty="0">
                <a:latin typeface="Palatino Linotype"/>
                <a:cs typeface="Palatino Linotype"/>
              </a:rPr>
              <a:t>if </a:t>
            </a:r>
            <a:r>
              <a:rPr sz="2200" spc="-10" dirty="0">
                <a:latin typeface="Palatino Linotype"/>
                <a:cs typeface="Palatino Linotype"/>
              </a:rPr>
              <a:t>one </a:t>
            </a:r>
            <a:r>
              <a:rPr sz="2200" spc="-5" dirty="0">
                <a:latin typeface="Palatino Linotype"/>
                <a:cs typeface="Palatino Linotype"/>
              </a:rPr>
              <a:t>species gets affected, it doest  not </a:t>
            </a:r>
            <a:r>
              <a:rPr sz="2200" dirty="0">
                <a:latin typeface="Palatino Linotype"/>
                <a:cs typeface="Palatino Linotype"/>
              </a:rPr>
              <a:t>affect </a:t>
            </a:r>
            <a:r>
              <a:rPr sz="2200" spc="-5" dirty="0">
                <a:latin typeface="Palatino Linotype"/>
                <a:cs typeface="Palatino Linotype"/>
              </a:rPr>
              <a:t>other </a:t>
            </a:r>
            <a:r>
              <a:rPr sz="2200" spc="-10" dirty="0">
                <a:latin typeface="Palatino Linotype"/>
                <a:cs typeface="Palatino Linotype"/>
              </a:rPr>
              <a:t>tropic levels </a:t>
            </a:r>
            <a:r>
              <a:rPr sz="2200" dirty="0">
                <a:latin typeface="Palatino Linotype"/>
                <a:cs typeface="Palatino Linotype"/>
              </a:rPr>
              <a:t>so</a:t>
            </a:r>
            <a:r>
              <a:rPr sz="2200" spc="-5" dirty="0">
                <a:latin typeface="Palatino Linotype"/>
                <a:cs typeface="Palatino Linotype"/>
              </a:rPr>
              <a:t> </a:t>
            </a:r>
            <a:r>
              <a:rPr sz="2200" spc="-30" dirty="0">
                <a:latin typeface="Palatino Linotype"/>
                <a:cs typeface="Palatino Linotype"/>
              </a:rPr>
              <a:t>seriously.</a:t>
            </a:r>
            <a:endParaRPr sz="2200">
              <a:latin typeface="Palatino Linotype"/>
              <a:cs typeface="Palatino Linotype"/>
            </a:endParaRPr>
          </a:p>
          <a:p>
            <a:pPr marL="927100" algn="just">
              <a:lnSpc>
                <a:spcPct val="100000"/>
              </a:lnSpc>
              <a:spcBef>
                <a:spcPts val="1320"/>
              </a:spcBef>
            </a:pPr>
            <a:r>
              <a:rPr sz="2200" spc="-5" dirty="0">
                <a:latin typeface="Palatino Linotype"/>
                <a:cs typeface="Palatino Linotype"/>
              </a:rPr>
              <a:t>There are number of options </a:t>
            </a:r>
            <a:r>
              <a:rPr sz="2200" spc="-10" dirty="0">
                <a:latin typeface="Palatino Linotype"/>
                <a:cs typeface="Palatino Linotype"/>
              </a:rPr>
              <a:t>available </a:t>
            </a:r>
            <a:r>
              <a:rPr sz="2200" dirty="0">
                <a:latin typeface="Palatino Linotype"/>
                <a:cs typeface="Palatino Linotype"/>
              </a:rPr>
              <a:t>at </a:t>
            </a:r>
            <a:r>
              <a:rPr sz="2200" spc="-5" dirty="0">
                <a:latin typeface="Palatino Linotype"/>
                <a:cs typeface="Palatino Linotype"/>
              </a:rPr>
              <a:t>each </a:t>
            </a:r>
            <a:r>
              <a:rPr sz="2200" spc="-10" dirty="0">
                <a:latin typeface="Palatino Linotype"/>
                <a:cs typeface="Palatino Linotype"/>
              </a:rPr>
              <a:t>tropic</a:t>
            </a:r>
            <a:r>
              <a:rPr sz="2200" spc="25" dirty="0">
                <a:latin typeface="Palatino Linotype"/>
                <a:cs typeface="Palatino Linotype"/>
              </a:rPr>
              <a:t> </a:t>
            </a:r>
            <a:r>
              <a:rPr sz="2200" spc="-10" dirty="0">
                <a:latin typeface="Palatino Linotype"/>
                <a:cs typeface="Palatino Linotype"/>
              </a:rPr>
              <a:t>level.</a:t>
            </a:r>
            <a:endParaRPr sz="2200">
              <a:latin typeface="Palatino Linotype"/>
              <a:cs typeface="Palatino Linotyp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427075"/>
            <a:ext cx="7513955" cy="4598670"/>
          </a:xfrm>
          <a:prstGeom prst="rect">
            <a:avLst/>
          </a:prstGeom>
        </p:spPr>
        <p:txBody>
          <a:bodyPr vert="horz" wrap="square" lIns="0" tIns="165100" rIns="0" bIns="0" rtlCol="0">
            <a:spAutoFit/>
          </a:bodyPr>
          <a:lstStyle/>
          <a:p>
            <a:pPr marL="12700">
              <a:lnSpc>
                <a:spcPct val="100000"/>
              </a:lnSpc>
              <a:spcBef>
                <a:spcPts val="1300"/>
              </a:spcBef>
            </a:pPr>
            <a:r>
              <a:rPr sz="2000" b="1" spc="-5" dirty="0">
                <a:latin typeface="Palatino Linotype"/>
                <a:cs typeface="Palatino Linotype"/>
              </a:rPr>
              <a:t>Significance of food </a:t>
            </a:r>
            <a:r>
              <a:rPr sz="2000" b="1" dirty="0">
                <a:latin typeface="Palatino Linotype"/>
                <a:cs typeface="Palatino Linotype"/>
              </a:rPr>
              <a:t>chains and </a:t>
            </a:r>
            <a:r>
              <a:rPr sz="2000" b="1" spc="-5" dirty="0">
                <a:latin typeface="Palatino Linotype"/>
                <a:cs typeface="Palatino Linotype"/>
              </a:rPr>
              <a:t>food</a:t>
            </a:r>
            <a:r>
              <a:rPr sz="2000" b="1" spc="-80" dirty="0">
                <a:latin typeface="Palatino Linotype"/>
                <a:cs typeface="Palatino Linotype"/>
              </a:rPr>
              <a:t> </a:t>
            </a:r>
            <a:r>
              <a:rPr sz="2000" b="1" dirty="0">
                <a:latin typeface="Palatino Linotype"/>
                <a:cs typeface="Palatino Linotype"/>
              </a:rPr>
              <a:t>webs</a:t>
            </a:r>
            <a:endParaRPr sz="2000">
              <a:latin typeface="Palatino Linotype"/>
              <a:cs typeface="Palatino Linotype"/>
            </a:endParaRPr>
          </a:p>
          <a:p>
            <a:pPr marL="355600" marR="375285" indent="-343535">
              <a:lnSpc>
                <a:spcPct val="150000"/>
              </a:lnSpc>
              <a:buAutoNum type="arabicPeriod"/>
              <a:tabLst>
                <a:tab pos="355600" algn="l"/>
                <a:tab pos="356235" algn="l"/>
              </a:tabLst>
            </a:pPr>
            <a:r>
              <a:rPr sz="2000" spc="-5" dirty="0">
                <a:latin typeface="Palatino Linotype"/>
                <a:cs typeface="Palatino Linotype"/>
              </a:rPr>
              <a:t>Food </a:t>
            </a:r>
            <a:r>
              <a:rPr sz="2000" dirty="0">
                <a:latin typeface="Palatino Linotype"/>
                <a:cs typeface="Palatino Linotype"/>
              </a:rPr>
              <a:t>chains and food </a:t>
            </a:r>
            <a:r>
              <a:rPr sz="2000" spc="-10" dirty="0">
                <a:latin typeface="Palatino Linotype"/>
                <a:cs typeface="Palatino Linotype"/>
              </a:rPr>
              <a:t>webs </a:t>
            </a:r>
            <a:r>
              <a:rPr sz="2000" spc="-5" dirty="0">
                <a:latin typeface="Palatino Linotype"/>
                <a:cs typeface="Palatino Linotype"/>
              </a:rPr>
              <a:t>play </a:t>
            </a:r>
            <a:r>
              <a:rPr sz="2000" dirty="0">
                <a:latin typeface="Palatino Linotype"/>
                <a:cs typeface="Palatino Linotype"/>
              </a:rPr>
              <a:t>a </a:t>
            </a:r>
            <a:r>
              <a:rPr sz="2000" spc="-10" dirty="0">
                <a:latin typeface="Palatino Linotype"/>
                <a:cs typeface="Palatino Linotype"/>
              </a:rPr>
              <a:t>very </a:t>
            </a:r>
            <a:r>
              <a:rPr sz="2000" dirty="0">
                <a:latin typeface="Palatino Linotype"/>
                <a:cs typeface="Palatino Linotype"/>
              </a:rPr>
              <a:t>important </a:t>
            </a:r>
            <a:r>
              <a:rPr sz="2000" spc="-5" dirty="0">
                <a:latin typeface="Palatino Linotype"/>
                <a:cs typeface="Palatino Linotype"/>
              </a:rPr>
              <a:t>role in the  </a:t>
            </a:r>
            <a:r>
              <a:rPr sz="2000" dirty="0">
                <a:latin typeface="Palatino Linotype"/>
                <a:cs typeface="Palatino Linotype"/>
              </a:rPr>
              <a:t>ecosystem. </a:t>
            </a:r>
            <a:r>
              <a:rPr sz="2000" spc="-5" dirty="0">
                <a:latin typeface="Palatino Linotype"/>
                <a:cs typeface="Palatino Linotype"/>
              </a:rPr>
              <a:t>Energy </a:t>
            </a:r>
            <a:r>
              <a:rPr sz="2000" dirty="0">
                <a:latin typeface="Palatino Linotype"/>
                <a:cs typeface="Palatino Linotype"/>
              </a:rPr>
              <a:t>flow and</a:t>
            </a:r>
            <a:r>
              <a:rPr sz="2000" spc="-35" dirty="0">
                <a:latin typeface="Palatino Linotype"/>
                <a:cs typeface="Palatino Linotype"/>
              </a:rPr>
              <a:t> </a:t>
            </a:r>
            <a:r>
              <a:rPr sz="2000" spc="-5" dirty="0">
                <a:latin typeface="Palatino Linotype"/>
                <a:cs typeface="Palatino Linotype"/>
              </a:rPr>
              <a:t>nutrient</a:t>
            </a:r>
            <a:endParaRPr sz="2000">
              <a:latin typeface="Palatino Linotype"/>
              <a:cs typeface="Palatino Linotype"/>
            </a:endParaRPr>
          </a:p>
          <a:p>
            <a:pPr marL="355600" indent="-343535">
              <a:lnSpc>
                <a:spcPct val="100000"/>
              </a:lnSpc>
              <a:spcBef>
                <a:spcPts val="1200"/>
              </a:spcBef>
              <a:buAutoNum type="arabicPeriod"/>
              <a:tabLst>
                <a:tab pos="355600" algn="l"/>
                <a:tab pos="356235" algn="l"/>
              </a:tabLst>
            </a:pPr>
            <a:r>
              <a:rPr sz="2000" dirty="0">
                <a:latin typeface="Palatino Linotype"/>
                <a:cs typeface="Palatino Linotype"/>
              </a:rPr>
              <a:t>cycling </a:t>
            </a:r>
            <a:r>
              <a:rPr sz="2000" spc="-5" dirty="0">
                <a:latin typeface="Palatino Linotype"/>
                <a:cs typeface="Palatino Linotype"/>
              </a:rPr>
              <a:t>takes </a:t>
            </a:r>
            <a:r>
              <a:rPr sz="2000" dirty="0">
                <a:latin typeface="Palatino Linotype"/>
                <a:cs typeface="Palatino Linotype"/>
              </a:rPr>
              <a:t>place </a:t>
            </a:r>
            <a:r>
              <a:rPr sz="2000" spc="-5" dirty="0">
                <a:latin typeface="Palatino Linotype"/>
                <a:cs typeface="Palatino Linotype"/>
              </a:rPr>
              <a:t>through</a:t>
            </a:r>
            <a:r>
              <a:rPr sz="2000" spc="-55" dirty="0">
                <a:latin typeface="Palatino Linotype"/>
                <a:cs typeface="Palatino Linotype"/>
              </a:rPr>
              <a:t> </a:t>
            </a:r>
            <a:r>
              <a:rPr sz="2000" spc="-5" dirty="0">
                <a:latin typeface="Palatino Linotype"/>
                <a:cs typeface="Palatino Linotype"/>
              </a:rPr>
              <a:t>them.</a:t>
            </a:r>
            <a:endParaRPr sz="2000">
              <a:latin typeface="Palatino Linotype"/>
              <a:cs typeface="Palatino Linotype"/>
            </a:endParaRPr>
          </a:p>
          <a:p>
            <a:pPr marL="355600" marR="237490" indent="-343535">
              <a:lnSpc>
                <a:spcPct val="150000"/>
              </a:lnSpc>
              <a:buAutoNum type="arabicPeriod"/>
              <a:tabLst>
                <a:tab pos="355600" algn="l"/>
                <a:tab pos="356235" algn="l"/>
              </a:tabLst>
            </a:pPr>
            <a:r>
              <a:rPr sz="2000" spc="-5" dirty="0">
                <a:latin typeface="Palatino Linotype"/>
                <a:cs typeface="Palatino Linotype"/>
              </a:rPr>
              <a:t>They </a:t>
            </a:r>
            <a:r>
              <a:rPr sz="2000" dirty="0">
                <a:latin typeface="Palatino Linotype"/>
                <a:cs typeface="Palatino Linotype"/>
              </a:rPr>
              <a:t>maintain and regulate </a:t>
            </a:r>
            <a:r>
              <a:rPr sz="2000" spc="-5" dirty="0">
                <a:latin typeface="Palatino Linotype"/>
                <a:cs typeface="Palatino Linotype"/>
              </a:rPr>
              <a:t>the </a:t>
            </a:r>
            <a:r>
              <a:rPr sz="2000" dirty="0">
                <a:latin typeface="Palatino Linotype"/>
                <a:cs typeface="Palatino Linotype"/>
              </a:rPr>
              <a:t>population size of different  </a:t>
            </a:r>
            <a:r>
              <a:rPr sz="2000" spc="-5" dirty="0">
                <a:latin typeface="Palatino Linotype"/>
                <a:cs typeface="Palatino Linotype"/>
              </a:rPr>
              <a:t>tropic levels, </a:t>
            </a:r>
            <a:r>
              <a:rPr sz="2000" dirty="0">
                <a:latin typeface="Palatino Linotype"/>
                <a:cs typeface="Palatino Linotype"/>
              </a:rPr>
              <a:t>and </a:t>
            </a:r>
            <a:r>
              <a:rPr sz="2000" spc="-5" dirty="0">
                <a:latin typeface="Palatino Linotype"/>
                <a:cs typeface="Palatino Linotype"/>
              </a:rPr>
              <a:t>thus help in </a:t>
            </a:r>
            <a:r>
              <a:rPr sz="2000" dirty="0">
                <a:latin typeface="Palatino Linotype"/>
                <a:cs typeface="Palatino Linotype"/>
              </a:rPr>
              <a:t>maintaining ecological</a:t>
            </a:r>
            <a:r>
              <a:rPr sz="2000" spc="-55" dirty="0">
                <a:latin typeface="Palatino Linotype"/>
                <a:cs typeface="Palatino Linotype"/>
              </a:rPr>
              <a:t> </a:t>
            </a:r>
            <a:r>
              <a:rPr sz="2000" dirty="0">
                <a:latin typeface="Palatino Linotype"/>
                <a:cs typeface="Palatino Linotype"/>
              </a:rPr>
              <a:t>balance.</a:t>
            </a:r>
            <a:endParaRPr sz="2000">
              <a:latin typeface="Palatino Linotype"/>
              <a:cs typeface="Palatino Linotype"/>
            </a:endParaRPr>
          </a:p>
          <a:p>
            <a:pPr marL="355600" marR="5080" indent="-343535">
              <a:lnSpc>
                <a:spcPct val="150000"/>
              </a:lnSpc>
              <a:buAutoNum type="arabicPeriod"/>
              <a:tabLst>
                <a:tab pos="355600" algn="l"/>
                <a:tab pos="356235" algn="l"/>
              </a:tabLst>
            </a:pPr>
            <a:r>
              <a:rPr sz="2000" dirty="0">
                <a:latin typeface="Palatino Linotype"/>
                <a:cs typeface="Palatino Linotype"/>
              </a:rPr>
              <a:t>They </a:t>
            </a:r>
            <a:r>
              <a:rPr sz="2000" spc="-10" dirty="0">
                <a:latin typeface="Palatino Linotype"/>
                <a:cs typeface="Palatino Linotype"/>
              </a:rPr>
              <a:t>have </a:t>
            </a:r>
            <a:r>
              <a:rPr sz="2000" spc="-5" dirty="0">
                <a:latin typeface="Palatino Linotype"/>
                <a:cs typeface="Palatino Linotype"/>
              </a:rPr>
              <a:t>the property </a:t>
            </a:r>
            <a:r>
              <a:rPr sz="2000" dirty="0">
                <a:latin typeface="Palatino Linotype"/>
                <a:cs typeface="Palatino Linotype"/>
              </a:rPr>
              <a:t>of bio-magnification. The non –  </a:t>
            </a:r>
            <a:r>
              <a:rPr sz="2000" spc="-5" dirty="0">
                <a:latin typeface="Palatino Linotype"/>
                <a:cs typeface="Palatino Linotype"/>
              </a:rPr>
              <a:t>biodegradable </a:t>
            </a:r>
            <a:r>
              <a:rPr sz="2000" dirty="0">
                <a:latin typeface="Palatino Linotype"/>
                <a:cs typeface="Palatino Linotype"/>
              </a:rPr>
              <a:t>materials </a:t>
            </a:r>
            <a:r>
              <a:rPr sz="2000" spc="-5" dirty="0">
                <a:latin typeface="Palatino Linotype"/>
                <a:cs typeface="Palatino Linotype"/>
              </a:rPr>
              <a:t>keep </a:t>
            </a:r>
            <a:r>
              <a:rPr sz="2000" dirty="0">
                <a:latin typeface="Palatino Linotype"/>
                <a:cs typeface="Palatino Linotype"/>
              </a:rPr>
              <a:t>on </a:t>
            </a:r>
            <a:r>
              <a:rPr sz="2000" spc="-5" dirty="0">
                <a:latin typeface="Palatino Linotype"/>
                <a:cs typeface="Palatino Linotype"/>
              </a:rPr>
              <a:t>passing </a:t>
            </a:r>
            <a:r>
              <a:rPr sz="2000" dirty="0">
                <a:latin typeface="Palatino Linotype"/>
                <a:cs typeface="Palatino Linotype"/>
              </a:rPr>
              <a:t>from one </a:t>
            </a:r>
            <a:r>
              <a:rPr sz="2000" spc="-5" dirty="0">
                <a:latin typeface="Palatino Linotype"/>
                <a:cs typeface="Palatino Linotype"/>
              </a:rPr>
              <a:t>tropic </a:t>
            </a:r>
            <a:r>
              <a:rPr sz="2000" spc="-10" dirty="0">
                <a:latin typeface="Palatino Linotype"/>
                <a:cs typeface="Palatino Linotype"/>
              </a:rPr>
              <a:t>level  </a:t>
            </a:r>
            <a:r>
              <a:rPr sz="2000" spc="-5" dirty="0">
                <a:latin typeface="Palatino Linotype"/>
                <a:cs typeface="Palatino Linotype"/>
              </a:rPr>
              <a:t>to </a:t>
            </a:r>
            <a:r>
              <a:rPr sz="2000" spc="-15" dirty="0">
                <a:latin typeface="Palatino Linotype"/>
                <a:cs typeface="Palatino Linotype"/>
              </a:rPr>
              <a:t>another. </a:t>
            </a:r>
            <a:r>
              <a:rPr sz="2000" dirty="0">
                <a:latin typeface="Palatino Linotype"/>
                <a:cs typeface="Palatino Linotype"/>
              </a:rPr>
              <a:t>At each </a:t>
            </a:r>
            <a:r>
              <a:rPr sz="2000" spc="-5" dirty="0">
                <a:latin typeface="Palatino Linotype"/>
                <a:cs typeface="Palatino Linotype"/>
              </a:rPr>
              <a:t>successive tropic </a:t>
            </a:r>
            <a:r>
              <a:rPr sz="2000" spc="-10" dirty="0">
                <a:latin typeface="Palatino Linotype"/>
                <a:cs typeface="Palatino Linotype"/>
              </a:rPr>
              <a:t>level, </a:t>
            </a:r>
            <a:r>
              <a:rPr sz="2000" spc="-5" dirty="0">
                <a:latin typeface="Palatino Linotype"/>
                <a:cs typeface="Palatino Linotype"/>
              </a:rPr>
              <a:t>the concentration  keep </a:t>
            </a:r>
            <a:r>
              <a:rPr sz="2000" dirty="0">
                <a:latin typeface="Palatino Linotype"/>
                <a:cs typeface="Palatino Linotype"/>
              </a:rPr>
              <a:t>on increasing. </a:t>
            </a:r>
            <a:r>
              <a:rPr sz="2000" spc="-5" dirty="0">
                <a:latin typeface="Palatino Linotype"/>
                <a:cs typeface="Palatino Linotype"/>
              </a:rPr>
              <a:t>This process is known </a:t>
            </a:r>
            <a:r>
              <a:rPr sz="2000" dirty="0">
                <a:latin typeface="Palatino Linotype"/>
                <a:cs typeface="Palatino Linotype"/>
              </a:rPr>
              <a:t>as</a:t>
            </a:r>
            <a:r>
              <a:rPr sz="2000" spc="-5" dirty="0">
                <a:latin typeface="Palatino Linotype"/>
                <a:cs typeface="Palatino Linotype"/>
              </a:rPr>
              <a:t> </a:t>
            </a:r>
            <a:r>
              <a:rPr sz="2000" dirty="0">
                <a:latin typeface="Palatino Linotype"/>
                <a:cs typeface="Palatino Linotype"/>
              </a:rPr>
              <a:t>bio-magnification.</a:t>
            </a:r>
            <a:endParaRPr sz="2000">
              <a:latin typeface="Palatino Linotype"/>
              <a:cs typeface="Palatino Linotype"/>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46608"/>
            <a:ext cx="8314055" cy="5558790"/>
          </a:xfrm>
          <a:prstGeom prst="rect">
            <a:avLst/>
          </a:prstGeom>
        </p:spPr>
        <p:txBody>
          <a:bodyPr vert="horz" wrap="square" lIns="0" tIns="180340" rIns="0" bIns="0" rtlCol="0">
            <a:spAutoFit/>
          </a:bodyPr>
          <a:lstStyle/>
          <a:p>
            <a:pPr marL="12700">
              <a:lnSpc>
                <a:spcPct val="100000"/>
              </a:lnSpc>
              <a:spcBef>
                <a:spcPts val="1420"/>
              </a:spcBef>
            </a:pPr>
            <a:r>
              <a:rPr sz="2200" b="1" spc="-10" dirty="0">
                <a:latin typeface="Palatino Linotype"/>
                <a:cs typeface="Palatino Linotype"/>
              </a:rPr>
              <a:t>ECOLOGICAL</a:t>
            </a:r>
            <a:r>
              <a:rPr sz="2200" b="1" spc="60" dirty="0">
                <a:latin typeface="Palatino Linotype"/>
                <a:cs typeface="Palatino Linotype"/>
              </a:rPr>
              <a:t> </a:t>
            </a:r>
            <a:r>
              <a:rPr sz="2200" b="1" spc="-5" dirty="0">
                <a:latin typeface="Palatino Linotype"/>
                <a:cs typeface="Palatino Linotype"/>
              </a:rPr>
              <a:t>PYRAMIDS</a:t>
            </a:r>
            <a:endParaRPr sz="2200">
              <a:latin typeface="Palatino Linotype"/>
              <a:cs typeface="Palatino Linotype"/>
            </a:endParaRPr>
          </a:p>
          <a:p>
            <a:pPr marL="12700">
              <a:lnSpc>
                <a:spcPct val="100000"/>
              </a:lnSpc>
              <a:spcBef>
                <a:spcPts val="1320"/>
              </a:spcBef>
            </a:pPr>
            <a:r>
              <a:rPr sz="2200" b="1" spc="-5" dirty="0">
                <a:latin typeface="Palatino Linotype"/>
                <a:cs typeface="Palatino Linotype"/>
              </a:rPr>
              <a:t>Definition</a:t>
            </a:r>
            <a:endParaRPr sz="2200">
              <a:latin typeface="Palatino Linotype"/>
              <a:cs typeface="Palatino Linotype"/>
            </a:endParaRPr>
          </a:p>
          <a:p>
            <a:pPr marL="12700">
              <a:lnSpc>
                <a:spcPct val="100000"/>
              </a:lnSpc>
              <a:spcBef>
                <a:spcPts val="1320"/>
              </a:spcBef>
            </a:pPr>
            <a:r>
              <a:rPr sz="2200" spc="-5" dirty="0">
                <a:latin typeface="Palatino Linotype"/>
                <a:cs typeface="Palatino Linotype"/>
              </a:rPr>
              <a:t>“Graphical representation of structure and function of tropic</a:t>
            </a:r>
            <a:r>
              <a:rPr sz="2200" spc="65" dirty="0">
                <a:latin typeface="Palatino Linotype"/>
                <a:cs typeface="Palatino Linotype"/>
              </a:rPr>
              <a:t> </a:t>
            </a:r>
            <a:r>
              <a:rPr sz="2200" spc="-10" dirty="0">
                <a:latin typeface="Palatino Linotype"/>
                <a:cs typeface="Palatino Linotype"/>
              </a:rPr>
              <a:t>levels</a:t>
            </a:r>
            <a:endParaRPr sz="2200">
              <a:latin typeface="Palatino Linotype"/>
              <a:cs typeface="Palatino Linotype"/>
            </a:endParaRPr>
          </a:p>
          <a:p>
            <a:pPr marL="12700" marR="5080">
              <a:lnSpc>
                <a:spcPct val="150000"/>
              </a:lnSpc>
              <a:tabLst>
                <a:tab pos="5167630" algn="l"/>
                <a:tab pos="7076440" algn="l"/>
              </a:tabLst>
            </a:pPr>
            <a:r>
              <a:rPr sz="2200" spc="-5" dirty="0">
                <a:latin typeface="Palatino Linotype"/>
                <a:cs typeface="Palatino Linotype"/>
              </a:rPr>
              <a:t>of </a:t>
            </a:r>
            <a:r>
              <a:rPr sz="2200" dirty="0">
                <a:latin typeface="Palatino Linotype"/>
                <a:cs typeface="Palatino Linotype"/>
              </a:rPr>
              <a:t>an </a:t>
            </a:r>
            <a:r>
              <a:rPr sz="2200" spc="-5" dirty="0">
                <a:latin typeface="Palatino Linotype"/>
                <a:cs typeface="Palatino Linotype"/>
              </a:rPr>
              <a:t>ecosystem, starting</a:t>
            </a:r>
            <a:r>
              <a:rPr sz="2200" spc="35" dirty="0">
                <a:latin typeface="Palatino Linotype"/>
                <a:cs typeface="Palatino Linotype"/>
              </a:rPr>
              <a:t> </a:t>
            </a:r>
            <a:r>
              <a:rPr sz="2200" spc="-5" dirty="0">
                <a:latin typeface="Palatino Linotype"/>
                <a:cs typeface="Palatino Linotype"/>
              </a:rPr>
              <a:t>with</a:t>
            </a:r>
            <a:r>
              <a:rPr sz="2200" spc="25" dirty="0">
                <a:latin typeface="Palatino Linotype"/>
                <a:cs typeface="Palatino Linotype"/>
              </a:rPr>
              <a:t> </a:t>
            </a:r>
            <a:r>
              <a:rPr sz="2200" spc="-10" dirty="0">
                <a:latin typeface="Palatino Linotype"/>
                <a:cs typeface="Palatino Linotype"/>
              </a:rPr>
              <a:t>producers	</a:t>
            </a:r>
            <a:r>
              <a:rPr sz="2200" spc="-5" dirty="0">
                <a:latin typeface="Palatino Linotype"/>
                <a:cs typeface="Palatino Linotype"/>
              </a:rPr>
              <a:t>at the bottom and each  succes</a:t>
            </a:r>
            <a:r>
              <a:rPr sz="2200" dirty="0">
                <a:latin typeface="Palatino Linotype"/>
                <a:cs typeface="Palatino Linotype"/>
              </a:rPr>
              <a:t>s</a:t>
            </a:r>
            <a:r>
              <a:rPr sz="2200" spc="-5" dirty="0">
                <a:latin typeface="Palatino Linotype"/>
                <a:cs typeface="Palatino Linotype"/>
              </a:rPr>
              <a:t>i</a:t>
            </a:r>
            <a:r>
              <a:rPr sz="2200" spc="-50" dirty="0">
                <a:latin typeface="Palatino Linotype"/>
                <a:cs typeface="Palatino Linotype"/>
              </a:rPr>
              <a:t>v</a:t>
            </a:r>
            <a:r>
              <a:rPr sz="2200" spc="-5" dirty="0">
                <a:latin typeface="Palatino Linotype"/>
                <a:cs typeface="Palatino Linotype"/>
              </a:rPr>
              <a:t>e</a:t>
            </a:r>
            <a:r>
              <a:rPr sz="2200" dirty="0">
                <a:latin typeface="Palatino Linotype"/>
                <a:cs typeface="Palatino Linotype"/>
              </a:rPr>
              <a:t> </a:t>
            </a:r>
            <a:r>
              <a:rPr sz="2200" spc="-10" dirty="0">
                <a:latin typeface="Palatino Linotype"/>
                <a:cs typeface="Palatino Linotype"/>
              </a:rPr>
              <a:t>tropi</a:t>
            </a:r>
            <a:r>
              <a:rPr sz="2200" spc="-5" dirty="0">
                <a:latin typeface="Palatino Linotype"/>
                <a:cs typeface="Palatino Linotype"/>
              </a:rPr>
              <a:t>c</a:t>
            </a:r>
            <a:r>
              <a:rPr sz="2200" spc="5" dirty="0">
                <a:latin typeface="Palatino Linotype"/>
                <a:cs typeface="Palatino Linotype"/>
              </a:rPr>
              <a:t> </a:t>
            </a:r>
            <a:r>
              <a:rPr sz="2200" spc="-5" dirty="0">
                <a:latin typeface="Palatino Linotype"/>
                <a:cs typeface="Palatino Linotype"/>
              </a:rPr>
              <a:t>le</a:t>
            </a:r>
            <a:r>
              <a:rPr sz="2200" spc="-45" dirty="0">
                <a:latin typeface="Palatino Linotype"/>
                <a:cs typeface="Palatino Linotype"/>
              </a:rPr>
              <a:t>v</a:t>
            </a:r>
            <a:r>
              <a:rPr sz="2200" spc="-5" dirty="0">
                <a:latin typeface="Palatino Linotype"/>
                <a:cs typeface="Palatino Linotype"/>
              </a:rPr>
              <a:t>els forming</a:t>
            </a:r>
            <a:r>
              <a:rPr sz="2200" spc="15" dirty="0">
                <a:latin typeface="Palatino Linotype"/>
                <a:cs typeface="Palatino Linotype"/>
              </a:rPr>
              <a:t> </a:t>
            </a:r>
            <a:r>
              <a:rPr sz="2200" spc="-10" dirty="0">
                <a:latin typeface="Palatino Linotype"/>
                <a:cs typeface="Palatino Linotype"/>
              </a:rPr>
              <a:t>t</a:t>
            </a:r>
            <a:r>
              <a:rPr sz="2200" dirty="0">
                <a:latin typeface="Palatino Linotype"/>
                <a:cs typeface="Palatino Linotype"/>
              </a:rPr>
              <a:t>h</a:t>
            </a:r>
            <a:r>
              <a:rPr sz="2200" spc="-5" dirty="0">
                <a:latin typeface="Palatino Linotype"/>
                <a:cs typeface="Palatino Linotype"/>
              </a:rPr>
              <a:t>e</a:t>
            </a:r>
            <a:r>
              <a:rPr sz="2200" spc="-30" dirty="0">
                <a:latin typeface="Palatino Linotype"/>
                <a:cs typeface="Palatino Linotype"/>
              </a:rPr>
              <a:t> </a:t>
            </a:r>
            <a:r>
              <a:rPr sz="2200" spc="-5" dirty="0">
                <a:latin typeface="Palatino Linotype"/>
                <a:cs typeface="Palatino Linotype"/>
              </a:rPr>
              <a:t>ap</a:t>
            </a:r>
            <a:r>
              <a:rPr sz="2200" dirty="0">
                <a:latin typeface="Palatino Linotype"/>
                <a:cs typeface="Palatino Linotype"/>
              </a:rPr>
              <a:t>e</a:t>
            </a:r>
            <a:r>
              <a:rPr sz="2200" spc="-5" dirty="0">
                <a:latin typeface="Palatino Linotype"/>
                <a:cs typeface="Palatino Linotype"/>
              </a:rPr>
              <a:t>x</a:t>
            </a:r>
            <a:r>
              <a:rPr sz="2200" spc="5" dirty="0">
                <a:latin typeface="Palatino Linotype"/>
                <a:cs typeface="Palatino Linotype"/>
              </a:rPr>
              <a:t> </a:t>
            </a:r>
            <a:r>
              <a:rPr sz="2200" spc="-10" dirty="0">
                <a:latin typeface="Palatino Linotype"/>
                <a:cs typeface="Palatino Linotype"/>
              </a:rPr>
              <a:t>i</a:t>
            </a:r>
            <a:r>
              <a:rPr sz="2200" spc="-5" dirty="0">
                <a:latin typeface="Palatino Linotype"/>
                <a:cs typeface="Palatino Linotype"/>
              </a:rPr>
              <a:t>s </a:t>
            </a:r>
            <a:r>
              <a:rPr sz="2200" dirty="0">
                <a:latin typeface="Palatino Linotype"/>
                <a:cs typeface="Palatino Linotype"/>
              </a:rPr>
              <a:t>k</a:t>
            </a:r>
            <a:r>
              <a:rPr sz="2200" spc="-10" dirty="0">
                <a:latin typeface="Palatino Linotype"/>
                <a:cs typeface="Palatino Linotype"/>
              </a:rPr>
              <a:t>n</a:t>
            </a:r>
            <a:r>
              <a:rPr sz="2200" spc="-5" dirty="0">
                <a:latin typeface="Palatino Linotype"/>
                <a:cs typeface="Palatino Linotype"/>
              </a:rPr>
              <a:t>own</a:t>
            </a:r>
            <a:r>
              <a:rPr sz="2200" spc="-15" dirty="0">
                <a:latin typeface="Palatino Linotype"/>
                <a:cs typeface="Palatino Linotype"/>
              </a:rPr>
              <a:t> </a:t>
            </a:r>
            <a:r>
              <a:rPr sz="2200" spc="-5" dirty="0">
                <a:latin typeface="Palatino Linotype"/>
                <a:cs typeface="Palatino Linotype"/>
              </a:rPr>
              <a:t>as</a:t>
            </a:r>
            <a:r>
              <a:rPr sz="2200" spc="5" dirty="0">
                <a:latin typeface="Palatino Linotype"/>
                <a:cs typeface="Palatino Linotype"/>
              </a:rPr>
              <a:t> </a:t>
            </a:r>
            <a:r>
              <a:rPr sz="2200" dirty="0">
                <a:latin typeface="Palatino Linotype"/>
                <a:cs typeface="Palatino Linotype"/>
              </a:rPr>
              <a:t>a</a:t>
            </a:r>
            <a:r>
              <a:rPr sz="2200" spc="-5" dirty="0">
                <a:latin typeface="Palatino Linotype"/>
                <a:cs typeface="Palatino Linotype"/>
              </a:rPr>
              <a:t>n</a:t>
            </a:r>
            <a:r>
              <a:rPr sz="2200" dirty="0">
                <a:latin typeface="Palatino Linotype"/>
                <a:cs typeface="Palatino Linotype"/>
              </a:rPr>
              <a:t>	</a:t>
            </a:r>
            <a:r>
              <a:rPr sz="2200" spc="-5" dirty="0">
                <a:latin typeface="Palatino Linotype"/>
                <a:cs typeface="Palatino Linotype"/>
              </a:rPr>
              <a:t>ecological  pyramids.”</a:t>
            </a:r>
            <a:endParaRPr sz="2200">
              <a:latin typeface="Palatino Linotype"/>
              <a:cs typeface="Palatino Linotype"/>
            </a:endParaRPr>
          </a:p>
          <a:p>
            <a:pPr marL="12700" marR="29209" indent="914400">
              <a:lnSpc>
                <a:spcPct val="150000"/>
              </a:lnSpc>
              <a:spcBef>
                <a:spcPts val="5"/>
              </a:spcBef>
            </a:pPr>
            <a:r>
              <a:rPr sz="2200" spc="-5" dirty="0">
                <a:latin typeface="Palatino Linotype"/>
                <a:cs typeface="Palatino Linotype"/>
              </a:rPr>
              <a:t>In food chain starting from the </a:t>
            </a:r>
            <a:r>
              <a:rPr sz="2200" spc="-10" dirty="0">
                <a:latin typeface="Palatino Linotype"/>
                <a:cs typeface="Palatino Linotype"/>
              </a:rPr>
              <a:t>producers </a:t>
            </a:r>
            <a:r>
              <a:rPr sz="2200" spc="-5" dirty="0">
                <a:latin typeface="Palatino Linotype"/>
                <a:cs typeface="Palatino Linotype"/>
              </a:rPr>
              <a:t>to </a:t>
            </a:r>
            <a:r>
              <a:rPr sz="2200" spc="-10" dirty="0">
                <a:latin typeface="Palatino Linotype"/>
                <a:cs typeface="Palatino Linotype"/>
              </a:rPr>
              <a:t>the </a:t>
            </a:r>
            <a:r>
              <a:rPr sz="2200" spc="-5" dirty="0">
                <a:latin typeface="Palatino Linotype"/>
                <a:cs typeface="Palatino Linotype"/>
              </a:rPr>
              <a:t>consumers,  there is a regular decrease in the </a:t>
            </a:r>
            <a:r>
              <a:rPr sz="2200" spc="-10" dirty="0">
                <a:latin typeface="Palatino Linotype"/>
                <a:cs typeface="Palatino Linotype"/>
              </a:rPr>
              <a:t>properties</a:t>
            </a:r>
            <a:endParaRPr sz="2200">
              <a:latin typeface="Palatino Linotype"/>
              <a:cs typeface="Palatino Linotype"/>
            </a:endParaRPr>
          </a:p>
          <a:p>
            <a:pPr marL="12700" marR="118110" indent="69850" algn="just">
              <a:lnSpc>
                <a:spcPct val="150000"/>
              </a:lnSpc>
            </a:pPr>
            <a:r>
              <a:rPr sz="2200" spc="-5" dirty="0">
                <a:latin typeface="Palatino Linotype"/>
                <a:cs typeface="Palatino Linotype"/>
              </a:rPr>
              <a:t>(ie.,, biomass and </a:t>
            </a:r>
            <a:r>
              <a:rPr sz="2200" spc="-10" dirty="0">
                <a:latin typeface="Palatino Linotype"/>
                <a:cs typeface="Palatino Linotype"/>
              </a:rPr>
              <a:t>number </a:t>
            </a:r>
            <a:r>
              <a:rPr sz="2200" spc="-5" dirty="0">
                <a:latin typeface="Palatino Linotype"/>
                <a:cs typeface="Palatino Linotype"/>
              </a:rPr>
              <a:t>of the </a:t>
            </a:r>
            <a:r>
              <a:rPr sz="2200" dirty="0">
                <a:latin typeface="Palatino Linotype"/>
                <a:cs typeface="Palatino Linotype"/>
              </a:rPr>
              <a:t>organisms). </a:t>
            </a:r>
            <a:r>
              <a:rPr sz="2200" spc="-5" dirty="0">
                <a:latin typeface="Palatino Linotype"/>
                <a:cs typeface="Palatino Linotype"/>
              </a:rPr>
              <a:t>Since </a:t>
            </a:r>
            <a:r>
              <a:rPr sz="2200" dirty="0">
                <a:latin typeface="Palatino Linotype"/>
                <a:cs typeface="Palatino Linotype"/>
              </a:rPr>
              <a:t>some energy </a:t>
            </a:r>
            <a:r>
              <a:rPr sz="2200" spc="-10" dirty="0">
                <a:latin typeface="Palatino Linotype"/>
                <a:cs typeface="Palatino Linotype"/>
              </a:rPr>
              <a:t>is  </a:t>
            </a:r>
            <a:r>
              <a:rPr sz="2200" spc="-5" dirty="0">
                <a:latin typeface="Palatino Linotype"/>
                <a:cs typeface="Palatino Linotype"/>
              </a:rPr>
              <a:t>lost as </a:t>
            </a:r>
            <a:r>
              <a:rPr sz="2200" dirty="0">
                <a:latin typeface="Palatino Linotype"/>
                <a:cs typeface="Palatino Linotype"/>
              </a:rPr>
              <a:t>heat </a:t>
            </a:r>
            <a:r>
              <a:rPr sz="2200" spc="-5" dirty="0">
                <a:latin typeface="Palatino Linotype"/>
                <a:cs typeface="Palatino Linotype"/>
              </a:rPr>
              <a:t>in each </a:t>
            </a:r>
            <a:r>
              <a:rPr sz="2200" spc="-10" dirty="0">
                <a:latin typeface="Palatino Linotype"/>
                <a:cs typeface="Palatino Linotype"/>
              </a:rPr>
              <a:t>tropic </a:t>
            </a:r>
            <a:r>
              <a:rPr sz="2200" spc="-5" dirty="0">
                <a:latin typeface="Palatino Linotype"/>
                <a:cs typeface="Palatino Linotype"/>
              </a:rPr>
              <a:t>levels, it becomes </a:t>
            </a:r>
            <a:r>
              <a:rPr sz="2200" spc="-10" dirty="0">
                <a:latin typeface="Palatino Linotype"/>
                <a:cs typeface="Palatino Linotype"/>
              </a:rPr>
              <a:t>progressively </a:t>
            </a:r>
            <a:r>
              <a:rPr sz="2200" spc="-5" dirty="0">
                <a:latin typeface="Palatino Linotype"/>
                <a:cs typeface="Palatino Linotype"/>
              </a:rPr>
              <a:t>smaller  near </a:t>
            </a:r>
            <a:r>
              <a:rPr sz="2200" spc="-10" dirty="0">
                <a:latin typeface="Palatino Linotype"/>
                <a:cs typeface="Palatino Linotype"/>
              </a:rPr>
              <a:t>the</a:t>
            </a:r>
            <a:r>
              <a:rPr sz="2200" spc="-25" dirty="0">
                <a:latin typeface="Palatino Linotype"/>
                <a:cs typeface="Palatino Linotype"/>
              </a:rPr>
              <a:t> </a:t>
            </a:r>
            <a:r>
              <a:rPr sz="2200" spc="-10" dirty="0">
                <a:latin typeface="Palatino Linotype"/>
                <a:cs typeface="Palatino Linotype"/>
              </a:rPr>
              <a:t>top.</a:t>
            </a:r>
            <a:endParaRPr sz="2200">
              <a:latin typeface="Palatino Linotype"/>
              <a:cs typeface="Palatino Linotyp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627460"/>
            <a:ext cx="3994150" cy="2221865"/>
          </a:xfrm>
          <a:prstGeom prst="rect">
            <a:avLst/>
          </a:prstGeom>
        </p:spPr>
        <p:txBody>
          <a:bodyPr vert="horz" wrap="square" lIns="0" tIns="196215" rIns="0" bIns="0" rtlCol="0">
            <a:spAutoFit/>
          </a:bodyPr>
          <a:lstStyle/>
          <a:p>
            <a:pPr marL="12700">
              <a:lnSpc>
                <a:spcPct val="100000"/>
              </a:lnSpc>
              <a:spcBef>
                <a:spcPts val="1545"/>
              </a:spcBef>
            </a:pPr>
            <a:r>
              <a:rPr sz="2400" spc="-35" dirty="0">
                <a:latin typeface="Palatino Linotype"/>
                <a:cs typeface="Palatino Linotype"/>
              </a:rPr>
              <a:t>Types </a:t>
            </a:r>
            <a:r>
              <a:rPr sz="2400" dirty="0">
                <a:latin typeface="Palatino Linotype"/>
                <a:cs typeface="Palatino Linotype"/>
              </a:rPr>
              <a:t>of </a:t>
            </a:r>
            <a:r>
              <a:rPr sz="2400" spc="-5" dirty="0">
                <a:latin typeface="Palatino Linotype"/>
                <a:cs typeface="Palatino Linotype"/>
              </a:rPr>
              <a:t>Ecological</a:t>
            </a:r>
            <a:r>
              <a:rPr sz="2400" spc="-15" dirty="0">
                <a:latin typeface="Palatino Linotype"/>
                <a:cs typeface="Palatino Linotype"/>
              </a:rPr>
              <a:t> </a:t>
            </a:r>
            <a:r>
              <a:rPr sz="2400" spc="-5" dirty="0">
                <a:latin typeface="Palatino Linotype"/>
                <a:cs typeface="Palatino Linotype"/>
              </a:rPr>
              <a:t>pyramids</a:t>
            </a:r>
            <a:endParaRPr sz="2400">
              <a:latin typeface="Palatino Linotype"/>
              <a:cs typeface="Palatino Linotype"/>
            </a:endParaRPr>
          </a:p>
          <a:p>
            <a:pPr marL="317500" indent="-304800">
              <a:lnSpc>
                <a:spcPct val="100000"/>
              </a:lnSpc>
              <a:spcBef>
                <a:spcPts val="1445"/>
              </a:spcBef>
              <a:buAutoNum type="arabicPeriod"/>
              <a:tabLst>
                <a:tab pos="317500" algn="l"/>
              </a:tabLst>
            </a:pPr>
            <a:r>
              <a:rPr sz="2400" dirty="0">
                <a:latin typeface="Palatino Linotype"/>
                <a:cs typeface="Palatino Linotype"/>
              </a:rPr>
              <a:t>Pyramid of</a:t>
            </a:r>
            <a:r>
              <a:rPr sz="2400" spc="-10" dirty="0">
                <a:latin typeface="Palatino Linotype"/>
                <a:cs typeface="Palatino Linotype"/>
              </a:rPr>
              <a:t> </a:t>
            </a:r>
            <a:r>
              <a:rPr sz="2400" spc="-5" dirty="0">
                <a:latin typeface="Palatino Linotype"/>
                <a:cs typeface="Palatino Linotype"/>
              </a:rPr>
              <a:t>numbers.</a:t>
            </a:r>
            <a:endParaRPr sz="2400">
              <a:latin typeface="Palatino Linotype"/>
              <a:cs typeface="Palatino Linotype"/>
            </a:endParaRPr>
          </a:p>
          <a:p>
            <a:pPr marL="317500" indent="-304800">
              <a:lnSpc>
                <a:spcPct val="100000"/>
              </a:lnSpc>
              <a:spcBef>
                <a:spcPts val="1440"/>
              </a:spcBef>
              <a:buAutoNum type="arabicPeriod"/>
              <a:tabLst>
                <a:tab pos="317500" algn="l"/>
              </a:tabLst>
            </a:pPr>
            <a:r>
              <a:rPr sz="2400" dirty="0">
                <a:latin typeface="Palatino Linotype"/>
                <a:cs typeface="Palatino Linotype"/>
              </a:rPr>
              <a:t>Pyramid of</a:t>
            </a:r>
            <a:r>
              <a:rPr sz="2400" spc="-10" dirty="0">
                <a:latin typeface="Palatino Linotype"/>
                <a:cs typeface="Palatino Linotype"/>
              </a:rPr>
              <a:t> </a:t>
            </a:r>
            <a:r>
              <a:rPr sz="2400" spc="-40" dirty="0">
                <a:latin typeface="Palatino Linotype"/>
                <a:cs typeface="Palatino Linotype"/>
              </a:rPr>
              <a:t>energy.</a:t>
            </a:r>
            <a:endParaRPr sz="2400">
              <a:latin typeface="Palatino Linotype"/>
              <a:cs typeface="Palatino Linotype"/>
            </a:endParaRPr>
          </a:p>
          <a:p>
            <a:pPr marL="317500" indent="-304800">
              <a:lnSpc>
                <a:spcPct val="100000"/>
              </a:lnSpc>
              <a:spcBef>
                <a:spcPts val="1440"/>
              </a:spcBef>
              <a:buAutoNum type="arabicPeriod"/>
              <a:tabLst>
                <a:tab pos="317500" algn="l"/>
              </a:tabLst>
            </a:pPr>
            <a:r>
              <a:rPr sz="2400" dirty="0">
                <a:latin typeface="Palatino Linotype"/>
                <a:cs typeface="Palatino Linotype"/>
              </a:rPr>
              <a:t>Pyramid of</a:t>
            </a:r>
            <a:r>
              <a:rPr sz="2400" spc="-10" dirty="0">
                <a:latin typeface="Palatino Linotype"/>
                <a:cs typeface="Palatino Linotype"/>
              </a:rPr>
              <a:t> </a:t>
            </a:r>
            <a:r>
              <a:rPr sz="2400" dirty="0">
                <a:latin typeface="Palatino Linotype"/>
                <a:cs typeface="Palatino Linotype"/>
              </a:rPr>
              <a:t>biomass.</a:t>
            </a:r>
            <a:endParaRPr sz="2400">
              <a:latin typeface="Palatino Linotype"/>
              <a:cs typeface="Palatino Linotype"/>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533400"/>
            <a:ext cx="8516112" cy="56860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780288"/>
          </a:xfrm>
        </p:spPr>
        <p:txBody>
          <a:bodyPr>
            <a:normAutofit fontScale="90000"/>
          </a:bodyPr>
          <a:lstStyle/>
          <a:p>
            <a:r>
              <a:rPr lang="en-US" b="1" dirty="0" smtClean="0"/>
              <a:t>Segments of Natural Environment </a:t>
            </a:r>
            <a:endParaRPr lang="en-US" b="1" dirty="0"/>
          </a:p>
        </p:txBody>
      </p:sp>
      <p:sp>
        <p:nvSpPr>
          <p:cNvPr id="3" name="Content Placeholder 2"/>
          <p:cNvSpPr>
            <a:spLocks noGrp="1"/>
          </p:cNvSpPr>
          <p:nvPr>
            <p:ph idx="1"/>
          </p:nvPr>
        </p:nvSpPr>
        <p:spPr>
          <a:xfrm>
            <a:off x="1043492" y="1643050"/>
            <a:ext cx="6777317" cy="4189579"/>
          </a:xfrm>
        </p:spPr>
        <p:txBody>
          <a:bodyPr/>
          <a:lstStyle/>
          <a:p>
            <a:r>
              <a:rPr lang="en-US" dirty="0" smtClean="0"/>
              <a:t>Division of Environment  </a:t>
            </a:r>
          </a:p>
          <a:p>
            <a:pPr>
              <a:buFont typeface="Wingdings" pitchFamily="2" charset="2"/>
              <a:buChar char="Ø"/>
            </a:pPr>
            <a:r>
              <a:rPr lang="en-US" dirty="0" smtClean="0"/>
              <a:t>Hydrosphere </a:t>
            </a:r>
          </a:p>
          <a:p>
            <a:pPr>
              <a:buFont typeface="Wingdings" pitchFamily="2" charset="2"/>
              <a:buChar char="Ø"/>
            </a:pPr>
            <a:r>
              <a:rPr lang="en-US" dirty="0" smtClean="0"/>
              <a:t>Lithosphere </a:t>
            </a:r>
          </a:p>
          <a:p>
            <a:pPr>
              <a:buFont typeface="Wingdings" pitchFamily="2" charset="2"/>
              <a:buChar char="Ø"/>
            </a:pPr>
            <a:r>
              <a:rPr lang="en-US" dirty="0" smtClean="0"/>
              <a:t>Atmosphere</a:t>
            </a:r>
          </a:p>
          <a:p>
            <a:pPr>
              <a:buFont typeface="Wingdings" pitchFamily="2" charset="2"/>
              <a:buChar char="Ø"/>
            </a:pPr>
            <a:r>
              <a:rPr lang="en-US" dirty="0" smtClean="0"/>
              <a:t>Biosphere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81000"/>
            <a:ext cx="8331708" cy="624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269747"/>
            <a:ext cx="6400800" cy="65882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04800"/>
            <a:ext cx="8432292" cy="632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601116"/>
            <a:ext cx="8074025" cy="5558790"/>
          </a:xfrm>
          <a:prstGeom prst="rect">
            <a:avLst/>
          </a:prstGeom>
        </p:spPr>
        <p:txBody>
          <a:bodyPr vert="horz" wrap="square" lIns="0" tIns="180340" rIns="0" bIns="0" rtlCol="0">
            <a:spAutoFit/>
          </a:bodyPr>
          <a:lstStyle/>
          <a:p>
            <a:pPr marL="12700" algn="just">
              <a:lnSpc>
                <a:spcPct val="100000"/>
              </a:lnSpc>
              <a:spcBef>
                <a:spcPts val="1420"/>
              </a:spcBef>
            </a:pPr>
            <a:r>
              <a:rPr sz="2200" spc="-5" dirty="0">
                <a:latin typeface="Palatino Linotype"/>
                <a:cs typeface="Palatino Linotype"/>
              </a:rPr>
              <a:t>Pyramids of</a:t>
            </a:r>
            <a:r>
              <a:rPr sz="2200" spc="10" dirty="0">
                <a:latin typeface="Palatino Linotype"/>
                <a:cs typeface="Palatino Linotype"/>
              </a:rPr>
              <a:t> </a:t>
            </a:r>
            <a:r>
              <a:rPr sz="2200" spc="-5" dirty="0">
                <a:latin typeface="Palatino Linotype"/>
                <a:cs typeface="Palatino Linotype"/>
              </a:rPr>
              <a:t>Biomass</a:t>
            </a:r>
            <a:endParaRPr sz="2200">
              <a:latin typeface="Palatino Linotype"/>
              <a:cs typeface="Palatino Linotype"/>
            </a:endParaRPr>
          </a:p>
          <a:p>
            <a:pPr marL="12700" marR="5080" algn="just">
              <a:lnSpc>
                <a:spcPts val="3960"/>
              </a:lnSpc>
              <a:spcBef>
                <a:spcPts val="350"/>
              </a:spcBef>
            </a:pPr>
            <a:r>
              <a:rPr sz="2200" spc="-5" dirty="0">
                <a:latin typeface="Palatino Linotype"/>
                <a:cs typeface="Palatino Linotype"/>
              </a:rPr>
              <a:t>It </a:t>
            </a:r>
            <a:r>
              <a:rPr sz="2200" dirty="0">
                <a:latin typeface="Palatino Linotype"/>
                <a:cs typeface="Palatino Linotype"/>
              </a:rPr>
              <a:t>represents </a:t>
            </a:r>
            <a:r>
              <a:rPr sz="2200" spc="-10" dirty="0">
                <a:latin typeface="Palatino Linotype"/>
                <a:cs typeface="Palatino Linotype"/>
              </a:rPr>
              <a:t>the </a:t>
            </a:r>
            <a:r>
              <a:rPr sz="2200" spc="-5" dirty="0">
                <a:latin typeface="Palatino Linotype"/>
                <a:cs typeface="Palatino Linotype"/>
              </a:rPr>
              <a:t>total amount of biomass (mass o </a:t>
            </a:r>
            <a:r>
              <a:rPr sz="2200" spc="-10" dirty="0">
                <a:latin typeface="Palatino Linotype"/>
                <a:cs typeface="Palatino Linotype"/>
              </a:rPr>
              <a:t>weight  </a:t>
            </a:r>
            <a:r>
              <a:rPr sz="2200" spc="-5" dirty="0">
                <a:latin typeface="Palatino Linotype"/>
                <a:cs typeface="Palatino Linotype"/>
              </a:rPr>
              <a:t>biological material or organism) present in each </a:t>
            </a:r>
            <a:r>
              <a:rPr sz="2200" spc="-10" dirty="0">
                <a:latin typeface="Palatino Linotype"/>
                <a:cs typeface="Palatino Linotype"/>
              </a:rPr>
              <a:t>tropic</a:t>
            </a:r>
            <a:r>
              <a:rPr sz="2200" spc="50" dirty="0">
                <a:latin typeface="Palatino Linotype"/>
                <a:cs typeface="Palatino Linotype"/>
              </a:rPr>
              <a:t> </a:t>
            </a:r>
            <a:r>
              <a:rPr sz="2200" spc="-10" dirty="0">
                <a:latin typeface="Palatino Linotype"/>
                <a:cs typeface="Palatino Linotype"/>
              </a:rPr>
              <a:t>levels.</a:t>
            </a:r>
            <a:endParaRPr sz="2200">
              <a:latin typeface="Palatino Linotype"/>
              <a:cs typeface="Palatino Linotype"/>
            </a:endParaRPr>
          </a:p>
          <a:p>
            <a:pPr marL="12700" algn="just">
              <a:lnSpc>
                <a:spcPct val="100000"/>
              </a:lnSpc>
              <a:spcBef>
                <a:spcPts val="969"/>
              </a:spcBef>
            </a:pPr>
            <a:r>
              <a:rPr sz="2200" spc="-5" dirty="0">
                <a:latin typeface="Palatino Linotype"/>
                <a:cs typeface="Palatino Linotype"/>
              </a:rPr>
              <a:t>A forest</a:t>
            </a:r>
            <a:r>
              <a:rPr sz="2200" spc="-114" dirty="0">
                <a:latin typeface="Palatino Linotype"/>
                <a:cs typeface="Palatino Linotype"/>
              </a:rPr>
              <a:t> </a:t>
            </a:r>
            <a:r>
              <a:rPr sz="2200" spc="-5" dirty="0">
                <a:latin typeface="Palatino Linotype"/>
                <a:cs typeface="Palatino Linotype"/>
              </a:rPr>
              <a:t>ecosystem</a:t>
            </a:r>
            <a:endParaRPr sz="2200">
              <a:latin typeface="Palatino Linotype"/>
              <a:cs typeface="Palatino Linotype"/>
            </a:endParaRPr>
          </a:p>
          <a:p>
            <a:pPr marL="12700" marR="5080" algn="just">
              <a:lnSpc>
                <a:spcPct val="150000"/>
              </a:lnSpc>
            </a:pPr>
            <a:r>
              <a:rPr sz="2200" spc="-5" dirty="0">
                <a:latin typeface="Palatino Linotype"/>
                <a:cs typeface="Palatino Linotype"/>
              </a:rPr>
              <a:t>The </a:t>
            </a:r>
            <a:r>
              <a:rPr sz="2200" spc="-15" dirty="0">
                <a:latin typeface="Palatino Linotype"/>
                <a:cs typeface="Palatino Linotype"/>
              </a:rPr>
              <a:t>above </a:t>
            </a:r>
            <a:r>
              <a:rPr sz="2200" spc="-5" dirty="0">
                <a:latin typeface="Palatino Linotype"/>
                <a:cs typeface="Palatino Linotype"/>
              </a:rPr>
              <a:t>figure shows </a:t>
            </a:r>
            <a:r>
              <a:rPr sz="2200" spc="-10" dirty="0">
                <a:latin typeface="Palatino Linotype"/>
                <a:cs typeface="Palatino Linotype"/>
              </a:rPr>
              <a:t>that there </a:t>
            </a:r>
            <a:r>
              <a:rPr sz="2200" spc="-5" dirty="0">
                <a:latin typeface="Palatino Linotype"/>
                <a:cs typeface="Palatino Linotype"/>
              </a:rPr>
              <a:t>is a decrease in </a:t>
            </a:r>
            <a:r>
              <a:rPr sz="2200" spc="-10" dirty="0">
                <a:latin typeface="Palatino Linotype"/>
                <a:cs typeface="Palatino Linotype"/>
              </a:rPr>
              <a:t>the biomass  </a:t>
            </a:r>
            <a:r>
              <a:rPr sz="2200" spc="-5" dirty="0">
                <a:latin typeface="Palatino Linotype"/>
                <a:cs typeface="Palatino Linotype"/>
              </a:rPr>
              <a:t>from </a:t>
            </a:r>
            <a:r>
              <a:rPr sz="2200" spc="-10" dirty="0">
                <a:latin typeface="Palatino Linotype"/>
                <a:cs typeface="Palatino Linotype"/>
              </a:rPr>
              <a:t>the </a:t>
            </a:r>
            <a:r>
              <a:rPr sz="2200" spc="-15" dirty="0">
                <a:latin typeface="Palatino Linotype"/>
                <a:cs typeface="Palatino Linotype"/>
              </a:rPr>
              <a:t>lower</a:t>
            </a:r>
            <a:r>
              <a:rPr sz="2200" spc="520" dirty="0">
                <a:latin typeface="Palatino Linotype"/>
                <a:cs typeface="Palatino Linotype"/>
              </a:rPr>
              <a:t> </a:t>
            </a:r>
            <a:r>
              <a:rPr sz="2200" spc="-10" dirty="0">
                <a:latin typeface="Palatino Linotype"/>
                <a:cs typeface="Palatino Linotype"/>
              </a:rPr>
              <a:t>tropic </a:t>
            </a:r>
            <a:r>
              <a:rPr sz="2200" spc="-15" dirty="0">
                <a:latin typeface="Palatino Linotype"/>
                <a:cs typeface="Palatino Linotype"/>
              </a:rPr>
              <a:t>level </a:t>
            </a:r>
            <a:r>
              <a:rPr sz="2200" dirty="0">
                <a:latin typeface="Palatino Linotype"/>
                <a:cs typeface="Palatino Linotype"/>
              </a:rPr>
              <a:t>to </a:t>
            </a:r>
            <a:r>
              <a:rPr sz="2200" spc="-10" dirty="0">
                <a:latin typeface="Palatino Linotype"/>
                <a:cs typeface="Palatino Linotype"/>
              </a:rPr>
              <a:t>the higher </a:t>
            </a:r>
            <a:r>
              <a:rPr sz="2200" spc="-5" dirty="0">
                <a:latin typeface="Palatino Linotype"/>
                <a:cs typeface="Palatino Linotype"/>
              </a:rPr>
              <a:t>tropic </a:t>
            </a:r>
            <a:r>
              <a:rPr sz="2200" spc="-10" dirty="0">
                <a:latin typeface="Palatino Linotype"/>
                <a:cs typeface="Palatino Linotype"/>
              </a:rPr>
              <a:t>level. </a:t>
            </a:r>
            <a:r>
              <a:rPr sz="2200" spc="-5" dirty="0">
                <a:latin typeface="Palatino Linotype"/>
                <a:cs typeface="Palatino Linotype"/>
              </a:rPr>
              <a:t>This  </a:t>
            </a:r>
            <a:r>
              <a:rPr sz="2200" spc="-10" dirty="0">
                <a:latin typeface="Palatino Linotype"/>
                <a:cs typeface="Palatino Linotype"/>
              </a:rPr>
              <a:t>because the </a:t>
            </a:r>
            <a:r>
              <a:rPr sz="2200" spc="-5" dirty="0">
                <a:latin typeface="Palatino Linotype"/>
                <a:cs typeface="Palatino Linotype"/>
              </a:rPr>
              <a:t>trees (producers) </a:t>
            </a:r>
            <a:r>
              <a:rPr sz="2200" dirty="0">
                <a:latin typeface="Palatino Linotype"/>
                <a:cs typeface="Palatino Linotype"/>
              </a:rPr>
              <a:t>are </a:t>
            </a:r>
            <a:r>
              <a:rPr sz="2200" spc="-5" dirty="0">
                <a:latin typeface="Palatino Linotype"/>
                <a:cs typeface="Palatino Linotype"/>
              </a:rPr>
              <a:t>maximum in </a:t>
            </a:r>
            <a:r>
              <a:rPr sz="2200" spc="-10" dirty="0">
                <a:latin typeface="Palatino Linotype"/>
                <a:cs typeface="Palatino Linotype"/>
              </a:rPr>
              <a:t>the </a:t>
            </a:r>
            <a:r>
              <a:rPr sz="2200" spc="-5" dirty="0">
                <a:latin typeface="Palatino Linotype"/>
                <a:cs typeface="Palatino Linotype"/>
              </a:rPr>
              <a:t>forest, which  contribute a </a:t>
            </a:r>
            <a:r>
              <a:rPr sz="2200" spc="-10" dirty="0">
                <a:latin typeface="Palatino Linotype"/>
                <a:cs typeface="Palatino Linotype"/>
              </a:rPr>
              <a:t>huge </a:t>
            </a:r>
            <a:r>
              <a:rPr sz="2200" spc="-5" dirty="0">
                <a:latin typeface="Palatino Linotype"/>
                <a:cs typeface="Palatino Linotype"/>
              </a:rPr>
              <a:t>biomass. The </a:t>
            </a:r>
            <a:r>
              <a:rPr sz="2200" spc="-10" dirty="0">
                <a:latin typeface="Palatino Linotype"/>
                <a:cs typeface="Palatino Linotype"/>
              </a:rPr>
              <a:t>next tropic levels </a:t>
            </a:r>
            <a:r>
              <a:rPr sz="2200" spc="-5" dirty="0">
                <a:latin typeface="Palatino Linotype"/>
                <a:cs typeface="Palatino Linotype"/>
              </a:rPr>
              <a:t>are </a:t>
            </a:r>
            <a:r>
              <a:rPr sz="2200" spc="-10" dirty="0">
                <a:latin typeface="Palatino Linotype"/>
                <a:cs typeface="Palatino Linotype"/>
              </a:rPr>
              <a:t>herbivores  </a:t>
            </a:r>
            <a:r>
              <a:rPr sz="2200" spc="-5" dirty="0">
                <a:latin typeface="Palatino Linotype"/>
                <a:cs typeface="Palatino Linotype"/>
              </a:rPr>
              <a:t>(insects, </a:t>
            </a:r>
            <a:r>
              <a:rPr sz="2200" spc="-10" dirty="0">
                <a:latin typeface="Palatino Linotype"/>
                <a:cs typeface="Palatino Linotype"/>
              </a:rPr>
              <a:t>birds) </a:t>
            </a:r>
            <a:r>
              <a:rPr sz="2200" dirty="0">
                <a:latin typeface="Palatino Linotype"/>
                <a:cs typeface="Palatino Linotype"/>
              </a:rPr>
              <a:t>and </a:t>
            </a:r>
            <a:r>
              <a:rPr sz="2200" spc="-10" dirty="0">
                <a:latin typeface="Palatino Linotype"/>
                <a:cs typeface="Palatino Linotype"/>
              </a:rPr>
              <a:t>carnivores </a:t>
            </a:r>
            <a:r>
              <a:rPr sz="2200" spc="-5" dirty="0">
                <a:latin typeface="Palatino Linotype"/>
                <a:cs typeface="Palatino Linotype"/>
              </a:rPr>
              <a:t>(snakes, foxes). </a:t>
            </a:r>
            <a:r>
              <a:rPr sz="2200" spc="-10" dirty="0">
                <a:latin typeface="Palatino Linotype"/>
                <a:cs typeface="Palatino Linotype"/>
              </a:rPr>
              <a:t>top </a:t>
            </a:r>
            <a:r>
              <a:rPr sz="2200" spc="-5" dirty="0">
                <a:latin typeface="Palatino Linotype"/>
                <a:cs typeface="Palatino Linotype"/>
              </a:rPr>
              <a:t>of </a:t>
            </a:r>
            <a:r>
              <a:rPr sz="2200" spc="-10" dirty="0">
                <a:latin typeface="Palatino Linotype"/>
                <a:cs typeface="Palatino Linotype"/>
              </a:rPr>
              <a:t>the </a:t>
            </a:r>
            <a:r>
              <a:rPr sz="2200" spc="-5" dirty="0">
                <a:latin typeface="Palatino Linotype"/>
                <a:cs typeface="Palatino Linotype"/>
              </a:rPr>
              <a:t>tropic  </a:t>
            </a:r>
            <a:r>
              <a:rPr sz="2200" spc="-10" dirty="0">
                <a:latin typeface="Palatino Linotype"/>
                <a:cs typeface="Palatino Linotype"/>
              </a:rPr>
              <a:t>level </a:t>
            </a:r>
            <a:r>
              <a:rPr sz="2200" spc="-5" dirty="0">
                <a:latin typeface="Palatino Linotype"/>
                <a:cs typeface="Palatino Linotype"/>
              </a:rPr>
              <a:t>contains few tertiary</a:t>
            </a:r>
            <a:endParaRPr sz="2200">
              <a:latin typeface="Palatino Linotype"/>
              <a:cs typeface="Palatino Linotype"/>
            </a:endParaRPr>
          </a:p>
          <a:p>
            <a:pPr marL="82550" algn="just">
              <a:lnSpc>
                <a:spcPct val="100000"/>
              </a:lnSpc>
              <a:spcBef>
                <a:spcPts val="1320"/>
              </a:spcBef>
            </a:pPr>
            <a:r>
              <a:rPr sz="2200" spc="-5" dirty="0">
                <a:latin typeface="Palatino Linotype"/>
                <a:cs typeface="Palatino Linotype"/>
              </a:rPr>
              <a:t>consumers S </a:t>
            </a:r>
            <a:r>
              <a:rPr sz="2200" dirty="0">
                <a:latin typeface="Palatino Linotype"/>
                <a:cs typeface="Palatino Linotype"/>
              </a:rPr>
              <a:t>and </a:t>
            </a:r>
            <a:r>
              <a:rPr sz="2200" spc="-5" dirty="0">
                <a:latin typeface="Palatino Linotype"/>
                <a:cs typeface="Palatino Linotype"/>
              </a:rPr>
              <a:t>tigers), the biomass of which is </a:t>
            </a:r>
            <a:r>
              <a:rPr sz="2200" spc="-15" dirty="0">
                <a:latin typeface="Palatino Linotype"/>
                <a:cs typeface="Palatino Linotype"/>
              </a:rPr>
              <a:t>very</a:t>
            </a:r>
            <a:r>
              <a:rPr sz="2200" spc="30" dirty="0">
                <a:latin typeface="Palatino Linotype"/>
                <a:cs typeface="Palatino Linotype"/>
              </a:rPr>
              <a:t> </a:t>
            </a:r>
            <a:r>
              <a:rPr sz="2200" spc="-55" dirty="0">
                <a:latin typeface="Palatino Linotype"/>
                <a:cs typeface="Palatino Linotype"/>
              </a:rPr>
              <a:t>low.</a:t>
            </a:r>
            <a:endParaRPr sz="2200">
              <a:latin typeface="Palatino Linotype"/>
              <a:cs typeface="Palatino Linotype"/>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04856"/>
            <a:ext cx="8449310" cy="5513705"/>
          </a:xfrm>
          <a:prstGeom prst="rect">
            <a:avLst/>
          </a:prstGeom>
        </p:spPr>
        <p:txBody>
          <a:bodyPr vert="horz" wrap="square" lIns="0" tIns="165735" rIns="0" bIns="0" rtlCol="0">
            <a:spAutoFit/>
          </a:bodyPr>
          <a:lstStyle/>
          <a:p>
            <a:pPr marL="12700">
              <a:lnSpc>
                <a:spcPct val="100000"/>
              </a:lnSpc>
              <a:spcBef>
                <a:spcPts val="1305"/>
              </a:spcBef>
            </a:pPr>
            <a:r>
              <a:rPr sz="2000" dirty="0">
                <a:latin typeface="Palatino Linotype"/>
                <a:cs typeface="Palatino Linotype"/>
              </a:rPr>
              <a:t>It represents </a:t>
            </a:r>
            <a:r>
              <a:rPr sz="2000" spc="-5" dirty="0">
                <a:latin typeface="Palatino Linotype"/>
                <a:cs typeface="Palatino Linotype"/>
              </a:rPr>
              <a:t>the number </a:t>
            </a:r>
            <a:r>
              <a:rPr sz="2000" dirty="0">
                <a:latin typeface="Palatino Linotype"/>
                <a:cs typeface="Palatino Linotype"/>
              </a:rPr>
              <a:t>of individual organisms present ach </a:t>
            </a:r>
            <a:r>
              <a:rPr sz="2000" spc="-5" dirty="0">
                <a:latin typeface="Palatino Linotype"/>
                <a:cs typeface="Palatino Linotype"/>
              </a:rPr>
              <a:t>tropic</a:t>
            </a:r>
            <a:r>
              <a:rPr sz="2000" spc="-95" dirty="0">
                <a:latin typeface="Palatino Linotype"/>
                <a:cs typeface="Palatino Linotype"/>
              </a:rPr>
              <a:t> </a:t>
            </a:r>
            <a:r>
              <a:rPr sz="2000" spc="-5" dirty="0">
                <a:latin typeface="Palatino Linotype"/>
                <a:cs typeface="Palatino Linotype"/>
              </a:rPr>
              <a:t>levels.</a:t>
            </a:r>
            <a:endParaRPr sz="2000">
              <a:latin typeface="Palatino Linotype"/>
              <a:cs typeface="Palatino Linotype"/>
            </a:endParaRPr>
          </a:p>
          <a:p>
            <a:pPr marL="12700" marR="5835015">
              <a:lnSpc>
                <a:spcPct val="150000"/>
              </a:lnSpc>
            </a:pPr>
            <a:r>
              <a:rPr sz="2000" dirty="0">
                <a:latin typeface="Palatino Linotype"/>
                <a:cs typeface="Palatino Linotype"/>
              </a:rPr>
              <a:t>A grassland</a:t>
            </a:r>
            <a:r>
              <a:rPr sz="2000" spc="-204" dirty="0">
                <a:latin typeface="Palatino Linotype"/>
                <a:cs typeface="Palatino Linotype"/>
              </a:rPr>
              <a:t> </a:t>
            </a:r>
            <a:r>
              <a:rPr sz="2000" dirty="0">
                <a:latin typeface="Palatino Linotype"/>
                <a:cs typeface="Palatino Linotype"/>
              </a:rPr>
              <a:t>Ecosystem  </a:t>
            </a:r>
            <a:r>
              <a:rPr sz="2000" spc="-5" dirty="0">
                <a:latin typeface="Palatino Linotype"/>
                <a:cs typeface="Palatino Linotype"/>
              </a:rPr>
              <a:t>Example</a:t>
            </a:r>
            <a:endParaRPr sz="2000">
              <a:latin typeface="Palatino Linotype"/>
              <a:cs typeface="Palatino Linotype"/>
            </a:endParaRPr>
          </a:p>
          <a:p>
            <a:pPr marL="230504" indent="-218440">
              <a:lnSpc>
                <a:spcPct val="100000"/>
              </a:lnSpc>
              <a:spcBef>
                <a:spcPts val="1200"/>
              </a:spcBef>
              <a:buChar char="•"/>
              <a:tabLst>
                <a:tab pos="231140" algn="l"/>
              </a:tabLst>
            </a:pPr>
            <a:r>
              <a:rPr sz="2000" spc="-5" dirty="0">
                <a:latin typeface="Palatino Linotype"/>
                <a:cs typeface="Palatino Linotype"/>
              </a:rPr>
              <a:t>The </a:t>
            </a:r>
            <a:r>
              <a:rPr sz="2000" dirty="0">
                <a:latin typeface="Palatino Linotype"/>
                <a:cs typeface="Palatino Linotype"/>
              </a:rPr>
              <a:t>producers in </a:t>
            </a:r>
            <a:r>
              <a:rPr sz="2000" spc="-5" dirty="0">
                <a:latin typeface="Palatino Linotype"/>
                <a:cs typeface="Palatino Linotype"/>
              </a:rPr>
              <a:t>the </a:t>
            </a:r>
            <a:r>
              <a:rPr sz="2000" dirty="0">
                <a:latin typeface="Palatino Linotype"/>
                <a:cs typeface="Palatino Linotype"/>
              </a:rPr>
              <a:t>grasslands are grasses, </a:t>
            </a:r>
            <a:r>
              <a:rPr sz="2000" spc="-5" dirty="0">
                <a:latin typeface="Palatino Linotype"/>
                <a:cs typeface="Palatino Linotype"/>
              </a:rPr>
              <a:t>which </a:t>
            </a:r>
            <a:r>
              <a:rPr sz="2000" dirty="0">
                <a:latin typeface="Palatino Linotype"/>
                <a:cs typeface="Palatino Linotype"/>
              </a:rPr>
              <a:t>are in size and</a:t>
            </a:r>
            <a:r>
              <a:rPr sz="2000" spc="-120" dirty="0">
                <a:latin typeface="Palatino Linotype"/>
                <a:cs typeface="Palatino Linotype"/>
              </a:rPr>
              <a:t> </a:t>
            </a:r>
            <a:r>
              <a:rPr sz="2000" dirty="0">
                <a:latin typeface="Palatino Linotype"/>
                <a:cs typeface="Palatino Linotype"/>
              </a:rPr>
              <a:t>large</a:t>
            </a:r>
            <a:endParaRPr sz="2000">
              <a:latin typeface="Palatino Linotype"/>
              <a:cs typeface="Palatino Linotype"/>
            </a:endParaRPr>
          </a:p>
          <a:p>
            <a:pPr marL="12700">
              <a:lnSpc>
                <a:spcPct val="100000"/>
              </a:lnSpc>
              <a:spcBef>
                <a:spcPts val="1205"/>
              </a:spcBef>
            </a:pPr>
            <a:r>
              <a:rPr sz="2000" spc="-5" dirty="0">
                <a:latin typeface="Palatino Linotype"/>
                <a:cs typeface="Palatino Linotype"/>
              </a:rPr>
              <a:t>in numbers. </a:t>
            </a:r>
            <a:r>
              <a:rPr sz="2000" dirty="0">
                <a:latin typeface="Palatino Linotype"/>
                <a:cs typeface="Palatino Linotype"/>
              </a:rPr>
              <a:t>So </a:t>
            </a:r>
            <a:r>
              <a:rPr sz="2000" spc="-5" dirty="0">
                <a:latin typeface="Palatino Linotype"/>
                <a:cs typeface="Palatino Linotype"/>
              </a:rPr>
              <a:t>the producers </a:t>
            </a:r>
            <a:r>
              <a:rPr sz="2000" dirty="0">
                <a:latin typeface="Palatino Linotype"/>
                <a:cs typeface="Palatino Linotype"/>
              </a:rPr>
              <a:t>occupy </a:t>
            </a:r>
            <a:r>
              <a:rPr sz="2000" spc="-10" dirty="0">
                <a:latin typeface="Palatino Linotype"/>
                <a:cs typeface="Palatino Linotype"/>
              </a:rPr>
              <a:t>lower </a:t>
            </a:r>
            <a:r>
              <a:rPr sz="2000" spc="-5" dirty="0">
                <a:latin typeface="Palatino Linotype"/>
                <a:cs typeface="Palatino Linotype"/>
              </a:rPr>
              <a:t>tropic </a:t>
            </a:r>
            <a:r>
              <a:rPr sz="2000" spc="-10" dirty="0">
                <a:latin typeface="Palatino Linotype"/>
                <a:cs typeface="Palatino Linotype"/>
              </a:rPr>
              <a:t>level </a:t>
            </a:r>
            <a:r>
              <a:rPr sz="2000" dirty="0">
                <a:latin typeface="Palatino Linotype"/>
                <a:cs typeface="Palatino Linotype"/>
              </a:rPr>
              <a:t>(1St </a:t>
            </a:r>
            <a:r>
              <a:rPr sz="2000" spc="-5" dirty="0">
                <a:latin typeface="Palatino Linotype"/>
                <a:cs typeface="Palatino Linotype"/>
              </a:rPr>
              <a:t>tropic</a:t>
            </a:r>
            <a:r>
              <a:rPr sz="2000" spc="-40" dirty="0">
                <a:latin typeface="Palatino Linotype"/>
                <a:cs typeface="Palatino Linotype"/>
              </a:rPr>
              <a:t> </a:t>
            </a:r>
            <a:r>
              <a:rPr sz="2000" spc="-5" dirty="0">
                <a:latin typeface="Palatino Linotype"/>
                <a:cs typeface="Palatino Linotype"/>
              </a:rPr>
              <a:t>level).</a:t>
            </a:r>
            <a:endParaRPr sz="2000">
              <a:latin typeface="Palatino Linotype"/>
              <a:cs typeface="Palatino Linotype"/>
            </a:endParaRPr>
          </a:p>
          <a:p>
            <a:pPr marL="12700" marR="5080">
              <a:lnSpc>
                <a:spcPct val="150000"/>
              </a:lnSpc>
            </a:pPr>
            <a:r>
              <a:rPr sz="2000" spc="-5" dirty="0">
                <a:latin typeface="Palatino Linotype"/>
                <a:cs typeface="Palatino Linotype"/>
              </a:rPr>
              <a:t>The primary </a:t>
            </a:r>
            <a:r>
              <a:rPr sz="2000" dirty="0">
                <a:latin typeface="Palatino Linotype"/>
                <a:cs typeface="Palatino Linotype"/>
              </a:rPr>
              <a:t>consumers </a:t>
            </a:r>
            <a:r>
              <a:rPr sz="2000" spc="-5" dirty="0">
                <a:latin typeface="Palatino Linotype"/>
                <a:cs typeface="Palatino Linotype"/>
              </a:rPr>
              <a:t>(herbivores) </a:t>
            </a:r>
            <a:r>
              <a:rPr sz="2000" dirty="0">
                <a:latin typeface="Palatino Linotype"/>
                <a:cs typeface="Palatino Linotype"/>
              </a:rPr>
              <a:t>•are </a:t>
            </a:r>
            <a:r>
              <a:rPr sz="2000" spc="-5" dirty="0">
                <a:latin typeface="Palatino Linotype"/>
                <a:cs typeface="Palatino Linotype"/>
              </a:rPr>
              <a:t>rats, </a:t>
            </a:r>
            <a:r>
              <a:rPr sz="2000" dirty="0">
                <a:latin typeface="Palatino Linotype"/>
                <a:cs typeface="Palatino Linotype"/>
              </a:rPr>
              <a:t>which </a:t>
            </a:r>
            <a:r>
              <a:rPr sz="2000" spc="-5" dirty="0">
                <a:latin typeface="Palatino Linotype"/>
                <a:cs typeface="Palatino Linotype"/>
              </a:rPr>
              <a:t>the </a:t>
            </a:r>
            <a:r>
              <a:rPr sz="2000" dirty="0">
                <a:latin typeface="Palatino Linotype"/>
                <a:cs typeface="Palatino Linotype"/>
              </a:rPr>
              <a:t>11rid </a:t>
            </a:r>
            <a:r>
              <a:rPr sz="2000" spc="-5" dirty="0">
                <a:latin typeface="Palatino Linotype"/>
                <a:cs typeface="Palatino Linotype"/>
              </a:rPr>
              <a:t>tropic </a:t>
            </a:r>
            <a:r>
              <a:rPr sz="2000" spc="-10" dirty="0">
                <a:latin typeface="Palatino Linotype"/>
                <a:cs typeface="Palatino Linotype"/>
              </a:rPr>
              <a:t>level.  </a:t>
            </a:r>
            <a:r>
              <a:rPr sz="2000" dirty="0">
                <a:latin typeface="Palatino Linotype"/>
                <a:cs typeface="Palatino Linotype"/>
              </a:rPr>
              <a:t>Since </a:t>
            </a:r>
            <a:r>
              <a:rPr sz="2000" spc="-5" dirty="0">
                <a:latin typeface="Palatino Linotype"/>
                <a:cs typeface="Palatino Linotype"/>
              </a:rPr>
              <a:t>the number </a:t>
            </a:r>
            <a:r>
              <a:rPr sz="2000" dirty="0">
                <a:latin typeface="Palatino Linotype"/>
                <a:cs typeface="Palatino Linotype"/>
              </a:rPr>
              <a:t>of rats are </a:t>
            </a:r>
            <a:r>
              <a:rPr sz="2000" spc="-10" dirty="0">
                <a:latin typeface="Palatino Linotype"/>
                <a:cs typeface="Palatino Linotype"/>
              </a:rPr>
              <a:t>lower </a:t>
            </a:r>
            <a:r>
              <a:rPr sz="2000" spc="-5" dirty="0">
                <a:latin typeface="Palatino Linotype"/>
                <a:cs typeface="Palatino Linotype"/>
              </a:rPr>
              <a:t>Compared to the </a:t>
            </a:r>
            <a:r>
              <a:rPr sz="2000" dirty="0">
                <a:latin typeface="Palatino Linotype"/>
                <a:cs typeface="Palatino Linotype"/>
              </a:rPr>
              <a:t>grasses, </a:t>
            </a:r>
            <a:r>
              <a:rPr sz="2000" spc="-5" dirty="0">
                <a:latin typeface="Palatino Linotype"/>
                <a:cs typeface="Palatino Linotype"/>
              </a:rPr>
              <a:t>the </a:t>
            </a:r>
            <a:r>
              <a:rPr sz="2000" dirty="0">
                <a:latin typeface="Palatino Linotype"/>
                <a:cs typeface="Palatino Linotype"/>
              </a:rPr>
              <a:t>size of  which is</a:t>
            </a:r>
            <a:r>
              <a:rPr sz="2000" spc="-25" dirty="0">
                <a:latin typeface="Palatino Linotype"/>
                <a:cs typeface="Palatino Linotype"/>
              </a:rPr>
              <a:t> </a:t>
            </a:r>
            <a:r>
              <a:rPr sz="2000" spc="-30" dirty="0">
                <a:latin typeface="Palatino Linotype"/>
                <a:cs typeface="Palatino Linotype"/>
              </a:rPr>
              <a:t>lower.</a:t>
            </a:r>
            <a:endParaRPr sz="2000">
              <a:latin typeface="Palatino Linotype"/>
              <a:cs typeface="Palatino Linotype"/>
            </a:endParaRPr>
          </a:p>
          <a:p>
            <a:pPr marL="12700" marR="46355">
              <a:lnSpc>
                <a:spcPct val="150000"/>
              </a:lnSpc>
            </a:pPr>
            <a:r>
              <a:rPr sz="2000" spc="-5" dirty="0">
                <a:latin typeface="Palatino Linotype"/>
                <a:cs typeface="Palatino Linotype"/>
              </a:rPr>
              <a:t>The </a:t>
            </a:r>
            <a:r>
              <a:rPr sz="2000" dirty="0">
                <a:latin typeface="Palatino Linotype"/>
                <a:cs typeface="Palatino Linotype"/>
              </a:rPr>
              <a:t>secondary consumers </a:t>
            </a:r>
            <a:r>
              <a:rPr sz="2000" spc="-5" dirty="0">
                <a:latin typeface="Palatino Linotype"/>
                <a:cs typeface="Palatino Linotype"/>
              </a:rPr>
              <a:t>(carnivores) </a:t>
            </a:r>
            <a:r>
              <a:rPr sz="2000" dirty="0">
                <a:latin typeface="Palatino Linotype"/>
                <a:cs typeface="Palatino Linotype"/>
              </a:rPr>
              <a:t>are snakes, which occupy </a:t>
            </a:r>
            <a:r>
              <a:rPr sz="2000" spc="-5" dirty="0">
                <a:latin typeface="Palatino Linotype"/>
                <a:cs typeface="Palatino Linotype"/>
              </a:rPr>
              <a:t>the </a:t>
            </a:r>
            <a:r>
              <a:rPr sz="2000" dirty="0">
                <a:latin typeface="Palatino Linotype"/>
                <a:cs typeface="Palatino Linotype"/>
              </a:rPr>
              <a:t>1I1  </a:t>
            </a:r>
            <a:r>
              <a:rPr sz="2000" spc="-5" dirty="0">
                <a:latin typeface="Palatino Linotype"/>
                <a:cs typeface="Palatino Linotype"/>
              </a:rPr>
              <a:t>tropic levels. </a:t>
            </a:r>
            <a:r>
              <a:rPr sz="2000" dirty="0">
                <a:latin typeface="Palatino Linotype"/>
                <a:cs typeface="Palatino Linotype"/>
              </a:rPr>
              <a:t>Since </a:t>
            </a:r>
            <a:r>
              <a:rPr sz="2000" spc="-5" dirty="0">
                <a:latin typeface="Palatino Linotype"/>
                <a:cs typeface="Palatino Linotype"/>
              </a:rPr>
              <a:t>the number </a:t>
            </a:r>
            <a:r>
              <a:rPr sz="2000" dirty="0">
                <a:latin typeface="Palatino Linotype"/>
                <a:cs typeface="Palatino Linotype"/>
              </a:rPr>
              <a:t>of snakes are1 </a:t>
            </a:r>
            <a:r>
              <a:rPr sz="2000" spc="-10" dirty="0">
                <a:latin typeface="Palatino Linotype"/>
                <a:cs typeface="Palatino Linotype"/>
              </a:rPr>
              <a:t>lower </a:t>
            </a:r>
            <a:r>
              <a:rPr sz="2000" dirty="0">
                <a:latin typeface="Palatino Linotype"/>
                <a:cs typeface="Palatino Linotype"/>
              </a:rPr>
              <a:t>when </a:t>
            </a:r>
            <a:r>
              <a:rPr sz="2000" spc="-5" dirty="0">
                <a:latin typeface="Palatino Linotype"/>
                <a:cs typeface="Palatino Linotype"/>
              </a:rPr>
              <a:t>compared to the  rats, the </a:t>
            </a:r>
            <a:r>
              <a:rPr sz="2000" dirty="0">
                <a:latin typeface="Palatino Linotype"/>
                <a:cs typeface="Palatino Linotype"/>
              </a:rPr>
              <a:t>size of which is </a:t>
            </a:r>
            <a:r>
              <a:rPr sz="2000" spc="-20" dirty="0">
                <a:latin typeface="Palatino Linotype"/>
                <a:cs typeface="Palatino Linotype"/>
              </a:rPr>
              <a:t>1ower.The </a:t>
            </a:r>
            <a:r>
              <a:rPr sz="2000" spc="-5" dirty="0">
                <a:latin typeface="Palatino Linotype"/>
                <a:cs typeface="Palatino Linotype"/>
              </a:rPr>
              <a:t>tertiary </a:t>
            </a:r>
            <a:r>
              <a:rPr sz="2000" dirty="0">
                <a:latin typeface="Palatino Linotype"/>
                <a:cs typeface="Palatino Linotype"/>
              </a:rPr>
              <a:t>consumers </a:t>
            </a:r>
            <a:r>
              <a:rPr sz="2000" spc="-5" dirty="0">
                <a:latin typeface="Palatino Linotype"/>
                <a:cs typeface="Palatino Linotype"/>
              </a:rPr>
              <a:t>(carnivores) </a:t>
            </a:r>
            <a:r>
              <a:rPr sz="2000" dirty="0">
                <a:latin typeface="Palatino Linotype"/>
                <a:cs typeface="Palatino Linotype"/>
              </a:rPr>
              <a:t>are  eagles, </a:t>
            </a:r>
            <a:r>
              <a:rPr sz="2000" spc="-5" dirty="0">
                <a:latin typeface="Palatino Linotype"/>
                <a:cs typeface="Palatino Linotype"/>
              </a:rPr>
              <a:t>which the next tropic </a:t>
            </a:r>
            <a:r>
              <a:rPr sz="2000" spc="-10" dirty="0">
                <a:latin typeface="Palatino Linotype"/>
                <a:cs typeface="Palatino Linotype"/>
              </a:rPr>
              <a:t>level. </a:t>
            </a:r>
            <a:r>
              <a:rPr sz="2000" spc="-5" dirty="0">
                <a:latin typeface="Palatino Linotype"/>
                <a:cs typeface="Palatino Linotype"/>
              </a:rPr>
              <a:t>The number </a:t>
            </a:r>
            <a:r>
              <a:rPr sz="2000" dirty="0">
                <a:latin typeface="Palatino Linotype"/>
                <a:cs typeface="Palatino Linotype"/>
              </a:rPr>
              <a:t>and size .of </a:t>
            </a:r>
            <a:r>
              <a:rPr sz="2000" spc="-5" dirty="0">
                <a:latin typeface="Palatino Linotype"/>
                <a:cs typeface="Palatino Linotype"/>
              </a:rPr>
              <a:t>the</a:t>
            </a:r>
            <a:r>
              <a:rPr sz="2000" spc="-15" dirty="0">
                <a:latin typeface="Palatino Linotype"/>
                <a:cs typeface="Palatino Linotype"/>
              </a:rPr>
              <a:t> </a:t>
            </a:r>
            <a:r>
              <a:rPr sz="2000" dirty="0">
                <a:latin typeface="Palatino Linotype"/>
                <a:cs typeface="Palatino Linotype"/>
              </a:rPr>
              <a:t>last</a:t>
            </a:r>
            <a:endParaRPr sz="2000">
              <a:latin typeface="Palatino Linotype"/>
              <a:cs typeface="Palatino Linotype"/>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4394" y="12954"/>
            <a:ext cx="7274559" cy="452120"/>
          </a:xfrm>
          <a:prstGeom prst="rect">
            <a:avLst/>
          </a:prstGeom>
        </p:spPr>
        <p:txBody>
          <a:bodyPr vert="horz" wrap="square" lIns="0" tIns="12065" rIns="0" bIns="0" rtlCol="0">
            <a:spAutoFit/>
          </a:bodyPr>
          <a:lstStyle/>
          <a:p>
            <a:pPr marL="12700">
              <a:lnSpc>
                <a:spcPct val="100000"/>
              </a:lnSpc>
              <a:spcBef>
                <a:spcPts val="95"/>
              </a:spcBef>
            </a:pPr>
            <a:r>
              <a:rPr sz="2800" spc="-10" dirty="0"/>
              <a:t>TYPES OF ECOSYSTEM- </a:t>
            </a:r>
            <a:r>
              <a:rPr sz="2800" spc="-5" dirty="0"/>
              <a:t>Natural</a:t>
            </a:r>
            <a:r>
              <a:rPr sz="2800" spc="165" dirty="0"/>
              <a:t> </a:t>
            </a:r>
            <a:r>
              <a:rPr sz="2800" spc="-5" dirty="0"/>
              <a:t>ecosystem</a:t>
            </a:r>
            <a:endParaRPr sz="2800"/>
          </a:p>
        </p:txBody>
      </p:sp>
      <p:sp>
        <p:nvSpPr>
          <p:cNvPr id="4" name="object 4"/>
          <p:cNvSpPr txBox="1"/>
          <p:nvPr/>
        </p:nvSpPr>
        <p:spPr>
          <a:xfrm>
            <a:off x="1298194" y="6212261"/>
            <a:ext cx="4389120" cy="347852"/>
          </a:xfrm>
          <a:prstGeom prst="rect">
            <a:avLst/>
          </a:prstGeom>
        </p:spPr>
        <p:txBody>
          <a:bodyPr vert="horz" wrap="square" lIns="0" tIns="38735" rIns="0" bIns="0" rtlCol="0">
            <a:spAutoFit/>
          </a:bodyPr>
          <a:lstStyle/>
          <a:p>
            <a:pPr marL="12700">
              <a:lnSpc>
                <a:spcPts val="2320"/>
              </a:lnSpc>
              <a:spcBef>
                <a:spcPts val="305"/>
              </a:spcBef>
            </a:pPr>
            <a:r>
              <a:rPr sz="3000" baseline="20833" dirty="0">
                <a:latin typeface="Palatino Linotype"/>
                <a:cs typeface="Palatino Linotype"/>
              </a:rPr>
              <a:t>Seas </a:t>
            </a:r>
            <a:r>
              <a:rPr sz="3000" baseline="20833">
                <a:latin typeface="Palatino Linotype"/>
                <a:cs typeface="Palatino Linotype"/>
              </a:rPr>
              <a:t>and </a:t>
            </a:r>
            <a:r>
              <a:rPr sz="3000" baseline="20833" smtClean="0">
                <a:latin typeface="Palatino Linotype"/>
                <a:cs typeface="Palatino Linotype"/>
              </a:rPr>
              <a:t>sea</a:t>
            </a:r>
            <a:endParaRPr sz="1200">
              <a:latin typeface="Arial"/>
              <a:cs typeface="Arial"/>
            </a:endParaRPr>
          </a:p>
        </p:txBody>
      </p:sp>
      <p:sp>
        <p:nvSpPr>
          <p:cNvPr id="3" name="object 3"/>
          <p:cNvSpPr txBox="1"/>
          <p:nvPr/>
        </p:nvSpPr>
        <p:spPr>
          <a:xfrm>
            <a:off x="383540" y="656970"/>
            <a:ext cx="8303259" cy="5513705"/>
          </a:xfrm>
          <a:prstGeom prst="rect">
            <a:avLst/>
          </a:prstGeom>
        </p:spPr>
        <p:txBody>
          <a:bodyPr vert="horz" wrap="square" lIns="0" tIns="13335" rIns="0" bIns="0" rtlCol="0">
            <a:spAutoFit/>
          </a:bodyPr>
          <a:lstStyle/>
          <a:p>
            <a:pPr marL="12700" marR="850265">
              <a:lnSpc>
                <a:spcPct val="100000"/>
              </a:lnSpc>
              <a:spcBef>
                <a:spcPts val="105"/>
              </a:spcBef>
            </a:pPr>
            <a:r>
              <a:rPr sz="2000" spc="-5" dirty="0">
                <a:latin typeface="Palatino Linotype"/>
                <a:cs typeface="Palatino Linotype"/>
              </a:rPr>
              <a:t>Natural </a:t>
            </a:r>
            <a:r>
              <a:rPr sz="2000" dirty="0">
                <a:latin typeface="Palatino Linotype"/>
                <a:cs typeface="Palatino Linotype"/>
              </a:rPr>
              <a:t>ecosystems </a:t>
            </a:r>
            <a:r>
              <a:rPr sz="2000" spc="-5" dirty="0">
                <a:latin typeface="Palatino Linotype"/>
                <a:cs typeface="Palatino Linotype"/>
              </a:rPr>
              <a:t>operate themselves under natural </a:t>
            </a:r>
            <a:r>
              <a:rPr sz="2000" dirty="0">
                <a:latin typeface="Palatino Linotype"/>
                <a:cs typeface="Palatino Linotype"/>
              </a:rPr>
              <a:t>conditions.  Based </a:t>
            </a:r>
            <a:r>
              <a:rPr sz="2000" spc="-5" dirty="0">
                <a:latin typeface="Palatino Linotype"/>
                <a:cs typeface="Palatino Linotype"/>
              </a:rPr>
              <a:t>on habitat types, </a:t>
            </a:r>
            <a:r>
              <a:rPr sz="2000" dirty="0">
                <a:latin typeface="Palatino Linotype"/>
                <a:cs typeface="Palatino Linotype"/>
              </a:rPr>
              <a:t>it can </a:t>
            </a:r>
            <a:r>
              <a:rPr sz="2000" spc="-5" dirty="0">
                <a:latin typeface="Palatino Linotype"/>
                <a:cs typeface="Palatino Linotype"/>
              </a:rPr>
              <a:t>be </a:t>
            </a:r>
            <a:r>
              <a:rPr sz="2000" dirty="0">
                <a:latin typeface="Palatino Linotype"/>
                <a:cs typeface="Palatino Linotype"/>
              </a:rPr>
              <a:t>further classified into </a:t>
            </a:r>
            <a:r>
              <a:rPr sz="2000" spc="-5" dirty="0">
                <a:latin typeface="Palatino Linotype"/>
                <a:cs typeface="Palatino Linotype"/>
              </a:rPr>
              <a:t>three types.</a:t>
            </a:r>
            <a:endParaRPr sz="2000">
              <a:latin typeface="Palatino Linotype"/>
              <a:cs typeface="Palatino Linotype"/>
            </a:endParaRPr>
          </a:p>
          <a:p>
            <a:pPr marL="266700" indent="-254635">
              <a:lnSpc>
                <a:spcPct val="100000"/>
              </a:lnSpc>
              <a:buAutoNum type="arabicPeriod"/>
              <a:tabLst>
                <a:tab pos="267335" algn="l"/>
              </a:tabLst>
            </a:pPr>
            <a:r>
              <a:rPr sz="2000" b="1" spc="-20" dirty="0">
                <a:latin typeface="Palatino Linotype"/>
                <a:cs typeface="Palatino Linotype"/>
              </a:rPr>
              <a:t>Terrestrial</a:t>
            </a:r>
            <a:r>
              <a:rPr sz="2000" b="1" spc="-4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927100">
              <a:lnSpc>
                <a:spcPct val="100000"/>
              </a:lnSpc>
            </a:pPr>
            <a:r>
              <a:rPr sz="2000" spc="-5" dirty="0">
                <a:latin typeface="Palatino Linotype"/>
                <a:cs typeface="Palatino Linotype"/>
              </a:rPr>
              <a:t>This </a:t>
            </a:r>
            <a:r>
              <a:rPr sz="2000" dirty="0">
                <a:latin typeface="Palatino Linotype"/>
                <a:cs typeface="Palatino Linotype"/>
              </a:rPr>
              <a:t>ecosystem is related </a:t>
            </a:r>
            <a:r>
              <a:rPr sz="2000" spc="-5" dirty="0">
                <a:latin typeface="Palatino Linotype"/>
                <a:cs typeface="Palatino Linotype"/>
              </a:rPr>
              <a:t>to</a:t>
            </a:r>
            <a:r>
              <a:rPr sz="2000" spc="-35" dirty="0">
                <a:latin typeface="Palatino Linotype"/>
                <a:cs typeface="Palatino Linotype"/>
              </a:rPr>
              <a:t> </a:t>
            </a:r>
            <a:r>
              <a:rPr sz="2000" dirty="0">
                <a:latin typeface="Palatino Linotype"/>
                <a:cs typeface="Palatino Linotype"/>
              </a:rPr>
              <a:t>land.</a:t>
            </a:r>
            <a:endParaRPr sz="2000">
              <a:latin typeface="Palatino Linotype"/>
              <a:cs typeface="Palatino Linotype"/>
            </a:endParaRPr>
          </a:p>
          <a:p>
            <a:pPr marL="12700">
              <a:lnSpc>
                <a:spcPct val="100000"/>
              </a:lnSpc>
            </a:pPr>
            <a:r>
              <a:rPr sz="2000" dirty="0">
                <a:latin typeface="Palatino Linotype"/>
                <a:cs typeface="Palatino Linotype"/>
              </a:rPr>
              <a:t>Example</a:t>
            </a:r>
            <a:endParaRPr sz="2000">
              <a:latin typeface="Palatino Linotype"/>
              <a:cs typeface="Palatino Linotype"/>
            </a:endParaRPr>
          </a:p>
          <a:p>
            <a:pPr marL="12700">
              <a:lnSpc>
                <a:spcPct val="100000"/>
              </a:lnSpc>
            </a:pPr>
            <a:r>
              <a:rPr sz="2000" spc="-5" dirty="0">
                <a:latin typeface="Palatino Linotype"/>
                <a:cs typeface="Palatino Linotype"/>
              </a:rPr>
              <a:t>Grassland </a:t>
            </a:r>
            <a:r>
              <a:rPr sz="2000" dirty="0">
                <a:latin typeface="Palatino Linotype"/>
                <a:cs typeface="Palatino Linotype"/>
              </a:rPr>
              <a:t>ecosystem, forest ecosystem, desert ecosystem,</a:t>
            </a:r>
            <a:r>
              <a:rPr sz="2000" spc="-55" dirty="0">
                <a:latin typeface="Palatino Linotype"/>
                <a:cs typeface="Palatino Linotype"/>
              </a:rPr>
              <a:t> </a:t>
            </a:r>
            <a:r>
              <a:rPr sz="2000" spc="-5" dirty="0">
                <a:latin typeface="Palatino Linotype"/>
                <a:cs typeface="Palatino Linotype"/>
              </a:rPr>
              <a:t>etc.,</a:t>
            </a:r>
            <a:endParaRPr sz="2000">
              <a:latin typeface="Palatino Linotype"/>
              <a:cs typeface="Palatino Linotype"/>
            </a:endParaRPr>
          </a:p>
          <a:p>
            <a:pPr marL="266700" indent="-254635">
              <a:lnSpc>
                <a:spcPct val="100000"/>
              </a:lnSpc>
              <a:buAutoNum type="arabicPeriod" startAt="2"/>
              <a:tabLst>
                <a:tab pos="267335" algn="l"/>
              </a:tabLst>
            </a:pPr>
            <a:r>
              <a:rPr sz="2000" b="1" dirty="0">
                <a:latin typeface="Palatino Linotype"/>
                <a:cs typeface="Palatino Linotype"/>
              </a:rPr>
              <a:t>Aquatic</a:t>
            </a:r>
            <a:r>
              <a:rPr sz="2000" b="1" spc="-50"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12700" marR="5080" indent="914400">
              <a:lnSpc>
                <a:spcPct val="100000"/>
              </a:lnSpc>
            </a:pPr>
            <a:r>
              <a:rPr sz="2000" spc="-5" dirty="0">
                <a:latin typeface="Palatino Linotype"/>
                <a:cs typeface="Palatino Linotype"/>
              </a:rPr>
              <a:t>This </a:t>
            </a:r>
            <a:r>
              <a:rPr sz="2000" dirty="0">
                <a:latin typeface="Palatino Linotype"/>
                <a:cs typeface="Palatino Linotype"/>
              </a:rPr>
              <a:t>ecosystem is related </a:t>
            </a:r>
            <a:r>
              <a:rPr sz="2000" spc="-5" dirty="0">
                <a:latin typeface="Palatino Linotype"/>
                <a:cs typeface="Palatino Linotype"/>
              </a:rPr>
              <a:t>to </a:t>
            </a:r>
            <a:r>
              <a:rPr sz="2000" spc="-30" dirty="0">
                <a:latin typeface="Palatino Linotype"/>
                <a:cs typeface="Palatino Linotype"/>
              </a:rPr>
              <a:t>water. </a:t>
            </a:r>
            <a:r>
              <a:rPr sz="2000" spc="-5" dirty="0">
                <a:latin typeface="Palatino Linotype"/>
                <a:cs typeface="Palatino Linotype"/>
              </a:rPr>
              <a:t>It </a:t>
            </a:r>
            <a:r>
              <a:rPr sz="2000" dirty="0">
                <a:latin typeface="Palatino Linotype"/>
                <a:cs typeface="Palatino Linotype"/>
              </a:rPr>
              <a:t>is </a:t>
            </a:r>
            <a:r>
              <a:rPr sz="2000" spc="-10" dirty="0">
                <a:latin typeface="Palatino Linotype"/>
                <a:cs typeface="Palatino Linotype"/>
              </a:rPr>
              <a:t>further </a:t>
            </a:r>
            <a:r>
              <a:rPr sz="2000" spc="-5" dirty="0">
                <a:latin typeface="Palatino Linotype"/>
                <a:cs typeface="Palatino Linotype"/>
              </a:rPr>
              <a:t>sub </a:t>
            </a:r>
            <a:r>
              <a:rPr sz="2000" dirty="0">
                <a:latin typeface="Palatino Linotype"/>
                <a:cs typeface="Palatino Linotype"/>
              </a:rPr>
              <a:t>classified into  </a:t>
            </a:r>
            <a:r>
              <a:rPr sz="2000" spc="-15" dirty="0">
                <a:latin typeface="Palatino Linotype"/>
                <a:cs typeface="Palatino Linotype"/>
              </a:rPr>
              <a:t>two </a:t>
            </a:r>
            <a:r>
              <a:rPr sz="2000" spc="-5" dirty="0">
                <a:latin typeface="Palatino Linotype"/>
                <a:cs typeface="Palatino Linotype"/>
              </a:rPr>
              <a:t>types based on </a:t>
            </a:r>
            <a:r>
              <a:rPr sz="2000" dirty="0">
                <a:latin typeface="Palatino Linotype"/>
                <a:cs typeface="Palatino Linotype"/>
              </a:rPr>
              <a:t>salt</a:t>
            </a:r>
            <a:r>
              <a:rPr sz="2000" spc="5" dirty="0">
                <a:latin typeface="Palatino Linotype"/>
                <a:cs typeface="Palatino Linotype"/>
              </a:rPr>
              <a:t> </a:t>
            </a:r>
            <a:r>
              <a:rPr sz="2000" spc="-5" dirty="0">
                <a:latin typeface="Palatino Linotype"/>
                <a:cs typeface="Palatino Linotype"/>
              </a:rPr>
              <a:t>content.</a:t>
            </a:r>
            <a:endParaRPr sz="2000">
              <a:latin typeface="Palatino Linotype"/>
              <a:cs typeface="Palatino Linotype"/>
            </a:endParaRPr>
          </a:p>
          <a:p>
            <a:pPr marL="167640" indent="-155575">
              <a:lnSpc>
                <a:spcPct val="100000"/>
              </a:lnSpc>
              <a:buSzPct val="95000"/>
              <a:buChar char="•"/>
              <a:tabLst>
                <a:tab pos="168275" algn="l"/>
              </a:tabLst>
            </a:pPr>
            <a:r>
              <a:rPr sz="2000" spc="-5" dirty="0">
                <a:latin typeface="Palatino Linotype"/>
                <a:cs typeface="Palatino Linotype"/>
              </a:rPr>
              <a:t>Fresh </a:t>
            </a:r>
            <a:r>
              <a:rPr sz="2000" spc="-10" dirty="0">
                <a:latin typeface="Palatino Linotype"/>
                <a:cs typeface="Palatino Linotype"/>
              </a:rPr>
              <a:t>water</a:t>
            </a:r>
            <a:r>
              <a:rPr sz="2000" spc="-35" dirty="0">
                <a:latin typeface="Palatino Linotype"/>
                <a:cs typeface="Palatino Linotype"/>
              </a:rPr>
              <a:t> </a:t>
            </a:r>
            <a:r>
              <a:rPr sz="2000" dirty="0">
                <a:latin typeface="Palatino Linotype"/>
                <a:cs typeface="Palatino Linotype"/>
              </a:rPr>
              <a:t>ecosystem</a:t>
            </a:r>
            <a:endParaRPr sz="2000">
              <a:latin typeface="Palatino Linotype"/>
              <a:cs typeface="Palatino Linotype"/>
            </a:endParaRPr>
          </a:p>
          <a:p>
            <a:pPr marL="714375" lvl="1" indent="-245110">
              <a:lnSpc>
                <a:spcPct val="100000"/>
              </a:lnSpc>
              <a:spcBef>
                <a:spcPts val="5"/>
              </a:spcBef>
              <a:buSzPct val="95000"/>
              <a:buAutoNum type="romanLcParenBoth"/>
              <a:tabLst>
                <a:tab pos="715010" algn="l"/>
              </a:tabLst>
            </a:pPr>
            <a:r>
              <a:rPr sz="2000" dirty="0">
                <a:latin typeface="Palatino Linotype"/>
                <a:cs typeface="Palatino Linotype"/>
              </a:rPr>
              <a:t>Running </a:t>
            </a:r>
            <a:r>
              <a:rPr sz="2000" spc="-10" dirty="0">
                <a:latin typeface="Palatino Linotype"/>
                <a:cs typeface="Palatino Linotype"/>
              </a:rPr>
              <a:t>water</a:t>
            </a:r>
            <a:r>
              <a:rPr sz="2000" spc="-45" dirty="0">
                <a:latin typeface="Palatino Linotype"/>
                <a:cs typeface="Palatino Linotype"/>
              </a:rPr>
              <a:t> </a:t>
            </a:r>
            <a:r>
              <a:rPr sz="2000" dirty="0">
                <a:latin typeface="Palatino Linotype"/>
                <a:cs typeface="Palatino Linotype"/>
              </a:rPr>
              <a:t>ecosystems.</a:t>
            </a:r>
            <a:endParaRPr sz="2000">
              <a:latin typeface="Palatino Linotype"/>
              <a:cs typeface="Palatino Linotype"/>
            </a:endParaRPr>
          </a:p>
          <a:p>
            <a:pPr marL="12700">
              <a:lnSpc>
                <a:spcPct val="100000"/>
              </a:lnSpc>
            </a:pPr>
            <a:r>
              <a:rPr sz="2000" b="1" spc="-5" dirty="0">
                <a:latin typeface="Palatino Linotype"/>
                <a:cs typeface="Palatino Linotype"/>
              </a:rPr>
              <a:t>Examples</a:t>
            </a:r>
            <a:endParaRPr sz="2000">
              <a:latin typeface="Palatino Linotype"/>
              <a:cs typeface="Palatino Linotype"/>
            </a:endParaRPr>
          </a:p>
          <a:p>
            <a:pPr marL="927100">
              <a:lnSpc>
                <a:spcPct val="100000"/>
              </a:lnSpc>
            </a:pPr>
            <a:r>
              <a:rPr sz="2000" spc="-5" dirty="0">
                <a:latin typeface="Palatino Linotype"/>
                <a:cs typeface="Palatino Linotype"/>
              </a:rPr>
              <a:t>Rivers,</a:t>
            </a:r>
            <a:r>
              <a:rPr sz="2000" spc="-20" dirty="0">
                <a:latin typeface="Palatino Linotype"/>
                <a:cs typeface="Palatino Linotype"/>
              </a:rPr>
              <a:t> </a:t>
            </a:r>
            <a:r>
              <a:rPr sz="2000" dirty="0">
                <a:latin typeface="Palatino Linotype"/>
                <a:cs typeface="Palatino Linotype"/>
              </a:rPr>
              <a:t>Streams</a:t>
            </a:r>
            <a:endParaRPr sz="2000">
              <a:latin typeface="Palatino Linotype"/>
              <a:cs typeface="Palatino Linotype"/>
            </a:endParaRPr>
          </a:p>
          <a:p>
            <a:pPr marL="927100">
              <a:lnSpc>
                <a:spcPct val="100000"/>
              </a:lnSpc>
            </a:pPr>
            <a:r>
              <a:rPr sz="2000" dirty="0">
                <a:latin typeface="Palatino Linotype"/>
                <a:cs typeface="Palatino Linotype"/>
              </a:rPr>
              <a:t>(b) Standing </a:t>
            </a:r>
            <a:r>
              <a:rPr sz="2000" spc="-10" dirty="0">
                <a:latin typeface="Palatino Linotype"/>
                <a:cs typeface="Palatino Linotype"/>
              </a:rPr>
              <a:t>water</a:t>
            </a:r>
            <a:r>
              <a:rPr sz="2000" spc="-50" dirty="0">
                <a:latin typeface="Palatino Linotype"/>
                <a:cs typeface="Palatino Linotype"/>
              </a:rPr>
              <a:t> </a:t>
            </a:r>
            <a:r>
              <a:rPr sz="2000" dirty="0">
                <a:latin typeface="Palatino Linotype"/>
                <a:cs typeface="Palatino Linotype"/>
              </a:rPr>
              <a:t>ecosystems</a:t>
            </a:r>
            <a:endParaRPr sz="2000">
              <a:latin typeface="Palatino Linotype"/>
              <a:cs typeface="Palatino Linotype"/>
            </a:endParaRPr>
          </a:p>
          <a:p>
            <a:pPr marL="12700">
              <a:lnSpc>
                <a:spcPct val="100000"/>
              </a:lnSpc>
            </a:pPr>
            <a:r>
              <a:rPr sz="2000" spc="-5" dirty="0">
                <a:latin typeface="Palatino Linotype"/>
                <a:cs typeface="Palatino Linotype"/>
              </a:rPr>
              <a:t>Examples</a:t>
            </a:r>
            <a:endParaRPr sz="2000">
              <a:latin typeface="Palatino Linotype"/>
              <a:cs typeface="Palatino Linotype"/>
            </a:endParaRPr>
          </a:p>
          <a:p>
            <a:pPr marL="927100">
              <a:lnSpc>
                <a:spcPct val="100000"/>
              </a:lnSpc>
            </a:pPr>
            <a:r>
              <a:rPr sz="2000" spc="-10" dirty="0">
                <a:latin typeface="Palatino Linotype"/>
                <a:cs typeface="Palatino Linotype"/>
              </a:rPr>
              <a:t>Pond,</a:t>
            </a:r>
            <a:r>
              <a:rPr sz="2000" spc="-20" dirty="0">
                <a:latin typeface="Palatino Linotype"/>
                <a:cs typeface="Palatino Linotype"/>
              </a:rPr>
              <a:t> </a:t>
            </a:r>
            <a:r>
              <a:rPr sz="2000" dirty="0">
                <a:latin typeface="Palatino Linotype"/>
                <a:cs typeface="Palatino Linotype"/>
              </a:rPr>
              <a:t>lake</a:t>
            </a:r>
            <a:endParaRPr sz="2000">
              <a:latin typeface="Palatino Linotype"/>
              <a:cs typeface="Palatino Linotype"/>
            </a:endParaRPr>
          </a:p>
          <a:p>
            <a:pPr marL="12700" marR="5865495" lvl="1">
              <a:lnSpc>
                <a:spcPct val="100000"/>
              </a:lnSpc>
              <a:buSzPct val="95000"/>
              <a:buAutoNum type="romanLcParenBoth" startAt="2"/>
              <a:tabLst>
                <a:tab pos="393700" algn="l"/>
              </a:tabLst>
            </a:pPr>
            <a:r>
              <a:rPr sz="2000" dirty="0">
                <a:latin typeface="Palatino Linotype"/>
                <a:cs typeface="Palatino Linotype"/>
              </a:rPr>
              <a:t>Marine</a:t>
            </a:r>
            <a:r>
              <a:rPr sz="2000" spc="-90" dirty="0">
                <a:latin typeface="Palatino Linotype"/>
                <a:cs typeface="Palatino Linotype"/>
              </a:rPr>
              <a:t> </a:t>
            </a:r>
            <a:r>
              <a:rPr sz="2000" dirty="0">
                <a:latin typeface="Palatino Linotype"/>
                <a:cs typeface="Palatino Linotype"/>
              </a:rPr>
              <a:t>ecosystem  Example :</a:t>
            </a:r>
            <a:endParaRPr sz="2000">
              <a:latin typeface="Palatino Linotype"/>
              <a:cs typeface="Palatino Linotype"/>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54429"/>
            <a:ext cx="7776209" cy="2220595"/>
          </a:xfrm>
          <a:prstGeom prst="rect">
            <a:avLst/>
          </a:prstGeom>
        </p:spPr>
        <p:txBody>
          <a:bodyPr vert="horz" wrap="square" lIns="0" tIns="12700" rIns="0" bIns="0" rtlCol="0">
            <a:spAutoFit/>
          </a:bodyPr>
          <a:lstStyle/>
          <a:p>
            <a:pPr marL="12700">
              <a:lnSpc>
                <a:spcPct val="100000"/>
              </a:lnSpc>
              <a:spcBef>
                <a:spcPts val="100"/>
              </a:spcBef>
            </a:pPr>
            <a:r>
              <a:rPr sz="2400" b="1" dirty="0">
                <a:latin typeface="Palatino Linotype"/>
                <a:cs typeface="Palatino Linotype"/>
              </a:rPr>
              <a:t>Man – </a:t>
            </a:r>
            <a:r>
              <a:rPr sz="2400" b="1" spc="-5" dirty="0">
                <a:latin typeface="Palatino Linotype"/>
                <a:cs typeface="Palatino Linotype"/>
              </a:rPr>
              <a:t>made </a:t>
            </a:r>
            <a:r>
              <a:rPr sz="2400" b="1" dirty="0">
                <a:latin typeface="Palatino Linotype"/>
                <a:cs typeface="Palatino Linotype"/>
              </a:rPr>
              <a:t>(or) Artificial</a:t>
            </a:r>
            <a:r>
              <a:rPr sz="2400" b="1" spc="-50" dirty="0">
                <a:latin typeface="Palatino Linotype"/>
                <a:cs typeface="Palatino Linotype"/>
              </a:rPr>
              <a:t> </a:t>
            </a:r>
            <a:r>
              <a:rPr sz="2400" b="1" dirty="0">
                <a:latin typeface="Palatino Linotype"/>
                <a:cs typeface="Palatino Linotype"/>
              </a:rPr>
              <a:t>ecosystems</a:t>
            </a:r>
            <a:endParaRPr sz="2400">
              <a:latin typeface="Palatino Linotype"/>
              <a:cs typeface="Palatino Linotype"/>
            </a:endParaRPr>
          </a:p>
          <a:p>
            <a:pPr marL="12700" marR="5080" indent="914400">
              <a:lnSpc>
                <a:spcPct val="100000"/>
              </a:lnSpc>
            </a:pPr>
            <a:r>
              <a:rPr sz="2400" dirty="0">
                <a:latin typeface="Palatino Linotype"/>
                <a:cs typeface="Palatino Linotype"/>
              </a:rPr>
              <a:t>Artificial ecosystem </a:t>
            </a:r>
            <a:r>
              <a:rPr sz="2400" spc="-5" dirty="0">
                <a:latin typeface="Palatino Linotype"/>
                <a:cs typeface="Palatino Linotype"/>
              </a:rPr>
              <a:t>is </a:t>
            </a:r>
            <a:r>
              <a:rPr sz="2400" dirty="0">
                <a:latin typeface="Palatino Linotype"/>
                <a:cs typeface="Palatino Linotype"/>
              </a:rPr>
              <a:t>operated (or) </a:t>
            </a:r>
            <a:r>
              <a:rPr sz="2400" spc="-5" dirty="0">
                <a:latin typeface="Palatino Linotype"/>
                <a:cs typeface="Palatino Linotype"/>
              </a:rPr>
              <a:t>maintained by  </a:t>
            </a:r>
            <a:r>
              <a:rPr sz="2400" dirty="0">
                <a:latin typeface="Palatino Linotype"/>
                <a:cs typeface="Palatino Linotype"/>
              </a:rPr>
              <a:t>man</a:t>
            </a:r>
            <a:r>
              <a:rPr sz="2400" spc="5" dirty="0">
                <a:latin typeface="Palatino Linotype"/>
                <a:cs typeface="Palatino Linotype"/>
              </a:rPr>
              <a:t> </a:t>
            </a:r>
            <a:r>
              <a:rPr sz="2400" spc="-5" dirty="0">
                <a:latin typeface="Palatino Linotype"/>
                <a:cs typeface="Palatino Linotype"/>
              </a:rPr>
              <a:t>himself.</a:t>
            </a:r>
            <a:endParaRPr sz="2400">
              <a:latin typeface="Palatino Linotype"/>
              <a:cs typeface="Palatino Linotype"/>
            </a:endParaRPr>
          </a:p>
          <a:p>
            <a:pPr>
              <a:lnSpc>
                <a:spcPct val="100000"/>
              </a:lnSpc>
              <a:spcBef>
                <a:spcPts val="5"/>
              </a:spcBef>
            </a:pPr>
            <a:endParaRPr sz="2500">
              <a:latin typeface="Times New Roman"/>
              <a:cs typeface="Times New Roman"/>
            </a:endParaRPr>
          </a:p>
          <a:p>
            <a:pPr marL="12700">
              <a:lnSpc>
                <a:spcPct val="100000"/>
              </a:lnSpc>
            </a:pPr>
            <a:r>
              <a:rPr sz="2400" b="1" dirty="0">
                <a:latin typeface="Palatino Linotype"/>
                <a:cs typeface="Palatino Linotype"/>
              </a:rPr>
              <a:t>Example</a:t>
            </a:r>
            <a:endParaRPr sz="2400">
              <a:latin typeface="Palatino Linotype"/>
              <a:cs typeface="Palatino Linotype"/>
            </a:endParaRPr>
          </a:p>
          <a:p>
            <a:pPr marL="927100">
              <a:lnSpc>
                <a:spcPct val="100000"/>
              </a:lnSpc>
            </a:pPr>
            <a:r>
              <a:rPr sz="2400" spc="-5" dirty="0">
                <a:latin typeface="Palatino Linotype"/>
                <a:cs typeface="Palatino Linotype"/>
              </a:rPr>
              <a:t>Croplands, gardens</a:t>
            </a:r>
            <a:endParaRPr sz="2400">
              <a:latin typeface="Palatino Linotype"/>
              <a:cs typeface="Palatino Linotype"/>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514248"/>
            <a:ext cx="8374380" cy="6535122"/>
          </a:xfrm>
          <a:prstGeom prst="rect">
            <a:avLst/>
          </a:prstGeom>
        </p:spPr>
        <p:txBody>
          <a:bodyPr vert="horz" wrap="square" lIns="0" tIns="157480" rIns="0" bIns="0" rtlCol="0">
            <a:spAutoFit/>
          </a:bodyPr>
          <a:lstStyle/>
          <a:p>
            <a:pPr marL="12700">
              <a:lnSpc>
                <a:spcPct val="100000"/>
              </a:lnSpc>
              <a:spcBef>
                <a:spcPts val="1240"/>
              </a:spcBef>
            </a:pPr>
            <a:r>
              <a:rPr sz="1900" b="1" spc="-5" dirty="0">
                <a:latin typeface="Palatino Linotype"/>
                <a:cs typeface="Palatino Linotype"/>
              </a:rPr>
              <a:t>FOREST</a:t>
            </a:r>
            <a:r>
              <a:rPr sz="1900" b="1" spc="15" dirty="0">
                <a:latin typeface="Palatino Linotype"/>
                <a:cs typeface="Palatino Linotype"/>
              </a:rPr>
              <a:t> </a:t>
            </a:r>
            <a:r>
              <a:rPr sz="1900" b="1" spc="-5" dirty="0">
                <a:latin typeface="Palatino Linotype"/>
                <a:cs typeface="Palatino Linotype"/>
              </a:rPr>
              <a:t>ECOSYSTEM</a:t>
            </a:r>
            <a:endParaRPr sz="1900">
              <a:latin typeface="Palatino Linotype"/>
              <a:cs typeface="Palatino Linotype"/>
            </a:endParaRPr>
          </a:p>
          <a:p>
            <a:pPr marL="12700">
              <a:lnSpc>
                <a:spcPct val="100000"/>
              </a:lnSpc>
              <a:spcBef>
                <a:spcPts val="1140"/>
              </a:spcBef>
            </a:pPr>
            <a:r>
              <a:rPr sz="1900" b="1" spc="-5" dirty="0">
                <a:latin typeface="Palatino Linotype"/>
                <a:cs typeface="Palatino Linotype"/>
              </a:rPr>
              <a:t>Introduction</a:t>
            </a:r>
            <a:endParaRPr sz="1900">
              <a:latin typeface="Palatino Linotype"/>
              <a:cs typeface="Palatino Linotype"/>
            </a:endParaRPr>
          </a:p>
          <a:p>
            <a:pPr marL="12700" marR="5080">
              <a:lnSpc>
                <a:spcPct val="150000"/>
              </a:lnSpc>
            </a:pPr>
            <a:r>
              <a:rPr sz="1900" spc="-5" dirty="0">
                <a:latin typeface="Palatino Linotype"/>
                <a:cs typeface="Palatino Linotype"/>
              </a:rPr>
              <a:t>A forest ecosystem is </a:t>
            </a:r>
            <a:r>
              <a:rPr sz="1900" spc="-10" dirty="0">
                <a:latin typeface="Palatino Linotype"/>
                <a:cs typeface="Palatino Linotype"/>
              </a:rPr>
              <a:t>the </a:t>
            </a:r>
            <a:r>
              <a:rPr sz="1900" spc="-5" dirty="0">
                <a:latin typeface="Palatino Linotype"/>
                <a:cs typeface="Palatino Linotype"/>
              </a:rPr>
              <a:t>one in which a tall and trees </a:t>
            </a:r>
            <a:r>
              <a:rPr sz="1900" spc="-10" dirty="0">
                <a:latin typeface="Palatino Linotype"/>
                <a:cs typeface="Palatino Linotype"/>
              </a:rPr>
              <a:t>grow </a:t>
            </a:r>
            <a:r>
              <a:rPr sz="1900" spc="-5" dirty="0">
                <a:latin typeface="Palatino Linotype"/>
                <a:cs typeface="Palatino Linotype"/>
              </a:rPr>
              <a:t>that support many  animals and birds. The forest are found in </a:t>
            </a:r>
            <a:r>
              <a:rPr sz="1900" spc="-10" dirty="0">
                <a:latin typeface="Palatino Linotype"/>
                <a:cs typeface="Palatino Linotype"/>
              </a:rPr>
              <a:t>undisturbed </a:t>
            </a:r>
            <a:r>
              <a:rPr sz="1900" spc="-5" dirty="0">
                <a:latin typeface="Palatino Linotype"/>
                <a:cs typeface="Palatino Linotype"/>
              </a:rPr>
              <a:t>areas </a:t>
            </a:r>
            <a:r>
              <a:rPr sz="1900" spc="-10" dirty="0">
                <a:latin typeface="Palatino Linotype"/>
                <a:cs typeface="Palatino Linotype"/>
              </a:rPr>
              <a:t>receiving  moderate </a:t>
            </a:r>
            <a:r>
              <a:rPr sz="1900" spc="-5" dirty="0">
                <a:latin typeface="Palatino Linotype"/>
                <a:cs typeface="Palatino Linotype"/>
              </a:rPr>
              <a:t>to hi rainfall. The forest </a:t>
            </a:r>
            <a:r>
              <a:rPr sz="1900" spc="-10" dirty="0">
                <a:latin typeface="Palatino Linotype"/>
                <a:cs typeface="Palatino Linotype"/>
              </a:rPr>
              <a:t>occupies nearly</a:t>
            </a:r>
            <a:r>
              <a:rPr sz="1900" spc="80" dirty="0">
                <a:latin typeface="Palatino Linotype"/>
                <a:cs typeface="Palatino Linotype"/>
              </a:rPr>
              <a:t> </a:t>
            </a:r>
            <a:r>
              <a:rPr sz="1900" spc="-5" dirty="0">
                <a:latin typeface="Palatino Linotype"/>
                <a:cs typeface="Palatino Linotype"/>
              </a:rPr>
              <a:t>40%</a:t>
            </a:r>
            <a:endParaRPr sz="1900">
              <a:latin typeface="Palatino Linotype"/>
              <a:cs typeface="Palatino Linotype"/>
            </a:endParaRPr>
          </a:p>
          <a:p>
            <a:pPr marL="12700">
              <a:lnSpc>
                <a:spcPct val="100000"/>
              </a:lnSpc>
              <a:spcBef>
                <a:spcPts val="1145"/>
              </a:spcBef>
            </a:pPr>
            <a:r>
              <a:rPr sz="1900" spc="-5" dirty="0">
                <a:latin typeface="Palatino Linotype"/>
                <a:cs typeface="Palatino Linotype"/>
              </a:rPr>
              <a:t>of the </a:t>
            </a:r>
            <a:r>
              <a:rPr sz="1900" spc="-40" dirty="0">
                <a:latin typeface="Palatino Linotype"/>
                <a:cs typeface="Palatino Linotype"/>
              </a:rPr>
              <a:t>world’s </a:t>
            </a:r>
            <a:r>
              <a:rPr sz="1900" spc="-5" dirty="0">
                <a:latin typeface="Palatino Linotype"/>
                <a:cs typeface="Palatino Linotype"/>
              </a:rPr>
              <a:t>land area. In India it </a:t>
            </a:r>
            <a:r>
              <a:rPr sz="1900" spc="-10" dirty="0">
                <a:latin typeface="Palatino Linotype"/>
                <a:cs typeface="Palatino Linotype"/>
              </a:rPr>
              <a:t>occupies </a:t>
            </a:r>
            <a:r>
              <a:rPr sz="1900" spc="-5" dirty="0">
                <a:latin typeface="Palatino Linotype"/>
                <a:cs typeface="Palatino Linotype"/>
              </a:rPr>
              <a:t>only 19% of its total land</a:t>
            </a:r>
            <a:r>
              <a:rPr sz="1900" spc="185" dirty="0">
                <a:latin typeface="Palatino Linotype"/>
                <a:cs typeface="Palatino Linotype"/>
              </a:rPr>
              <a:t> </a:t>
            </a:r>
            <a:r>
              <a:rPr sz="1900" spc="-5" dirty="0">
                <a:latin typeface="Palatino Linotype"/>
                <a:cs typeface="Palatino Linotype"/>
              </a:rPr>
              <a:t>area.</a:t>
            </a:r>
            <a:endParaRPr sz="1900">
              <a:latin typeface="Palatino Linotype"/>
              <a:cs typeface="Palatino Linotype"/>
            </a:endParaRPr>
          </a:p>
          <a:p>
            <a:pPr marL="12700">
              <a:lnSpc>
                <a:spcPct val="100000"/>
              </a:lnSpc>
              <a:spcBef>
                <a:spcPts val="1140"/>
              </a:spcBef>
            </a:pPr>
            <a:r>
              <a:rPr sz="1900" b="1" spc="-40" dirty="0">
                <a:latin typeface="Palatino Linotype"/>
                <a:cs typeface="Palatino Linotype"/>
              </a:rPr>
              <a:t>Types </a:t>
            </a:r>
            <a:r>
              <a:rPr sz="1900" b="1" spc="-5" dirty="0">
                <a:latin typeface="Palatino Linotype"/>
                <a:cs typeface="Palatino Linotype"/>
              </a:rPr>
              <a:t>of </a:t>
            </a:r>
            <a:r>
              <a:rPr sz="1900" b="1" spc="-10" dirty="0">
                <a:latin typeface="Palatino Linotype"/>
                <a:cs typeface="Palatino Linotype"/>
              </a:rPr>
              <a:t>forest</a:t>
            </a:r>
            <a:r>
              <a:rPr sz="1900" b="1" spc="65" dirty="0">
                <a:latin typeface="Palatino Linotype"/>
                <a:cs typeface="Palatino Linotype"/>
              </a:rPr>
              <a:t> </a:t>
            </a:r>
            <a:r>
              <a:rPr sz="1900" b="1" spc="-5" dirty="0">
                <a:latin typeface="Palatino Linotype"/>
                <a:cs typeface="Palatino Linotype"/>
              </a:rPr>
              <a:t>ecosystem</a:t>
            </a:r>
            <a:endParaRPr sz="1900">
              <a:latin typeface="Palatino Linotype"/>
              <a:cs typeface="Palatino Linotype"/>
            </a:endParaRPr>
          </a:p>
          <a:p>
            <a:pPr marL="12700">
              <a:lnSpc>
                <a:spcPct val="100000"/>
              </a:lnSpc>
              <a:spcBef>
                <a:spcPts val="1140"/>
              </a:spcBef>
            </a:pPr>
            <a:r>
              <a:rPr sz="1900" spc="-5" dirty="0">
                <a:latin typeface="Palatino Linotype"/>
                <a:cs typeface="Palatino Linotype"/>
              </a:rPr>
              <a:t>Depending </a:t>
            </a:r>
            <a:r>
              <a:rPr sz="1900" spc="-10" dirty="0">
                <a:latin typeface="Palatino Linotype"/>
                <a:cs typeface="Palatino Linotype"/>
              </a:rPr>
              <a:t>upon </a:t>
            </a:r>
            <a:r>
              <a:rPr sz="1900" spc="-5" dirty="0">
                <a:latin typeface="Palatino Linotype"/>
                <a:cs typeface="Palatino Linotype"/>
              </a:rPr>
              <a:t>the climate conditions, forests can be classified into</a:t>
            </a:r>
            <a:r>
              <a:rPr sz="1900" spc="50" dirty="0">
                <a:latin typeface="Palatino Linotype"/>
                <a:cs typeface="Palatino Linotype"/>
              </a:rPr>
              <a:t> </a:t>
            </a:r>
            <a:r>
              <a:rPr sz="1900" spc="-5" dirty="0">
                <a:latin typeface="Palatino Linotype"/>
                <a:cs typeface="Palatino Linotype"/>
              </a:rPr>
              <a:t>the</a:t>
            </a:r>
            <a:endParaRPr sz="1900">
              <a:latin typeface="Palatino Linotype"/>
              <a:cs typeface="Palatino Linotype"/>
            </a:endParaRPr>
          </a:p>
          <a:p>
            <a:pPr marL="12700">
              <a:lnSpc>
                <a:spcPct val="100000"/>
              </a:lnSpc>
              <a:spcBef>
                <a:spcPts val="1140"/>
              </a:spcBef>
            </a:pPr>
            <a:r>
              <a:rPr sz="1900" spc="-5" dirty="0">
                <a:latin typeface="Palatino Linotype"/>
                <a:cs typeface="Palatino Linotype"/>
              </a:rPr>
              <a:t>following</a:t>
            </a:r>
            <a:r>
              <a:rPr sz="1900" spc="5" dirty="0">
                <a:latin typeface="Palatino Linotype"/>
                <a:cs typeface="Palatino Linotype"/>
              </a:rPr>
              <a:t> </a:t>
            </a:r>
            <a:r>
              <a:rPr sz="1900" spc="-5" dirty="0">
                <a:latin typeface="Palatino Linotype"/>
                <a:cs typeface="Palatino Linotype"/>
              </a:rPr>
              <a:t>types.</a:t>
            </a:r>
            <a:endParaRPr sz="1900">
              <a:latin typeface="Palatino Linotype"/>
              <a:cs typeface="Palatino Linotype"/>
            </a:endParaRPr>
          </a:p>
          <a:p>
            <a:pPr marL="252729" indent="-240665">
              <a:lnSpc>
                <a:spcPct val="100000"/>
              </a:lnSpc>
              <a:spcBef>
                <a:spcPts val="1140"/>
              </a:spcBef>
              <a:buAutoNum type="arabicPeriod"/>
              <a:tabLst>
                <a:tab pos="253365" algn="l"/>
              </a:tabLst>
            </a:pPr>
            <a:r>
              <a:rPr sz="1900" spc="-25" dirty="0">
                <a:latin typeface="Palatino Linotype"/>
                <a:cs typeface="Palatino Linotype"/>
              </a:rPr>
              <a:t>Tropical </a:t>
            </a:r>
            <a:r>
              <a:rPr sz="1900" spc="-5" dirty="0">
                <a:latin typeface="Palatino Linotype"/>
                <a:cs typeface="Palatino Linotype"/>
              </a:rPr>
              <a:t>Rain</a:t>
            </a:r>
            <a:r>
              <a:rPr sz="1900" spc="10" dirty="0">
                <a:latin typeface="Palatino Linotype"/>
                <a:cs typeface="Palatino Linotype"/>
              </a:rPr>
              <a:t> </a:t>
            </a:r>
            <a:r>
              <a:rPr sz="1900" spc="-5" dirty="0">
                <a:latin typeface="Palatino Linotype"/>
                <a:cs typeface="Palatino Linotype"/>
              </a:rPr>
              <a:t>forests.</a:t>
            </a:r>
            <a:endParaRPr sz="1900">
              <a:latin typeface="Palatino Linotype"/>
              <a:cs typeface="Palatino Linotype"/>
            </a:endParaRPr>
          </a:p>
          <a:p>
            <a:pPr marL="252729" indent="-240665">
              <a:lnSpc>
                <a:spcPct val="100000"/>
              </a:lnSpc>
              <a:spcBef>
                <a:spcPts val="1140"/>
              </a:spcBef>
              <a:buAutoNum type="arabicPeriod"/>
              <a:tabLst>
                <a:tab pos="253365" algn="l"/>
              </a:tabLst>
            </a:pPr>
            <a:r>
              <a:rPr sz="1900" spc="-25" dirty="0">
                <a:latin typeface="Palatino Linotype"/>
                <a:cs typeface="Palatino Linotype"/>
              </a:rPr>
              <a:t>Tropical </a:t>
            </a:r>
            <a:r>
              <a:rPr sz="1900" spc="-5" dirty="0">
                <a:latin typeface="Palatino Linotype"/>
                <a:cs typeface="Palatino Linotype"/>
              </a:rPr>
              <a:t>deciduous</a:t>
            </a:r>
            <a:r>
              <a:rPr sz="1900" spc="25" dirty="0">
                <a:latin typeface="Palatino Linotype"/>
                <a:cs typeface="Palatino Linotype"/>
              </a:rPr>
              <a:t> </a:t>
            </a:r>
            <a:r>
              <a:rPr sz="1900" spc="-5" dirty="0">
                <a:latin typeface="Palatino Linotype"/>
                <a:cs typeface="Palatino Linotype"/>
              </a:rPr>
              <a:t>forests.</a:t>
            </a:r>
            <a:endParaRPr sz="1900">
              <a:latin typeface="Palatino Linotype"/>
              <a:cs typeface="Palatino Linotype"/>
            </a:endParaRPr>
          </a:p>
          <a:p>
            <a:pPr marL="252729" indent="-240665">
              <a:lnSpc>
                <a:spcPct val="100000"/>
              </a:lnSpc>
              <a:spcBef>
                <a:spcPts val="1140"/>
              </a:spcBef>
              <a:buAutoNum type="arabicPeriod"/>
              <a:tabLst>
                <a:tab pos="253365" algn="l"/>
              </a:tabLst>
            </a:pPr>
            <a:r>
              <a:rPr sz="1900" spc="-25" dirty="0">
                <a:latin typeface="Palatino Linotype"/>
                <a:cs typeface="Palatino Linotype"/>
              </a:rPr>
              <a:t>Tropical </a:t>
            </a:r>
            <a:r>
              <a:rPr sz="1900" spc="-5" dirty="0">
                <a:latin typeface="Palatino Linotype"/>
                <a:cs typeface="Palatino Linotype"/>
              </a:rPr>
              <a:t>scrub</a:t>
            </a:r>
            <a:r>
              <a:rPr sz="1900" spc="20" dirty="0">
                <a:latin typeface="Palatino Linotype"/>
                <a:cs typeface="Palatino Linotype"/>
              </a:rPr>
              <a:t> </a:t>
            </a:r>
            <a:r>
              <a:rPr sz="1900" spc="-5" dirty="0">
                <a:latin typeface="Palatino Linotype"/>
                <a:cs typeface="Palatino Linotype"/>
              </a:rPr>
              <a:t>forests.</a:t>
            </a:r>
            <a:endParaRPr sz="1900">
              <a:latin typeface="Palatino Linotype"/>
              <a:cs typeface="Palatino Linotype"/>
            </a:endParaRPr>
          </a:p>
          <a:p>
            <a:pPr marL="252729" indent="-240665">
              <a:lnSpc>
                <a:spcPct val="100000"/>
              </a:lnSpc>
              <a:spcBef>
                <a:spcPts val="1145"/>
              </a:spcBef>
              <a:buAutoNum type="arabicPeriod"/>
              <a:tabLst>
                <a:tab pos="253365" algn="l"/>
              </a:tabLst>
            </a:pPr>
            <a:r>
              <a:rPr sz="1900" spc="-20" dirty="0">
                <a:latin typeface="Palatino Linotype"/>
                <a:cs typeface="Palatino Linotype"/>
              </a:rPr>
              <a:t>Temperate </a:t>
            </a:r>
            <a:r>
              <a:rPr sz="1900" spc="-10" dirty="0">
                <a:latin typeface="Palatino Linotype"/>
                <a:cs typeface="Palatino Linotype"/>
              </a:rPr>
              <a:t>rain</a:t>
            </a:r>
            <a:r>
              <a:rPr sz="1900" spc="25" dirty="0">
                <a:latin typeface="Palatino Linotype"/>
                <a:cs typeface="Palatino Linotype"/>
              </a:rPr>
              <a:t> </a:t>
            </a:r>
            <a:r>
              <a:rPr sz="1900" spc="-5">
                <a:latin typeface="Palatino Linotype"/>
                <a:cs typeface="Palatino Linotype"/>
              </a:rPr>
              <a:t>forests</a:t>
            </a:r>
            <a:r>
              <a:rPr sz="1900" spc="-5" smtClean="0">
                <a:latin typeface="Palatino Linotype"/>
                <a:cs typeface="Palatino Linotype"/>
              </a:rPr>
              <a:t>.</a:t>
            </a:r>
            <a:endParaRPr lang="en-US" sz="1900" spc="-5" dirty="0" smtClean="0">
              <a:latin typeface="Palatino Linotype"/>
              <a:cs typeface="Palatino Linotype"/>
            </a:endParaRPr>
          </a:p>
          <a:p>
            <a:pPr marL="252729" indent="-240665">
              <a:spcBef>
                <a:spcPts val="1145"/>
              </a:spcBef>
              <a:buFontTx/>
              <a:buAutoNum type="arabicPeriod"/>
              <a:tabLst>
                <a:tab pos="253365" algn="l"/>
              </a:tabLst>
            </a:pPr>
            <a:r>
              <a:rPr lang="en-US" sz="1900" spc="-20" dirty="0" smtClean="0">
                <a:latin typeface="Palatino Linotype"/>
                <a:cs typeface="Palatino Linotype"/>
              </a:rPr>
              <a:t>Temperate </a:t>
            </a:r>
            <a:r>
              <a:rPr lang="en-US" sz="1900" spc="-5" dirty="0" smtClean="0">
                <a:latin typeface="Palatino Linotype"/>
                <a:cs typeface="Palatino Linotype"/>
              </a:rPr>
              <a:t>deciduous </a:t>
            </a:r>
            <a:r>
              <a:rPr lang="en-US" sz="1900" spc="-95" dirty="0" smtClean="0">
                <a:latin typeface="Palatino Linotype"/>
                <a:cs typeface="Palatino Linotype"/>
              </a:rPr>
              <a:t>forest</a:t>
            </a:r>
            <a:endParaRPr lang="en-US" baseline="20833" dirty="0" smtClean="0">
              <a:latin typeface="Arial"/>
              <a:cs typeface="Arial"/>
            </a:endParaRPr>
          </a:p>
          <a:p>
            <a:pPr marL="252729" indent="-240665">
              <a:lnSpc>
                <a:spcPct val="100000"/>
              </a:lnSpc>
              <a:spcBef>
                <a:spcPts val="1145"/>
              </a:spcBef>
              <a:buAutoNum type="arabicPeriod"/>
              <a:tabLst>
                <a:tab pos="253365" algn="l"/>
              </a:tabLst>
            </a:pPr>
            <a:endParaRPr sz="1900">
              <a:latin typeface="Palatino Linotype"/>
              <a:cs typeface="Palatino Linotype"/>
            </a:endParaRPr>
          </a:p>
        </p:txBody>
      </p:sp>
      <p:sp>
        <p:nvSpPr>
          <p:cNvPr id="4" name="object 4"/>
          <p:cNvSpPr txBox="1"/>
          <p:nvPr/>
        </p:nvSpPr>
        <p:spPr>
          <a:xfrm>
            <a:off x="3789426" y="6537562"/>
            <a:ext cx="1564005" cy="179536"/>
          </a:xfrm>
          <a:prstGeom prst="rect">
            <a:avLst/>
          </a:prstGeom>
        </p:spPr>
        <p:txBody>
          <a:bodyPr vert="horz" wrap="square" lIns="0" tIns="0" rIns="0" bIns="0" rtlCol="0">
            <a:spAutoFit/>
          </a:bodyPr>
          <a:lstStyle/>
          <a:p>
            <a:pPr marL="12700">
              <a:lnSpc>
                <a:spcPts val="1425"/>
              </a:lnSpc>
            </a:pPr>
            <a:endParaRPr sz="12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12419"/>
            <a:ext cx="8379459" cy="5855970"/>
          </a:xfrm>
          <a:prstGeom prst="rect">
            <a:avLst/>
          </a:prstGeom>
        </p:spPr>
        <p:txBody>
          <a:bodyPr vert="horz" wrap="square" lIns="0" tIns="142240" rIns="0" bIns="0" rtlCol="0">
            <a:spAutoFit/>
          </a:bodyPr>
          <a:lstStyle/>
          <a:p>
            <a:pPr marL="12700">
              <a:lnSpc>
                <a:spcPct val="100000"/>
              </a:lnSpc>
              <a:spcBef>
                <a:spcPts val="1120"/>
              </a:spcBef>
            </a:pPr>
            <a:r>
              <a:rPr sz="1700" spc="-5" dirty="0">
                <a:latin typeface="Palatino Linotype"/>
                <a:cs typeface="Palatino Linotype"/>
              </a:rPr>
              <a:t>Features </a:t>
            </a:r>
            <a:r>
              <a:rPr sz="1700" dirty="0">
                <a:latin typeface="Palatino Linotype"/>
                <a:cs typeface="Palatino Linotype"/>
              </a:rPr>
              <a:t>of different. </a:t>
            </a:r>
            <a:r>
              <a:rPr sz="1700" spc="-5" dirty="0">
                <a:latin typeface="Palatino Linotype"/>
                <a:cs typeface="Palatino Linotype"/>
              </a:rPr>
              <a:t>types </a:t>
            </a:r>
            <a:r>
              <a:rPr sz="1700" dirty="0">
                <a:latin typeface="Palatino Linotype"/>
                <a:cs typeface="Palatino Linotype"/>
              </a:rPr>
              <a:t>of</a:t>
            </a:r>
            <a:r>
              <a:rPr sz="1700" spc="-65" dirty="0">
                <a:latin typeface="Palatino Linotype"/>
                <a:cs typeface="Palatino Linotype"/>
              </a:rPr>
              <a:t> </a:t>
            </a:r>
            <a:r>
              <a:rPr sz="1700" spc="-5" dirty="0">
                <a:latin typeface="Palatino Linotype"/>
                <a:cs typeface="Palatino Linotype"/>
              </a:rPr>
              <a:t>Forests</a:t>
            </a:r>
            <a:endParaRPr sz="1700">
              <a:latin typeface="Palatino Linotype"/>
              <a:cs typeface="Palatino Linotype"/>
            </a:endParaRPr>
          </a:p>
          <a:p>
            <a:pPr marL="228600" indent="-216535" algn="just">
              <a:lnSpc>
                <a:spcPct val="100000"/>
              </a:lnSpc>
              <a:spcBef>
                <a:spcPts val="1020"/>
              </a:spcBef>
              <a:buFont typeface="Palatino Linotype"/>
              <a:buAutoNum type="arabicPeriod"/>
              <a:tabLst>
                <a:tab pos="229235" algn="l"/>
              </a:tabLst>
            </a:pPr>
            <a:r>
              <a:rPr sz="1700" b="1" spc="-20" dirty="0">
                <a:latin typeface="Palatino Linotype"/>
                <a:cs typeface="Palatino Linotype"/>
              </a:rPr>
              <a:t>Tropical </a:t>
            </a:r>
            <a:r>
              <a:rPr sz="1700" b="1" spc="-5" dirty="0">
                <a:latin typeface="Palatino Linotype"/>
                <a:cs typeface="Palatino Linotype"/>
              </a:rPr>
              <a:t>Rain</a:t>
            </a:r>
            <a:r>
              <a:rPr sz="1700" b="1" spc="-25" dirty="0">
                <a:latin typeface="Palatino Linotype"/>
                <a:cs typeface="Palatino Linotype"/>
              </a:rPr>
              <a:t> </a:t>
            </a:r>
            <a:r>
              <a:rPr sz="1700" b="1" spc="-5" dirty="0">
                <a:latin typeface="Palatino Linotype"/>
                <a:cs typeface="Palatino Linotype"/>
              </a:rPr>
              <a:t>forests</a:t>
            </a:r>
            <a:endParaRPr sz="1700">
              <a:latin typeface="Palatino Linotype"/>
              <a:cs typeface="Palatino Linotype"/>
            </a:endParaRPr>
          </a:p>
          <a:p>
            <a:pPr marL="12700">
              <a:lnSpc>
                <a:spcPct val="100000"/>
              </a:lnSpc>
              <a:spcBef>
                <a:spcPts val="1020"/>
              </a:spcBef>
            </a:pPr>
            <a:r>
              <a:rPr sz="1700" spc="-5" dirty="0">
                <a:latin typeface="Palatino Linotype"/>
                <a:cs typeface="Palatino Linotype"/>
              </a:rPr>
              <a:t>They </a:t>
            </a:r>
            <a:r>
              <a:rPr sz="1700" dirty="0">
                <a:latin typeface="Palatino Linotype"/>
                <a:cs typeface="Palatino Linotype"/>
              </a:rPr>
              <a:t>are </a:t>
            </a:r>
            <a:r>
              <a:rPr sz="1700" spc="-5" dirty="0">
                <a:latin typeface="Palatino Linotype"/>
                <a:cs typeface="Palatino Linotype"/>
              </a:rPr>
              <a:t>foi.ind near </a:t>
            </a:r>
            <a:r>
              <a:rPr sz="1700" spc="-10" dirty="0">
                <a:latin typeface="Palatino Linotype"/>
                <a:cs typeface="Palatino Linotype"/>
              </a:rPr>
              <a:t>the </a:t>
            </a:r>
            <a:r>
              <a:rPr sz="1700" spc="-20" dirty="0">
                <a:latin typeface="Palatino Linotype"/>
                <a:cs typeface="Palatino Linotype"/>
              </a:rPr>
              <a:t>equator. </a:t>
            </a:r>
            <a:r>
              <a:rPr sz="1700" spc="-5" dirty="0">
                <a:latin typeface="Palatino Linotype"/>
                <a:cs typeface="Palatino Linotype"/>
              </a:rPr>
              <a:t>They </a:t>
            </a:r>
            <a:r>
              <a:rPr sz="1700" dirty="0">
                <a:latin typeface="Palatino Linotype"/>
                <a:cs typeface="Palatino Linotype"/>
              </a:rPr>
              <a:t>are </a:t>
            </a:r>
            <a:r>
              <a:rPr sz="1700" spc="-5" dirty="0">
                <a:latin typeface="Palatino Linotype"/>
                <a:cs typeface="Palatino Linotype"/>
              </a:rPr>
              <a:t>characterized </a:t>
            </a:r>
            <a:r>
              <a:rPr sz="1700" dirty="0">
                <a:latin typeface="Palatino Linotype"/>
                <a:cs typeface="Palatino Linotype"/>
              </a:rPr>
              <a:t>by </a:t>
            </a:r>
            <a:r>
              <a:rPr sz="1700" spc="-5" dirty="0">
                <a:latin typeface="Palatino Linotype"/>
                <a:cs typeface="Palatino Linotype"/>
              </a:rPr>
              <a:t>high temperature.</a:t>
            </a:r>
            <a:r>
              <a:rPr sz="1700" spc="390" dirty="0">
                <a:latin typeface="Palatino Linotype"/>
                <a:cs typeface="Palatino Linotype"/>
              </a:rPr>
              <a:t> </a:t>
            </a:r>
            <a:r>
              <a:rPr sz="1700" spc="-10" dirty="0">
                <a:latin typeface="Palatino Linotype"/>
                <a:cs typeface="Palatino Linotype"/>
              </a:rPr>
              <a:t>They</a:t>
            </a:r>
            <a:endParaRPr sz="1700">
              <a:latin typeface="Palatino Linotype"/>
              <a:cs typeface="Palatino Linotype"/>
            </a:endParaRPr>
          </a:p>
          <a:p>
            <a:pPr marL="12700">
              <a:lnSpc>
                <a:spcPct val="100000"/>
              </a:lnSpc>
              <a:spcBef>
                <a:spcPts val="1020"/>
              </a:spcBef>
            </a:pPr>
            <a:r>
              <a:rPr sz="1700" spc="-10" dirty="0">
                <a:latin typeface="Palatino Linotype"/>
                <a:cs typeface="Palatino Linotype"/>
              </a:rPr>
              <a:t>have </a:t>
            </a:r>
            <a:r>
              <a:rPr sz="1700" dirty="0">
                <a:latin typeface="Palatino Linotype"/>
                <a:cs typeface="Palatino Linotype"/>
              </a:rPr>
              <a:t>broad leaf </a:t>
            </a:r>
            <a:r>
              <a:rPr sz="1700" spc="-5" dirty="0">
                <a:latin typeface="Palatino Linotype"/>
                <a:cs typeface="Palatino Linotype"/>
              </a:rPr>
              <a:t>trees like teak </a:t>
            </a:r>
            <a:r>
              <a:rPr sz="1700" dirty="0">
                <a:latin typeface="Palatino Linotype"/>
                <a:cs typeface="Palatino Linotype"/>
              </a:rPr>
              <a:t>and </a:t>
            </a:r>
            <a:r>
              <a:rPr sz="1700" spc="-5" dirty="0">
                <a:latin typeface="Palatino Linotype"/>
                <a:cs typeface="Palatino Linotype"/>
              </a:rPr>
              <a:t>1. </a:t>
            </a:r>
            <a:r>
              <a:rPr sz="1700" dirty="0">
                <a:latin typeface="Palatino Linotype"/>
                <a:cs typeface="Palatino Linotype"/>
              </a:rPr>
              <a:t>and </a:t>
            </a:r>
            <a:r>
              <a:rPr sz="1700" spc="-5" dirty="0">
                <a:latin typeface="Palatino Linotype"/>
                <a:cs typeface="Palatino Linotype"/>
              </a:rPr>
              <a:t>the animals like </a:t>
            </a:r>
            <a:r>
              <a:rPr sz="1700" dirty="0">
                <a:latin typeface="Palatino Linotype"/>
                <a:cs typeface="Palatino Linotype"/>
              </a:rPr>
              <a:t>lion, </a:t>
            </a:r>
            <a:r>
              <a:rPr sz="1700" spc="-5" dirty="0">
                <a:latin typeface="Palatino Linotype"/>
                <a:cs typeface="Palatino Linotype"/>
              </a:rPr>
              <a:t>tiger </a:t>
            </a:r>
            <a:r>
              <a:rPr sz="1700" dirty="0">
                <a:latin typeface="Palatino Linotype"/>
                <a:cs typeface="Palatino Linotype"/>
              </a:rPr>
              <a:t>and</a:t>
            </a:r>
            <a:r>
              <a:rPr sz="1700" spc="-5" dirty="0">
                <a:latin typeface="Palatino Linotype"/>
                <a:cs typeface="Palatino Linotype"/>
              </a:rPr>
              <a:t> </a:t>
            </a:r>
            <a:r>
              <a:rPr sz="1700" spc="-30" dirty="0">
                <a:latin typeface="Palatino Linotype"/>
                <a:cs typeface="Palatino Linotype"/>
              </a:rPr>
              <a:t>monkey.</a:t>
            </a:r>
            <a:endParaRPr sz="1700">
              <a:latin typeface="Palatino Linotype"/>
              <a:cs typeface="Palatino Linotype"/>
            </a:endParaRPr>
          </a:p>
          <a:p>
            <a:pPr marL="228600" indent="-216535" algn="just">
              <a:lnSpc>
                <a:spcPct val="100000"/>
              </a:lnSpc>
              <a:spcBef>
                <a:spcPts val="1019"/>
              </a:spcBef>
              <a:buFont typeface="Palatino Linotype"/>
              <a:buAutoNum type="arabicPeriod" startAt="2"/>
              <a:tabLst>
                <a:tab pos="229235" algn="l"/>
              </a:tabLst>
            </a:pPr>
            <a:r>
              <a:rPr sz="1700" b="1" spc="-20" dirty="0">
                <a:latin typeface="Palatino Linotype"/>
                <a:cs typeface="Palatino Linotype"/>
              </a:rPr>
              <a:t>Tropical </a:t>
            </a:r>
            <a:r>
              <a:rPr sz="1700" b="1" dirty="0">
                <a:latin typeface="Palatino Linotype"/>
                <a:cs typeface="Palatino Linotype"/>
              </a:rPr>
              <a:t>deciduous</a:t>
            </a:r>
            <a:r>
              <a:rPr sz="1700" b="1" spc="-55" dirty="0">
                <a:latin typeface="Palatino Linotype"/>
                <a:cs typeface="Palatino Linotype"/>
              </a:rPr>
              <a:t> </a:t>
            </a:r>
            <a:r>
              <a:rPr sz="1700" b="1" spc="-5" dirty="0">
                <a:latin typeface="Palatino Linotype"/>
                <a:cs typeface="Palatino Linotype"/>
              </a:rPr>
              <a:t>forests</a:t>
            </a:r>
            <a:endParaRPr sz="1700">
              <a:latin typeface="Palatino Linotype"/>
              <a:cs typeface="Palatino Linotype"/>
            </a:endParaRPr>
          </a:p>
          <a:p>
            <a:pPr marL="12700" marR="5715" algn="just">
              <a:lnSpc>
                <a:spcPct val="150000"/>
              </a:lnSpc>
            </a:pPr>
            <a:r>
              <a:rPr sz="1700" spc="-5" dirty="0">
                <a:latin typeface="Palatino Linotype"/>
                <a:cs typeface="Palatino Linotype"/>
              </a:rPr>
              <a:t>They </a:t>
            </a:r>
            <a:r>
              <a:rPr sz="1700" dirty="0">
                <a:latin typeface="Palatino Linotype"/>
                <a:cs typeface="Palatino Linotype"/>
              </a:rPr>
              <a:t>are </a:t>
            </a:r>
            <a:r>
              <a:rPr sz="1700" spc="-10" dirty="0">
                <a:latin typeface="Palatino Linotype"/>
                <a:cs typeface="Palatino Linotype"/>
              </a:rPr>
              <a:t>found </a:t>
            </a:r>
            <a:r>
              <a:rPr sz="1700" spc="-5" dirty="0">
                <a:latin typeface="Palatino Linotype"/>
                <a:cs typeface="Palatino Linotype"/>
              </a:rPr>
              <a:t>little </a:t>
            </a:r>
            <a:r>
              <a:rPr sz="1700" spc="-15" dirty="0">
                <a:latin typeface="Palatino Linotype"/>
                <a:cs typeface="Palatino Linotype"/>
              </a:rPr>
              <a:t>away </a:t>
            </a:r>
            <a:r>
              <a:rPr sz="1700" spc="-5" dirty="0">
                <a:latin typeface="Palatino Linotype"/>
                <a:cs typeface="Palatino Linotype"/>
              </a:rPr>
              <a:t>from </a:t>
            </a:r>
            <a:r>
              <a:rPr sz="1700" spc="-10" dirty="0">
                <a:latin typeface="Palatino Linotype"/>
                <a:cs typeface="Palatino Linotype"/>
              </a:rPr>
              <a:t>the </a:t>
            </a:r>
            <a:r>
              <a:rPr sz="1700" spc="-15" dirty="0">
                <a:latin typeface="Palatino Linotype"/>
                <a:cs typeface="Palatino Linotype"/>
              </a:rPr>
              <a:t>equator. </a:t>
            </a:r>
            <a:r>
              <a:rPr sz="1700" spc="-5" dirty="0">
                <a:latin typeface="Palatino Linotype"/>
                <a:cs typeface="Palatino Linotype"/>
              </a:rPr>
              <a:t>They </a:t>
            </a:r>
            <a:r>
              <a:rPr sz="1700" dirty="0">
                <a:latin typeface="Palatino Linotype"/>
                <a:cs typeface="Palatino Linotype"/>
              </a:rPr>
              <a:t>are </a:t>
            </a:r>
            <a:r>
              <a:rPr sz="1700" spc="-5" dirty="0">
                <a:latin typeface="Palatino Linotype"/>
                <a:cs typeface="Palatino Linotype"/>
              </a:rPr>
              <a:t>characterized </a:t>
            </a:r>
            <a:r>
              <a:rPr sz="1700" dirty="0">
                <a:latin typeface="Palatino Linotype"/>
                <a:cs typeface="Palatino Linotype"/>
              </a:rPr>
              <a:t>by a </a:t>
            </a:r>
            <a:r>
              <a:rPr sz="1700" spc="-15" dirty="0">
                <a:latin typeface="Palatino Linotype"/>
                <a:cs typeface="Palatino Linotype"/>
              </a:rPr>
              <a:t>warm </a:t>
            </a:r>
            <a:r>
              <a:rPr sz="1700" spc="-5" dirty="0">
                <a:latin typeface="Palatino Linotype"/>
                <a:cs typeface="Palatino Linotype"/>
              </a:rPr>
              <a:t>climate  </a:t>
            </a:r>
            <a:r>
              <a:rPr sz="1700" dirty="0">
                <a:latin typeface="Palatino Linotype"/>
                <a:cs typeface="Palatino Linotype"/>
              </a:rPr>
              <a:t>and rain </a:t>
            </a:r>
            <a:r>
              <a:rPr sz="1700" spc="-5" dirty="0">
                <a:latin typeface="Palatino Linotype"/>
                <a:cs typeface="Palatino Linotype"/>
              </a:rPr>
              <a:t>is only </a:t>
            </a:r>
            <a:r>
              <a:rPr sz="1700" dirty="0">
                <a:latin typeface="Palatino Linotype"/>
                <a:cs typeface="Palatino Linotype"/>
              </a:rPr>
              <a:t>during </a:t>
            </a:r>
            <a:r>
              <a:rPr sz="1700" spc="-5" dirty="0">
                <a:latin typeface="Palatino Linotype"/>
                <a:cs typeface="Palatino Linotype"/>
              </a:rPr>
              <a:t>monsoon. They </a:t>
            </a:r>
            <a:r>
              <a:rPr sz="1700" spc="-10" dirty="0">
                <a:latin typeface="Palatino Linotype"/>
                <a:cs typeface="Palatino Linotype"/>
              </a:rPr>
              <a:t>have </a:t>
            </a:r>
            <a:r>
              <a:rPr sz="1700" spc="-5" dirty="0">
                <a:latin typeface="Palatino Linotype"/>
                <a:cs typeface="Palatino Linotype"/>
              </a:rPr>
              <a:t>different types </a:t>
            </a:r>
            <a:r>
              <a:rPr sz="1700" dirty="0">
                <a:latin typeface="Palatino Linotype"/>
                <a:cs typeface="Palatino Linotype"/>
              </a:rPr>
              <a:t>of </a:t>
            </a:r>
            <a:r>
              <a:rPr sz="1700" spc="-5" dirty="0">
                <a:latin typeface="Palatino Linotype"/>
                <a:cs typeface="Palatino Linotype"/>
              </a:rPr>
              <a:t>deciduous trees like  </a:t>
            </a:r>
            <a:r>
              <a:rPr sz="1700" dirty="0">
                <a:latin typeface="Palatino Linotype"/>
                <a:cs typeface="Palatino Linotype"/>
              </a:rPr>
              <a:t>maple, oak and </a:t>
            </a:r>
            <a:r>
              <a:rPr sz="1700" spc="-5" dirty="0">
                <a:latin typeface="Palatino Linotype"/>
                <a:cs typeface="Palatino Linotype"/>
              </a:rPr>
              <a:t>hickary </a:t>
            </a:r>
            <a:r>
              <a:rPr sz="1700" dirty="0">
                <a:latin typeface="Palatino Linotype"/>
                <a:cs typeface="Palatino Linotype"/>
              </a:rPr>
              <a:t>and animals </a:t>
            </a:r>
            <a:r>
              <a:rPr sz="1700" spc="-5" dirty="0">
                <a:latin typeface="Palatino Linotype"/>
                <a:cs typeface="Palatino Linotype"/>
              </a:rPr>
              <a:t>like </a:t>
            </a:r>
            <a:r>
              <a:rPr sz="1700" spc="-15" dirty="0">
                <a:latin typeface="Palatino Linotype"/>
                <a:cs typeface="Palatino Linotype"/>
              </a:rPr>
              <a:t>deer, </a:t>
            </a:r>
            <a:r>
              <a:rPr sz="1700" dirty="0">
                <a:latin typeface="Palatino Linotype"/>
                <a:cs typeface="Palatino Linotype"/>
              </a:rPr>
              <a:t>fox, rabbit and</a:t>
            </a:r>
            <a:r>
              <a:rPr sz="1700" spc="-45" dirty="0">
                <a:latin typeface="Palatino Linotype"/>
                <a:cs typeface="Palatino Linotype"/>
              </a:rPr>
              <a:t> </a:t>
            </a:r>
            <a:r>
              <a:rPr sz="1700" dirty="0">
                <a:latin typeface="Palatino Linotype"/>
                <a:cs typeface="Palatino Linotype"/>
              </a:rPr>
              <a:t>rat.</a:t>
            </a:r>
            <a:endParaRPr sz="1700">
              <a:latin typeface="Palatino Linotype"/>
              <a:cs typeface="Palatino Linotype"/>
            </a:endParaRPr>
          </a:p>
          <a:p>
            <a:pPr marL="228600" indent="-216535" algn="just">
              <a:lnSpc>
                <a:spcPct val="100000"/>
              </a:lnSpc>
              <a:spcBef>
                <a:spcPts val="1019"/>
              </a:spcBef>
              <a:buAutoNum type="arabicPeriod" startAt="3"/>
              <a:tabLst>
                <a:tab pos="229235" algn="l"/>
              </a:tabLst>
            </a:pPr>
            <a:r>
              <a:rPr sz="1700" b="1" spc="-20" dirty="0">
                <a:latin typeface="Palatino Linotype"/>
                <a:cs typeface="Palatino Linotype"/>
              </a:rPr>
              <a:t>Tropical </a:t>
            </a:r>
            <a:r>
              <a:rPr sz="1700" b="1" dirty="0">
                <a:latin typeface="Palatino Linotype"/>
                <a:cs typeface="Palatino Linotype"/>
              </a:rPr>
              <a:t>Scrub</a:t>
            </a:r>
            <a:r>
              <a:rPr sz="1700" b="1" spc="-35" dirty="0">
                <a:latin typeface="Palatino Linotype"/>
                <a:cs typeface="Palatino Linotype"/>
              </a:rPr>
              <a:t> </a:t>
            </a:r>
            <a:r>
              <a:rPr sz="1700" b="1" spc="-5" dirty="0">
                <a:latin typeface="Palatino Linotype"/>
                <a:cs typeface="Palatino Linotype"/>
              </a:rPr>
              <a:t>forests</a:t>
            </a:r>
            <a:endParaRPr sz="1700">
              <a:latin typeface="Palatino Linotype"/>
              <a:cs typeface="Palatino Linotype"/>
            </a:endParaRPr>
          </a:p>
          <a:p>
            <a:pPr marL="12700" marR="5080" algn="just">
              <a:lnSpc>
                <a:spcPct val="150000"/>
              </a:lnSpc>
            </a:pPr>
            <a:r>
              <a:rPr sz="1700" dirty="0">
                <a:latin typeface="Palatino Linotype"/>
                <a:cs typeface="Palatino Linotype"/>
              </a:rPr>
              <a:t>These are </a:t>
            </a:r>
            <a:r>
              <a:rPr sz="1700" spc="-5" dirty="0">
                <a:latin typeface="Palatino Linotype"/>
                <a:cs typeface="Palatino Linotype"/>
              </a:rPr>
              <a:t>characterized </a:t>
            </a:r>
            <a:r>
              <a:rPr sz="1700" dirty="0">
                <a:latin typeface="Palatino Linotype"/>
                <a:cs typeface="Palatino Linotype"/>
              </a:rPr>
              <a:t>by a </a:t>
            </a:r>
            <a:r>
              <a:rPr sz="1700" spc="-5" dirty="0">
                <a:latin typeface="Palatino Linotype"/>
                <a:cs typeface="Palatino Linotype"/>
              </a:rPr>
              <a:t>dry climate for </a:t>
            </a:r>
            <a:r>
              <a:rPr sz="1700" spc="-10" dirty="0">
                <a:latin typeface="Palatino Linotype"/>
                <a:cs typeface="Palatino Linotype"/>
              </a:rPr>
              <a:t>longer </a:t>
            </a:r>
            <a:r>
              <a:rPr sz="1700" spc="-5" dirty="0">
                <a:latin typeface="Palatino Linotype"/>
                <a:cs typeface="Palatino Linotype"/>
              </a:rPr>
              <a:t>time. </a:t>
            </a:r>
            <a:r>
              <a:rPr sz="1700" spc="-10" dirty="0">
                <a:latin typeface="Palatino Linotype"/>
                <a:cs typeface="Palatino Linotype"/>
              </a:rPr>
              <a:t>They </a:t>
            </a:r>
            <a:r>
              <a:rPr sz="1700" spc="-5" dirty="0">
                <a:latin typeface="Palatino Linotype"/>
                <a:cs typeface="Palatino Linotype"/>
              </a:rPr>
              <a:t>small deciduous trees  </a:t>
            </a:r>
            <a:r>
              <a:rPr sz="1700" dirty="0">
                <a:latin typeface="Palatino Linotype"/>
                <a:cs typeface="Palatino Linotype"/>
              </a:rPr>
              <a:t>and shrubs and animals </a:t>
            </a:r>
            <a:r>
              <a:rPr sz="1700" spc="-5" dirty="0">
                <a:latin typeface="Palatino Linotype"/>
                <a:cs typeface="Palatino Linotype"/>
              </a:rPr>
              <a:t>like </a:t>
            </a:r>
            <a:r>
              <a:rPr sz="1700" dirty="0">
                <a:latin typeface="Palatino Linotype"/>
                <a:cs typeface="Palatino Linotype"/>
              </a:rPr>
              <a:t>maple, oak and </a:t>
            </a:r>
            <a:r>
              <a:rPr sz="1700" spc="-5" dirty="0">
                <a:latin typeface="Palatino Linotype"/>
                <a:cs typeface="Palatino Linotype"/>
              </a:rPr>
              <a:t>hickory </a:t>
            </a:r>
            <a:r>
              <a:rPr sz="1700" dirty="0">
                <a:latin typeface="Palatino Linotype"/>
                <a:cs typeface="Palatino Linotype"/>
              </a:rPr>
              <a:t>and animals </a:t>
            </a:r>
            <a:r>
              <a:rPr sz="1700" spc="-5" dirty="0">
                <a:latin typeface="Palatino Linotype"/>
                <a:cs typeface="Palatino Linotype"/>
              </a:rPr>
              <a:t>like </a:t>
            </a:r>
            <a:r>
              <a:rPr sz="1700" spc="-15" dirty="0">
                <a:latin typeface="Palatino Linotype"/>
                <a:cs typeface="Palatino Linotype"/>
              </a:rPr>
              <a:t>deer, </a:t>
            </a:r>
            <a:r>
              <a:rPr sz="1700" dirty="0">
                <a:latin typeface="Palatino Linotype"/>
                <a:cs typeface="Palatino Linotype"/>
              </a:rPr>
              <a:t>fox,</a:t>
            </a:r>
            <a:r>
              <a:rPr sz="1700" spc="-25" dirty="0">
                <a:latin typeface="Palatino Linotype"/>
                <a:cs typeface="Palatino Linotype"/>
              </a:rPr>
              <a:t> </a:t>
            </a:r>
            <a:r>
              <a:rPr sz="1700" dirty="0">
                <a:latin typeface="Palatino Linotype"/>
                <a:cs typeface="Palatino Linotype"/>
              </a:rPr>
              <a:t>etc.,</a:t>
            </a:r>
            <a:endParaRPr sz="1700">
              <a:latin typeface="Palatino Linotype"/>
              <a:cs typeface="Palatino Linotype"/>
            </a:endParaRPr>
          </a:p>
          <a:p>
            <a:pPr marL="228600" indent="-216535" algn="just">
              <a:lnSpc>
                <a:spcPct val="100000"/>
              </a:lnSpc>
              <a:spcBef>
                <a:spcPts val="1025"/>
              </a:spcBef>
              <a:buAutoNum type="arabicPeriod" startAt="4"/>
              <a:tabLst>
                <a:tab pos="229235" algn="l"/>
              </a:tabLst>
            </a:pPr>
            <a:r>
              <a:rPr sz="1700" b="1" spc="-20" dirty="0">
                <a:latin typeface="Palatino Linotype"/>
                <a:cs typeface="Palatino Linotype"/>
              </a:rPr>
              <a:t>Temperate </a:t>
            </a:r>
            <a:r>
              <a:rPr sz="1700" b="1" spc="-5" dirty="0">
                <a:latin typeface="Palatino Linotype"/>
                <a:cs typeface="Palatino Linotype"/>
              </a:rPr>
              <a:t>Rain</a:t>
            </a:r>
            <a:r>
              <a:rPr sz="1700" b="1" spc="-25" dirty="0">
                <a:latin typeface="Palatino Linotype"/>
                <a:cs typeface="Palatino Linotype"/>
              </a:rPr>
              <a:t> </a:t>
            </a:r>
            <a:r>
              <a:rPr sz="1700" b="1" dirty="0">
                <a:latin typeface="Palatino Linotype"/>
                <a:cs typeface="Palatino Linotype"/>
              </a:rPr>
              <a:t>Forests</a:t>
            </a:r>
            <a:endParaRPr sz="1700">
              <a:latin typeface="Palatino Linotype"/>
              <a:cs typeface="Palatino Linotype"/>
            </a:endParaRPr>
          </a:p>
          <a:p>
            <a:pPr marL="12700" marR="5080" algn="just">
              <a:lnSpc>
                <a:spcPct val="150000"/>
              </a:lnSpc>
            </a:pPr>
            <a:r>
              <a:rPr sz="1700" spc="-5" dirty="0">
                <a:latin typeface="Palatino Linotype"/>
                <a:cs typeface="Palatino Linotype"/>
              </a:rPr>
              <a:t>They </a:t>
            </a:r>
            <a:r>
              <a:rPr sz="1700" dirty="0">
                <a:latin typeface="Palatino Linotype"/>
                <a:cs typeface="Palatino Linotype"/>
              </a:rPr>
              <a:t>are </a:t>
            </a:r>
            <a:r>
              <a:rPr sz="1700" spc="-10" dirty="0">
                <a:latin typeface="Palatino Linotype"/>
                <a:cs typeface="Palatino Linotype"/>
              </a:rPr>
              <a:t>found </a:t>
            </a:r>
            <a:r>
              <a:rPr sz="1700" spc="-5" dirty="0">
                <a:latin typeface="Palatino Linotype"/>
                <a:cs typeface="Palatino Linotype"/>
              </a:rPr>
              <a:t>in temperate areas with adequate rainfall. They </a:t>
            </a:r>
            <a:r>
              <a:rPr sz="1700" dirty="0">
                <a:latin typeface="Palatino Linotype"/>
                <a:cs typeface="Palatino Linotype"/>
              </a:rPr>
              <a:t>are </a:t>
            </a:r>
            <a:r>
              <a:rPr sz="1700" spc="-5" dirty="0">
                <a:latin typeface="Palatino Linotype"/>
                <a:cs typeface="Palatino Linotype"/>
              </a:rPr>
              <a:t>characterized </a:t>
            </a:r>
            <a:r>
              <a:rPr sz="1700" spc="5" dirty="0">
                <a:latin typeface="Palatino Linotype"/>
                <a:cs typeface="Palatino Linotype"/>
              </a:rPr>
              <a:t>by  </a:t>
            </a:r>
            <a:r>
              <a:rPr sz="1700" spc="-5" dirty="0">
                <a:latin typeface="Palatino Linotype"/>
                <a:cs typeface="Palatino Linotype"/>
              </a:rPr>
              <a:t>coniferous trees like pines, firs, red </a:t>
            </a:r>
            <a:r>
              <a:rPr sz="1700" spc="-15" dirty="0">
                <a:latin typeface="Palatino Linotype"/>
                <a:cs typeface="Palatino Linotype"/>
              </a:rPr>
              <a:t>wood </a:t>
            </a:r>
            <a:r>
              <a:rPr sz="1700" spc="-10" dirty="0">
                <a:latin typeface="Palatino Linotype"/>
                <a:cs typeface="Palatino Linotype"/>
              </a:rPr>
              <a:t>etc., </a:t>
            </a:r>
            <a:r>
              <a:rPr sz="1700" spc="-5" dirty="0">
                <a:latin typeface="Palatino Linotype"/>
                <a:cs typeface="Palatino Linotype"/>
              </a:rPr>
              <a:t>and animals like, squirrels, fox, cats, bear  </a:t>
            </a:r>
            <a:r>
              <a:rPr sz="1700" dirty="0">
                <a:latin typeface="Palatino Linotype"/>
                <a:cs typeface="Palatino Linotype"/>
              </a:rPr>
              <a:t>etc.,</a:t>
            </a:r>
            <a:endParaRPr sz="1700">
              <a:latin typeface="Palatino Linotype"/>
              <a:cs typeface="Palatino Linotyp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49478"/>
            <a:ext cx="8198484" cy="5361305"/>
          </a:xfrm>
          <a:prstGeom prst="rect">
            <a:avLst/>
          </a:prstGeom>
        </p:spPr>
        <p:txBody>
          <a:bodyPr vert="horz" wrap="square" lIns="0" tIns="88900" rIns="0" bIns="0" rtlCol="0">
            <a:spAutoFit/>
          </a:bodyPr>
          <a:lstStyle/>
          <a:p>
            <a:pPr marL="12700" algn="just">
              <a:lnSpc>
                <a:spcPct val="100000"/>
              </a:lnSpc>
              <a:spcBef>
                <a:spcPts val="700"/>
              </a:spcBef>
            </a:pPr>
            <a:r>
              <a:rPr sz="2000" dirty="0">
                <a:latin typeface="Palatino Linotype"/>
                <a:cs typeface="Palatino Linotype"/>
              </a:rPr>
              <a:t>5. </a:t>
            </a:r>
            <a:r>
              <a:rPr sz="2000" b="1" spc="-20" dirty="0">
                <a:latin typeface="Palatino Linotype"/>
                <a:cs typeface="Palatino Linotype"/>
              </a:rPr>
              <a:t>Temperate </a:t>
            </a:r>
            <a:r>
              <a:rPr sz="2000" b="1" dirty="0">
                <a:latin typeface="Palatino Linotype"/>
                <a:cs typeface="Palatino Linotype"/>
              </a:rPr>
              <a:t>deciduous</a:t>
            </a:r>
            <a:r>
              <a:rPr sz="2000" b="1" spc="-40" dirty="0">
                <a:latin typeface="Palatino Linotype"/>
                <a:cs typeface="Palatino Linotype"/>
              </a:rPr>
              <a:t> </a:t>
            </a:r>
            <a:r>
              <a:rPr sz="2000" b="1" dirty="0">
                <a:latin typeface="Palatino Linotype"/>
                <a:cs typeface="Palatino Linotype"/>
              </a:rPr>
              <a:t>forests</a:t>
            </a:r>
            <a:endParaRPr sz="2000">
              <a:latin typeface="Palatino Linotype"/>
              <a:cs typeface="Palatino Linotype"/>
            </a:endParaRPr>
          </a:p>
          <a:p>
            <a:pPr marL="12700" marR="222250" algn="just">
              <a:lnSpc>
                <a:spcPct val="100000"/>
              </a:lnSpc>
              <a:spcBef>
                <a:spcPts val="600"/>
              </a:spcBef>
            </a:pPr>
            <a:r>
              <a:rPr sz="2000" spc="-5" dirty="0">
                <a:latin typeface="Palatino Linotype"/>
                <a:cs typeface="Palatino Linotype"/>
              </a:rPr>
              <a:t>They </a:t>
            </a:r>
            <a:r>
              <a:rPr sz="2000" dirty="0">
                <a:latin typeface="Palatino Linotype"/>
                <a:cs typeface="Palatino Linotype"/>
              </a:rPr>
              <a:t>are found </a:t>
            </a:r>
            <a:r>
              <a:rPr sz="2000" spc="-5" dirty="0">
                <a:latin typeface="Palatino Linotype"/>
                <a:cs typeface="Palatino Linotype"/>
              </a:rPr>
              <a:t>in </a:t>
            </a:r>
            <a:r>
              <a:rPr sz="2000" dirty="0">
                <a:latin typeface="Palatino Linotype"/>
                <a:cs typeface="Palatino Linotype"/>
              </a:rPr>
              <a:t>areas with moderate </a:t>
            </a:r>
            <a:r>
              <a:rPr sz="2000" spc="-5" dirty="0">
                <a:latin typeface="Palatino Linotype"/>
                <a:cs typeface="Palatino Linotype"/>
              </a:rPr>
              <a:t>temperatures. </a:t>
            </a:r>
            <a:r>
              <a:rPr sz="2000" spc="-15" dirty="0">
                <a:latin typeface="Palatino Linotype"/>
                <a:cs typeface="Palatino Linotype"/>
              </a:rPr>
              <a:t>have </a:t>
            </a:r>
            <a:r>
              <a:rPr sz="2000" dirty="0">
                <a:latin typeface="Palatino Linotype"/>
                <a:cs typeface="Palatino Linotype"/>
              </a:rPr>
              <a:t>major </a:t>
            </a:r>
            <a:r>
              <a:rPr sz="2000" spc="-5" dirty="0">
                <a:latin typeface="Palatino Linotype"/>
                <a:cs typeface="Palatino Linotype"/>
              </a:rPr>
              <a:t>trees  </a:t>
            </a:r>
            <a:r>
              <a:rPr sz="2000" dirty="0">
                <a:latin typeface="Palatino Linotype"/>
                <a:cs typeface="Palatino Linotype"/>
              </a:rPr>
              <a:t>including </a:t>
            </a:r>
            <a:r>
              <a:rPr sz="2000" spc="-5" dirty="0">
                <a:latin typeface="Palatino Linotype"/>
                <a:cs typeface="Palatino Linotype"/>
              </a:rPr>
              <a:t>broad </a:t>
            </a:r>
            <a:r>
              <a:rPr sz="2000" dirty="0">
                <a:latin typeface="Palatino Linotype"/>
                <a:cs typeface="Palatino Linotype"/>
              </a:rPr>
              <a:t>leaf deciduous </a:t>
            </a:r>
            <a:r>
              <a:rPr sz="2000" spc="-5" dirty="0">
                <a:latin typeface="Palatino Linotype"/>
                <a:cs typeface="Palatino Linotype"/>
              </a:rPr>
              <a:t>trees </a:t>
            </a:r>
            <a:r>
              <a:rPr sz="2000" dirty="0">
                <a:latin typeface="Palatino Linotype"/>
                <a:cs typeface="Palatino Linotype"/>
              </a:rPr>
              <a:t>like oak, </a:t>
            </a:r>
            <a:r>
              <a:rPr sz="2000" spc="-5" dirty="0">
                <a:latin typeface="Palatino Linotype"/>
                <a:cs typeface="Palatino Linotype"/>
              </a:rPr>
              <a:t>hickory </a:t>
            </a:r>
            <a:r>
              <a:rPr sz="2000" dirty="0">
                <a:latin typeface="Palatino Linotype"/>
                <a:cs typeface="Palatino Linotype"/>
              </a:rPr>
              <a:t>and animals like  </a:t>
            </a:r>
            <a:r>
              <a:rPr sz="2000" spc="-15" dirty="0">
                <a:latin typeface="Palatino Linotype"/>
                <a:cs typeface="Palatino Linotype"/>
              </a:rPr>
              <a:t>deer, </a:t>
            </a:r>
            <a:r>
              <a:rPr sz="2000" dirty="0">
                <a:latin typeface="Palatino Linotype"/>
                <a:cs typeface="Palatino Linotype"/>
              </a:rPr>
              <a:t>fox, </a:t>
            </a:r>
            <a:r>
              <a:rPr sz="2000" spc="-20" dirty="0">
                <a:latin typeface="Palatino Linotype"/>
                <a:cs typeface="Palatino Linotype"/>
              </a:rPr>
              <a:t>bear,</a:t>
            </a:r>
            <a:r>
              <a:rPr sz="2000" spc="-25" dirty="0">
                <a:latin typeface="Palatino Linotype"/>
                <a:cs typeface="Palatino Linotype"/>
              </a:rPr>
              <a:t> </a:t>
            </a:r>
            <a:r>
              <a:rPr sz="2000" spc="-5" dirty="0">
                <a:latin typeface="Palatino Linotype"/>
                <a:cs typeface="Palatino Linotype"/>
              </a:rPr>
              <a:t>etc.,</a:t>
            </a:r>
            <a:endParaRPr sz="2000">
              <a:latin typeface="Palatino Linotype"/>
              <a:cs typeface="Palatino Linotype"/>
            </a:endParaRPr>
          </a:p>
          <a:p>
            <a:pPr>
              <a:lnSpc>
                <a:spcPct val="100000"/>
              </a:lnSpc>
            </a:pPr>
            <a:endParaRPr sz="2000">
              <a:latin typeface="Times New Roman"/>
              <a:cs typeface="Times New Roman"/>
            </a:endParaRPr>
          </a:p>
          <a:p>
            <a:pPr marL="12700">
              <a:lnSpc>
                <a:spcPct val="100000"/>
              </a:lnSpc>
              <a:spcBef>
                <a:spcPts val="1305"/>
              </a:spcBef>
            </a:pPr>
            <a:r>
              <a:rPr sz="2000" b="1" spc="-5" dirty="0">
                <a:latin typeface="Palatino Linotype"/>
                <a:cs typeface="Palatino Linotype"/>
              </a:rPr>
              <a:t>Characteristics of </a:t>
            </a:r>
            <a:r>
              <a:rPr sz="2000" b="1" dirty="0">
                <a:latin typeface="Palatino Linotype"/>
                <a:cs typeface="Palatino Linotype"/>
              </a:rPr>
              <a:t>forest</a:t>
            </a:r>
            <a:r>
              <a:rPr sz="2000" b="1" spc="-70"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L="355600" marR="5080" indent="-343535">
              <a:lnSpc>
                <a:spcPct val="100000"/>
              </a:lnSpc>
              <a:spcBef>
                <a:spcPts val="600"/>
              </a:spcBef>
              <a:buAutoNum type="arabicPeriod"/>
              <a:tabLst>
                <a:tab pos="355600" algn="l"/>
                <a:tab pos="356235" algn="l"/>
              </a:tabLst>
            </a:pPr>
            <a:r>
              <a:rPr sz="2000" spc="-5" dirty="0">
                <a:latin typeface="Palatino Linotype"/>
                <a:cs typeface="Palatino Linotype"/>
              </a:rPr>
              <a:t>Forests </a:t>
            </a:r>
            <a:r>
              <a:rPr sz="2000" dirty="0">
                <a:latin typeface="Palatino Linotype"/>
                <a:cs typeface="Palatino Linotype"/>
              </a:rPr>
              <a:t>are characterized </a:t>
            </a:r>
            <a:r>
              <a:rPr sz="2000" spc="-5" dirty="0">
                <a:latin typeface="Palatino Linotype"/>
                <a:cs typeface="Palatino Linotype"/>
              </a:rPr>
              <a:t>by </a:t>
            </a:r>
            <a:r>
              <a:rPr sz="2000" spc="-15" dirty="0">
                <a:latin typeface="Palatino Linotype"/>
                <a:cs typeface="Palatino Linotype"/>
              </a:rPr>
              <a:t>warm </a:t>
            </a:r>
            <a:r>
              <a:rPr sz="2000" spc="-5" dirty="0">
                <a:latin typeface="Palatino Linotype"/>
                <a:cs typeface="Palatino Linotype"/>
              </a:rPr>
              <a:t>temperature </a:t>
            </a:r>
            <a:r>
              <a:rPr sz="2000" dirty="0">
                <a:latin typeface="Palatino Linotype"/>
                <a:cs typeface="Palatino Linotype"/>
              </a:rPr>
              <a:t>and adequate rainfall,  which make</a:t>
            </a:r>
            <a:r>
              <a:rPr sz="2000" spc="-30" dirty="0">
                <a:latin typeface="Palatino Linotype"/>
                <a:cs typeface="Palatino Linotype"/>
              </a:rPr>
              <a:t> </a:t>
            </a:r>
            <a:r>
              <a:rPr sz="2000" spc="-5" dirty="0">
                <a:latin typeface="Palatino Linotype"/>
                <a:cs typeface="Palatino Linotype"/>
              </a:rPr>
              <a:t>the</a:t>
            </a:r>
            <a:endParaRPr sz="2000">
              <a:latin typeface="Palatino Linotype"/>
              <a:cs typeface="Palatino Linotype"/>
            </a:endParaRPr>
          </a:p>
          <a:p>
            <a:pPr marL="355600" indent="-343535">
              <a:lnSpc>
                <a:spcPct val="100000"/>
              </a:lnSpc>
              <a:spcBef>
                <a:spcPts val="600"/>
              </a:spcBef>
              <a:buAutoNum type="arabicPeriod"/>
              <a:tabLst>
                <a:tab pos="355600" algn="l"/>
                <a:tab pos="356235" algn="l"/>
              </a:tabLst>
            </a:pPr>
            <a:r>
              <a:rPr sz="2000" spc="-5" dirty="0">
                <a:latin typeface="Palatino Linotype"/>
                <a:cs typeface="Palatino Linotype"/>
              </a:rPr>
              <a:t>generation </a:t>
            </a:r>
            <a:r>
              <a:rPr sz="2000" dirty="0">
                <a:latin typeface="Palatino Linotype"/>
                <a:cs typeface="Palatino Linotype"/>
              </a:rPr>
              <a:t>of </a:t>
            </a:r>
            <a:r>
              <a:rPr sz="2000" spc="-5" dirty="0">
                <a:latin typeface="Palatino Linotype"/>
                <a:cs typeface="Palatino Linotype"/>
              </a:rPr>
              <a:t>number </a:t>
            </a:r>
            <a:r>
              <a:rPr sz="2000" dirty="0">
                <a:latin typeface="Palatino Linotype"/>
                <a:cs typeface="Palatino Linotype"/>
              </a:rPr>
              <a:t>of </a:t>
            </a:r>
            <a:r>
              <a:rPr sz="2000" spc="-5" dirty="0">
                <a:latin typeface="Palatino Linotype"/>
                <a:cs typeface="Palatino Linotype"/>
              </a:rPr>
              <a:t>ponds, </a:t>
            </a:r>
            <a:r>
              <a:rPr sz="2000" dirty="0">
                <a:latin typeface="Palatino Linotype"/>
                <a:cs typeface="Palatino Linotype"/>
              </a:rPr>
              <a:t>lakes</a:t>
            </a:r>
            <a:r>
              <a:rPr sz="2000" spc="-60" dirty="0">
                <a:latin typeface="Palatino Linotype"/>
                <a:cs typeface="Palatino Linotype"/>
              </a:rPr>
              <a:t> </a:t>
            </a:r>
            <a:r>
              <a:rPr sz="2000" dirty="0">
                <a:latin typeface="Palatino Linotype"/>
                <a:cs typeface="Palatino Linotype"/>
              </a:rPr>
              <a:t>etc.,</a:t>
            </a:r>
            <a:endParaRPr sz="2000">
              <a:latin typeface="Palatino Linotype"/>
              <a:cs typeface="Palatino Linotype"/>
            </a:endParaRPr>
          </a:p>
          <a:p>
            <a:pPr marL="355600" indent="-343535">
              <a:lnSpc>
                <a:spcPct val="100000"/>
              </a:lnSpc>
              <a:spcBef>
                <a:spcPts val="600"/>
              </a:spcBef>
              <a:buAutoNum type="arabicPeriod"/>
              <a:tabLst>
                <a:tab pos="355600" algn="l"/>
                <a:tab pos="356235" algn="l"/>
              </a:tabLst>
            </a:pPr>
            <a:r>
              <a:rPr sz="2000" spc="-5" dirty="0">
                <a:latin typeface="Palatino Linotype"/>
                <a:cs typeface="Palatino Linotype"/>
              </a:rPr>
              <a:t>The </a:t>
            </a:r>
            <a:r>
              <a:rPr sz="2000" dirty="0">
                <a:latin typeface="Palatino Linotype"/>
                <a:cs typeface="Palatino Linotype"/>
              </a:rPr>
              <a:t>forest maintains climate and</a:t>
            </a:r>
            <a:r>
              <a:rPr sz="2000" spc="-60" dirty="0">
                <a:latin typeface="Palatino Linotype"/>
                <a:cs typeface="Palatino Linotype"/>
              </a:rPr>
              <a:t> </a:t>
            </a:r>
            <a:r>
              <a:rPr sz="2000" dirty="0">
                <a:latin typeface="Palatino Linotype"/>
                <a:cs typeface="Palatino Linotype"/>
              </a:rPr>
              <a:t>rainfall.</a:t>
            </a:r>
            <a:endParaRPr sz="2000">
              <a:latin typeface="Palatino Linotype"/>
              <a:cs typeface="Palatino Linotype"/>
            </a:endParaRPr>
          </a:p>
          <a:p>
            <a:pPr marL="355600" indent="-343535">
              <a:lnSpc>
                <a:spcPct val="100000"/>
              </a:lnSpc>
              <a:spcBef>
                <a:spcPts val="600"/>
              </a:spcBef>
              <a:buAutoNum type="arabicPeriod"/>
              <a:tabLst>
                <a:tab pos="355600" algn="l"/>
                <a:tab pos="356235" algn="l"/>
              </a:tabLst>
            </a:pPr>
            <a:r>
              <a:rPr sz="2000" spc="-5" dirty="0">
                <a:latin typeface="Palatino Linotype"/>
                <a:cs typeface="Palatino Linotype"/>
              </a:rPr>
              <a:t>The </a:t>
            </a:r>
            <a:r>
              <a:rPr sz="2000" dirty="0">
                <a:latin typeface="Palatino Linotype"/>
                <a:cs typeface="Palatino Linotype"/>
              </a:rPr>
              <a:t>forest support many wild animals and </a:t>
            </a:r>
            <a:r>
              <a:rPr sz="2000" spc="-5" dirty="0">
                <a:latin typeface="Palatino Linotype"/>
                <a:cs typeface="Palatino Linotype"/>
              </a:rPr>
              <a:t>protect</a:t>
            </a:r>
            <a:r>
              <a:rPr sz="2000" spc="-70" dirty="0">
                <a:latin typeface="Palatino Linotype"/>
                <a:cs typeface="Palatino Linotype"/>
              </a:rPr>
              <a:t> </a:t>
            </a:r>
            <a:r>
              <a:rPr sz="2000" spc="-25" dirty="0">
                <a:latin typeface="Palatino Linotype"/>
                <a:cs typeface="Palatino Linotype"/>
              </a:rPr>
              <a:t>biodiversity.</a:t>
            </a:r>
            <a:endParaRPr sz="2000">
              <a:latin typeface="Palatino Linotype"/>
              <a:cs typeface="Palatino Linotype"/>
            </a:endParaRPr>
          </a:p>
          <a:p>
            <a:pPr marL="355600" marR="515620" indent="-343535">
              <a:lnSpc>
                <a:spcPct val="100000"/>
              </a:lnSpc>
              <a:spcBef>
                <a:spcPts val="600"/>
              </a:spcBef>
              <a:buAutoNum type="arabicPeriod"/>
              <a:tabLst>
                <a:tab pos="355600" algn="l"/>
                <a:tab pos="356235" algn="l"/>
              </a:tabLst>
            </a:pPr>
            <a:r>
              <a:rPr sz="2000" spc="-5" dirty="0">
                <a:latin typeface="Palatino Linotype"/>
                <a:cs typeface="Palatino Linotype"/>
              </a:rPr>
              <a:t>The </a:t>
            </a:r>
            <a:r>
              <a:rPr sz="2000" dirty="0">
                <a:latin typeface="Palatino Linotype"/>
                <a:cs typeface="Palatino Linotype"/>
              </a:rPr>
              <a:t>soil is </a:t>
            </a:r>
            <a:r>
              <a:rPr sz="2000" spc="-5" dirty="0">
                <a:latin typeface="Palatino Linotype"/>
                <a:cs typeface="Palatino Linotype"/>
              </a:rPr>
              <a:t>rich in </a:t>
            </a:r>
            <a:r>
              <a:rPr sz="2000" dirty="0">
                <a:latin typeface="Palatino Linotype"/>
                <a:cs typeface="Palatino Linotype"/>
              </a:rPr>
              <a:t>organic matter and </a:t>
            </a:r>
            <a:r>
              <a:rPr sz="2000" spc="-5" dirty="0">
                <a:latin typeface="Palatino Linotype"/>
                <a:cs typeface="Palatino Linotype"/>
              </a:rPr>
              <a:t>nutrients </a:t>
            </a:r>
            <a:r>
              <a:rPr sz="2000" dirty="0">
                <a:latin typeface="Palatino Linotype"/>
                <a:cs typeface="Palatino Linotype"/>
              </a:rPr>
              <a:t>which support </a:t>
            </a:r>
            <a:r>
              <a:rPr sz="2000" spc="-5" dirty="0">
                <a:latin typeface="Palatino Linotype"/>
                <a:cs typeface="Palatino Linotype"/>
              </a:rPr>
              <a:t>the  growth </a:t>
            </a:r>
            <a:r>
              <a:rPr sz="2000" dirty="0">
                <a:latin typeface="Palatino Linotype"/>
                <a:cs typeface="Palatino Linotype"/>
              </a:rPr>
              <a:t>of</a:t>
            </a:r>
            <a:r>
              <a:rPr sz="2000" spc="-30" dirty="0">
                <a:latin typeface="Palatino Linotype"/>
                <a:cs typeface="Palatino Linotype"/>
              </a:rPr>
              <a:t> </a:t>
            </a:r>
            <a:r>
              <a:rPr sz="2000" spc="-5" dirty="0">
                <a:latin typeface="Palatino Linotype"/>
                <a:cs typeface="Palatino Linotype"/>
              </a:rPr>
              <a:t>trees.</a:t>
            </a:r>
            <a:endParaRPr sz="2000">
              <a:latin typeface="Palatino Linotype"/>
              <a:cs typeface="Palatino Linotype"/>
            </a:endParaRPr>
          </a:p>
          <a:p>
            <a:pPr marL="355600" marR="112395" indent="-343535">
              <a:lnSpc>
                <a:spcPct val="100000"/>
              </a:lnSpc>
              <a:spcBef>
                <a:spcPts val="605"/>
              </a:spcBef>
              <a:buAutoNum type="arabicPeriod"/>
              <a:tabLst>
                <a:tab pos="355600" algn="l"/>
                <a:tab pos="356235" algn="l"/>
              </a:tabLst>
            </a:pPr>
            <a:r>
              <a:rPr sz="2000" dirty="0">
                <a:latin typeface="Palatino Linotype"/>
                <a:cs typeface="Palatino Linotype"/>
              </a:rPr>
              <a:t>Since penetration of light </a:t>
            </a:r>
            <a:r>
              <a:rPr sz="2000" spc="-5" dirty="0">
                <a:latin typeface="Palatino Linotype"/>
                <a:cs typeface="Palatino Linotype"/>
              </a:rPr>
              <a:t>is </a:t>
            </a:r>
            <a:r>
              <a:rPr sz="2000" dirty="0">
                <a:latin typeface="Palatino Linotype"/>
                <a:cs typeface="Palatino Linotype"/>
              </a:rPr>
              <a:t>so </a:t>
            </a:r>
            <a:r>
              <a:rPr sz="2000" spc="-20" dirty="0">
                <a:latin typeface="Palatino Linotype"/>
                <a:cs typeface="Palatino Linotype"/>
              </a:rPr>
              <a:t>poor, </a:t>
            </a:r>
            <a:r>
              <a:rPr sz="2000" spc="-5" dirty="0">
                <a:latin typeface="Palatino Linotype"/>
                <a:cs typeface="Palatino Linotype"/>
              </a:rPr>
              <a:t>the conversion </a:t>
            </a:r>
            <a:r>
              <a:rPr sz="2000" dirty="0">
                <a:latin typeface="Palatino Linotype"/>
                <a:cs typeface="Palatino Linotype"/>
              </a:rPr>
              <a:t>of organic</a:t>
            </a:r>
            <a:r>
              <a:rPr sz="2000" spc="-125" dirty="0">
                <a:latin typeface="Palatino Linotype"/>
                <a:cs typeface="Palatino Linotype"/>
              </a:rPr>
              <a:t> </a:t>
            </a:r>
            <a:r>
              <a:rPr sz="2000" dirty="0">
                <a:latin typeface="Palatino Linotype"/>
                <a:cs typeface="Palatino Linotype"/>
              </a:rPr>
              <a:t>matter  </a:t>
            </a:r>
            <a:r>
              <a:rPr sz="2000" spc="-5" dirty="0">
                <a:latin typeface="Palatino Linotype"/>
                <a:cs typeface="Palatino Linotype"/>
              </a:rPr>
              <a:t>into nutrients </a:t>
            </a:r>
            <a:r>
              <a:rPr sz="2000" dirty="0">
                <a:latin typeface="Palatino Linotype"/>
                <a:cs typeface="Palatino Linotype"/>
              </a:rPr>
              <a:t>is </a:t>
            </a:r>
            <a:r>
              <a:rPr sz="2000" spc="-10" dirty="0">
                <a:latin typeface="Palatino Linotype"/>
                <a:cs typeface="Palatino Linotype"/>
              </a:rPr>
              <a:t>very</a:t>
            </a:r>
            <a:r>
              <a:rPr sz="2000" spc="-25" dirty="0">
                <a:latin typeface="Palatino Linotype"/>
                <a:cs typeface="Palatino Linotype"/>
              </a:rPr>
              <a:t> </a:t>
            </a:r>
            <a:r>
              <a:rPr sz="2000" dirty="0">
                <a:latin typeface="Palatino Linotype"/>
                <a:cs typeface="Palatino Linotype"/>
              </a:rPr>
              <a:t>fast.</a:t>
            </a:r>
            <a:endParaRPr sz="2000">
              <a:latin typeface="Palatino Linotype"/>
              <a:cs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27888"/>
          </a:xfrm>
        </p:spPr>
        <p:txBody>
          <a:bodyPr>
            <a:normAutofit fontScale="90000"/>
          </a:bodyPr>
          <a:lstStyle/>
          <a:p>
            <a:r>
              <a:rPr lang="en-US" b="1" i="1" dirty="0" smtClean="0"/>
              <a:t>Hydrosphere</a:t>
            </a:r>
            <a:endParaRPr lang="en-US" dirty="0"/>
          </a:p>
        </p:txBody>
      </p:sp>
      <p:sp>
        <p:nvSpPr>
          <p:cNvPr id="3" name="Content Placeholder 2"/>
          <p:cNvSpPr>
            <a:spLocks noGrp="1"/>
          </p:cNvSpPr>
          <p:nvPr>
            <p:ph idx="1"/>
          </p:nvPr>
        </p:nvSpPr>
        <p:spPr>
          <a:xfrm>
            <a:off x="304800" y="1524000"/>
            <a:ext cx="8229600" cy="4389120"/>
          </a:xfrm>
        </p:spPr>
        <p:txBody>
          <a:bodyPr/>
          <a:lstStyle/>
          <a:p>
            <a:r>
              <a:rPr lang="en-US" dirty="0" smtClean="0"/>
              <a:t>The hydrosphere  describes the combined mass of water found on, under, and over the surface of a planet.</a:t>
            </a:r>
          </a:p>
          <a:p>
            <a:pPr>
              <a:buFont typeface="Wingdings" pitchFamily="2" charset="2"/>
              <a:buChar char="Ø"/>
            </a:pPr>
            <a:r>
              <a:rPr lang="en-US" dirty="0" smtClean="0"/>
              <a:t>1386 million cubic kilometers of water on earth.</a:t>
            </a:r>
          </a:p>
          <a:p>
            <a:pPr>
              <a:buFont typeface="Wingdings" pitchFamily="2" charset="2"/>
              <a:buChar char="Ø"/>
            </a:pPr>
            <a:r>
              <a:rPr lang="en-US" dirty="0" smtClean="0"/>
              <a:t>This includes water in liquid and frozen forms in groundwater's, glaciers, oceans, lakes and streams.</a:t>
            </a:r>
          </a:p>
          <a:p>
            <a:pPr>
              <a:buFont typeface="Wingdings" pitchFamily="2" charset="2"/>
              <a:buChar char="Ø"/>
            </a:pPr>
            <a:r>
              <a:rPr lang="en-US" dirty="0" smtClean="0"/>
              <a:t>Saline water account for 97.5% , Fresh Water 2.5% </a:t>
            </a:r>
          </a:p>
          <a:p>
            <a:pPr>
              <a:buNone/>
            </a:pPr>
            <a:endParaRPr lang="en-US" dirty="0" smtClean="0"/>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352424"/>
            <a:ext cx="8728075" cy="2639060"/>
          </a:xfrm>
          <a:prstGeom prst="rect">
            <a:avLst/>
          </a:prstGeom>
        </p:spPr>
        <p:txBody>
          <a:bodyPr vert="horz" wrap="square" lIns="0" tIns="12065" rIns="0" bIns="0" rtlCol="0">
            <a:spAutoFit/>
          </a:bodyPr>
          <a:lstStyle/>
          <a:p>
            <a:pPr marL="12700">
              <a:lnSpc>
                <a:spcPct val="100000"/>
              </a:lnSpc>
              <a:spcBef>
                <a:spcPts val="95"/>
              </a:spcBef>
            </a:pPr>
            <a:r>
              <a:rPr sz="1900" spc="-5" dirty="0">
                <a:latin typeface="Palatino Linotype"/>
                <a:cs typeface="Palatino Linotype"/>
              </a:rPr>
              <a:t>Structure and </a:t>
            </a:r>
            <a:r>
              <a:rPr sz="1900" spc="-10" dirty="0">
                <a:latin typeface="Palatino Linotype"/>
                <a:cs typeface="Palatino Linotype"/>
              </a:rPr>
              <a:t>Function </a:t>
            </a:r>
            <a:r>
              <a:rPr sz="1900" spc="-5" dirty="0">
                <a:latin typeface="Palatino Linotype"/>
                <a:cs typeface="Palatino Linotype"/>
              </a:rPr>
              <a:t>of forest</a:t>
            </a:r>
            <a:r>
              <a:rPr sz="1900" spc="80" dirty="0">
                <a:latin typeface="Palatino Linotype"/>
                <a:cs typeface="Palatino Linotype"/>
              </a:rPr>
              <a:t> </a:t>
            </a:r>
            <a:r>
              <a:rPr sz="1900" spc="-5" dirty="0">
                <a:latin typeface="Palatino Linotype"/>
                <a:cs typeface="Palatino Linotype"/>
              </a:rPr>
              <a:t>ecosystem</a:t>
            </a:r>
            <a:endParaRPr sz="1900">
              <a:latin typeface="Palatino Linotype"/>
              <a:cs typeface="Palatino Linotype"/>
            </a:endParaRPr>
          </a:p>
          <a:p>
            <a:pPr>
              <a:lnSpc>
                <a:spcPct val="100000"/>
              </a:lnSpc>
              <a:spcBef>
                <a:spcPts val="15"/>
              </a:spcBef>
            </a:pPr>
            <a:endParaRPr sz="1500">
              <a:latin typeface="Times New Roman"/>
              <a:cs typeface="Times New Roman"/>
            </a:endParaRPr>
          </a:p>
          <a:p>
            <a:pPr marL="12700">
              <a:lnSpc>
                <a:spcPct val="100000"/>
              </a:lnSpc>
            </a:pPr>
            <a:r>
              <a:rPr sz="1900" b="1" spc="-5" dirty="0">
                <a:latin typeface="Palatino Linotype"/>
                <a:cs typeface="Palatino Linotype"/>
              </a:rPr>
              <a:t>I. Abiotic components</a:t>
            </a:r>
            <a:endParaRPr sz="1900">
              <a:latin typeface="Palatino Linotype"/>
              <a:cs typeface="Palatino Linotype"/>
            </a:endParaRPr>
          </a:p>
          <a:p>
            <a:pPr marL="12700" marR="5080" indent="914400">
              <a:lnSpc>
                <a:spcPct val="150000"/>
              </a:lnSpc>
              <a:spcBef>
                <a:spcPts val="605"/>
              </a:spcBef>
            </a:pPr>
            <a:r>
              <a:rPr sz="1900" spc="-5" dirty="0">
                <a:latin typeface="Palatino Linotype"/>
                <a:cs typeface="Palatino Linotype"/>
              </a:rPr>
              <a:t>Climatic factors (temperature, light, </a:t>
            </a:r>
            <a:r>
              <a:rPr sz="1900" spc="-10" dirty="0">
                <a:latin typeface="Palatino Linotype"/>
                <a:cs typeface="Palatino Linotype"/>
              </a:rPr>
              <a:t>rainfall) </a:t>
            </a:r>
            <a:r>
              <a:rPr sz="1900" spc="-5" dirty="0">
                <a:latin typeface="Palatino Linotype"/>
                <a:cs typeface="Palatino Linotype"/>
              </a:rPr>
              <a:t>and </a:t>
            </a:r>
            <a:r>
              <a:rPr sz="1900" spc="-10" dirty="0">
                <a:latin typeface="Palatino Linotype"/>
                <a:cs typeface="Palatino Linotype"/>
              </a:rPr>
              <a:t>minerals </a:t>
            </a:r>
            <a:r>
              <a:rPr sz="1900" spc="-5" dirty="0">
                <a:latin typeface="Palatino Linotype"/>
                <a:cs typeface="Palatino Linotype"/>
              </a:rPr>
              <a:t>The abiotic  </a:t>
            </a:r>
            <a:r>
              <a:rPr sz="1900" spc="-10" dirty="0">
                <a:latin typeface="Palatino Linotype"/>
                <a:cs typeface="Palatino Linotype"/>
              </a:rPr>
              <a:t>components </a:t>
            </a:r>
            <a:r>
              <a:rPr sz="1900" spc="-5" dirty="0">
                <a:latin typeface="Palatino Linotype"/>
                <a:cs typeface="Palatino Linotype"/>
              </a:rPr>
              <a:t>are </a:t>
            </a:r>
            <a:r>
              <a:rPr sz="1900" spc="-10" dirty="0">
                <a:latin typeface="Palatino Linotype"/>
                <a:cs typeface="Palatino Linotype"/>
              </a:rPr>
              <a:t>inorganic </a:t>
            </a:r>
            <a:r>
              <a:rPr sz="1900" spc="-5" dirty="0">
                <a:latin typeface="Palatino Linotype"/>
                <a:cs typeface="Palatino Linotype"/>
              </a:rPr>
              <a:t>and </a:t>
            </a:r>
            <a:r>
              <a:rPr sz="1900" spc="-10" dirty="0">
                <a:latin typeface="Palatino Linotype"/>
                <a:cs typeface="Palatino Linotype"/>
              </a:rPr>
              <a:t>inorganic </a:t>
            </a:r>
            <a:r>
              <a:rPr sz="1900" spc="-5" dirty="0">
                <a:latin typeface="Palatino Linotype"/>
                <a:cs typeface="Palatino Linotype"/>
              </a:rPr>
              <a:t>and </a:t>
            </a:r>
            <a:r>
              <a:rPr sz="1900" spc="-10" dirty="0">
                <a:latin typeface="Palatino Linotype"/>
                <a:cs typeface="Palatino Linotype"/>
              </a:rPr>
              <a:t>organic </a:t>
            </a:r>
            <a:r>
              <a:rPr sz="1900" spc="-5" dirty="0">
                <a:latin typeface="Palatino Linotype"/>
                <a:cs typeface="Palatino Linotype"/>
              </a:rPr>
              <a:t>substances found in the soil  and atmosphere. In addition minerals, the </a:t>
            </a:r>
            <a:r>
              <a:rPr sz="1900" spc="-10" dirty="0">
                <a:latin typeface="Palatino Linotype"/>
                <a:cs typeface="Palatino Linotype"/>
              </a:rPr>
              <a:t>occurrence </a:t>
            </a:r>
            <a:r>
              <a:rPr sz="1900" spc="-5" dirty="0">
                <a:latin typeface="Palatino Linotype"/>
                <a:cs typeface="Palatino Linotype"/>
              </a:rPr>
              <a:t>of litter is characteristic  features, </a:t>
            </a:r>
            <a:r>
              <a:rPr sz="1900" spc="-10" dirty="0">
                <a:latin typeface="Palatino Linotype"/>
                <a:cs typeface="Palatino Linotype"/>
              </a:rPr>
              <a:t>majority </a:t>
            </a:r>
            <a:r>
              <a:rPr sz="1900" spc="-5" dirty="0">
                <a:latin typeface="Palatino Linotype"/>
                <a:cs typeface="Palatino Linotype"/>
              </a:rPr>
              <a:t>of</a:t>
            </a:r>
            <a:r>
              <a:rPr sz="1900" spc="60" dirty="0">
                <a:latin typeface="Palatino Linotype"/>
                <a:cs typeface="Palatino Linotype"/>
              </a:rPr>
              <a:t> </a:t>
            </a:r>
            <a:r>
              <a:rPr sz="1900" dirty="0">
                <a:latin typeface="Palatino Linotype"/>
                <a:cs typeface="Palatino Linotype"/>
              </a:rPr>
              <a:t>forests.</a:t>
            </a:r>
            <a:endParaRPr sz="1900">
              <a:latin typeface="Palatino Linotype"/>
              <a:cs typeface="Palatino Linotype"/>
            </a:endParaRPr>
          </a:p>
        </p:txBody>
      </p:sp>
      <p:sp>
        <p:nvSpPr>
          <p:cNvPr id="3" name="object 3"/>
          <p:cNvSpPr txBox="1"/>
          <p:nvPr/>
        </p:nvSpPr>
        <p:spPr>
          <a:xfrm>
            <a:off x="231140" y="3698240"/>
            <a:ext cx="7410450" cy="1336040"/>
          </a:xfrm>
          <a:prstGeom prst="rect">
            <a:avLst/>
          </a:prstGeom>
        </p:spPr>
        <p:txBody>
          <a:bodyPr vert="horz" wrap="square" lIns="0" tIns="12065" rIns="0" bIns="0" rtlCol="0">
            <a:spAutoFit/>
          </a:bodyPr>
          <a:lstStyle/>
          <a:p>
            <a:pPr marL="12700">
              <a:lnSpc>
                <a:spcPct val="100000"/>
              </a:lnSpc>
              <a:spcBef>
                <a:spcPts val="95"/>
              </a:spcBef>
            </a:pPr>
            <a:r>
              <a:rPr sz="1900" b="1" spc="-10" dirty="0">
                <a:latin typeface="Palatino Linotype"/>
                <a:cs typeface="Palatino Linotype"/>
              </a:rPr>
              <a:t>II. </a:t>
            </a:r>
            <a:r>
              <a:rPr sz="1900" b="1" spc="-5" dirty="0">
                <a:latin typeface="Palatino Linotype"/>
                <a:cs typeface="Palatino Linotype"/>
              </a:rPr>
              <a:t>Biotic</a:t>
            </a:r>
            <a:r>
              <a:rPr sz="1900" b="1" spc="25" dirty="0">
                <a:latin typeface="Palatino Linotype"/>
                <a:cs typeface="Palatino Linotype"/>
              </a:rPr>
              <a:t> </a:t>
            </a:r>
            <a:r>
              <a:rPr sz="1900" b="1" spc="-5" dirty="0">
                <a:latin typeface="Palatino Linotype"/>
                <a:cs typeface="Palatino Linotype"/>
              </a:rPr>
              <a:t>components</a:t>
            </a:r>
            <a:endParaRPr sz="1900">
              <a:latin typeface="Palatino Linotype"/>
              <a:cs typeface="Palatino Linotype"/>
            </a:endParaRPr>
          </a:p>
          <a:p>
            <a:pPr marL="12700" marR="5080">
              <a:lnSpc>
                <a:spcPct val="176300"/>
              </a:lnSpc>
            </a:pPr>
            <a:r>
              <a:rPr sz="1900" spc="-5" dirty="0">
                <a:latin typeface="Palatino Linotype"/>
                <a:cs typeface="Palatino Linotype"/>
              </a:rPr>
              <a:t>1. </a:t>
            </a:r>
            <a:r>
              <a:rPr sz="1900" b="1" spc="-5" dirty="0">
                <a:latin typeface="Palatino Linotype"/>
                <a:cs typeface="Palatino Linotype"/>
              </a:rPr>
              <a:t>Producers: </a:t>
            </a:r>
            <a:r>
              <a:rPr sz="1900" spc="-5" dirty="0">
                <a:latin typeface="Palatino Linotype"/>
                <a:cs typeface="Palatino Linotype"/>
              </a:rPr>
              <a:t>The plants absorb sunlight and produce </a:t>
            </a:r>
            <a:r>
              <a:rPr sz="1900" spc="-10" dirty="0">
                <a:latin typeface="Palatino Linotype"/>
                <a:cs typeface="Palatino Linotype"/>
              </a:rPr>
              <a:t>photosynthesis  </a:t>
            </a:r>
            <a:r>
              <a:rPr sz="1900" spc="-25" dirty="0">
                <a:latin typeface="Palatino Linotype"/>
                <a:cs typeface="Palatino Linotype"/>
              </a:rPr>
              <a:t>Trees, </a:t>
            </a:r>
            <a:r>
              <a:rPr sz="1900" spc="-5" dirty="0">
                <a:latin typeface="Palatino Linotype"/>
                <a:cs typeface="Palatino Linotype"/>
              </a:rPr>
              <a:t>shrubs and </a:t>
            </a:r>
            <a:r>
              <a:rPr sz="1900" spc="-10" dirty="0">
                <a:latin typeface="Palatino Linotype"/>
                <a:cs typeface="Palatino Linotype"/>
              </a:rPr>
              <a:t>ground</a:t>
            </a:r>
            <a:r>
              <a:rPr sz="1900" spc="60" dirty="0">
                <a:latin typeface="Palatino Linotype"/>
                <a:cs typeface="Palatino Linotype"/>
              </a:rPr>
              <a:t> </a:t>
            </a:r>
            <a:r>
              <a:rPr sz="1900" spc="-5" dirty="0">
                <a:latin typeface="Palatino Linotype"/>
                <a:cs typeface="Palatino Linotype"/>
              </a:rPr>
              <a:t>vegetation..</a:t>
            </a:r>
            <a:endParaRPr sz="1900">
              <a:latin typeface="Palatino Linotype"/>
              <a:cs typeface="Palatino Linotype"/>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453898"/>
            <a:ext cx="8143875" cy="5627370"/>
          </a:xfrm>
          <a:prstGeom prst="rect">
            <a:avLst/>
          </a:prstGeom>
        </p:spPr>
        <p:txBody>
          <a:bodyPr vert="horz" wrap="square" lIns="0" tIns="12065" rIns="0" bIns="0" rtlCol="0">
            <a:spAutoFit/>
          </a:bodyPr>
          <a:lstStyle/>
          <a:p>
            <a:pPr marL="12700">
              <a:lnSpc>
                <a:spcPct val="100000"/>
              </a:lnSpc>
              <a:spcBef>
                <a:spcPts val="95"/>
              </a:spcBef>
            </a:pPr>
            <a:r>
              <a:rPr sz="1900" b="1" spc="-5" dirty="0">
                <a:latin typeface="Palatino Linotype"/>
                <a:cs typeface="Palatino Linotype"/>
              </a:rPr>
              <a:t>2.</a:t>
            </a:r>
            <a:r>
              <a:rPr sz="1900" b="1" spc="-10" dirty="0">
                <a:latin typeface="Palatino Linotype"/>
                <a:cs typeface="Palatino Linotype"/>
              </a:rPr>
              <a:t> </a:t>
            </a:r>
            <a:r>
              <a:rPr sz="1900" b="1" spc="-5" dirty="0">
                <a:latin typeface="Palatino Linotype"/>
                <a:cs typeface="Palatino Linotype"/>
              </a:rPr>
              <a:t>Consumers</a:t>
            </a:r>
            <a:endParaRPr sz="1900">
              <a:latin typeface="Palatino Linotype"/>
              <a:cs typeface="Palatino Linotype"/>
            </a:endParaRPr>
          </a:p>
          <a:p>
            <a:pPr>
              <a:lnSpc>
                <a:spcPct val="100000"/>
              </a:lnSpc>
              <a:spcBef>
                <a:spcPts val="15"/>
              </a:spcBef>
            </a:pPr>
            <a:endParaRPr sz="1500">
              <a:latin typeface="Times New Roman"/>
              <a:cs typeface="Times New Roman"/>
            </a:endParaRPr>
          </a:p>
          <a:p>
            <a:pPr marL="12700">
              <a:lnSpc>
                <a:spcPct val="100000"/>
              </a:lnSpc>
            </a:pPr>
            <a:r>
              <a:rPr sz="1900" spc="-5" dirty="0">
                <a:latin typeface="Palatino Linotype"/>
                <a:cs typeface="Palatino Linotype"/>
              </a:rPr>
              <a:t>(a) </a:t>
            </a:r>
            <a:r>
              <a:rPr sz="1900" spc="-10" dirty="0">
                <a:latin typeface="Palatino Linotype"/>
                <a:cs typeface="Palatino Linotype"/>
              </a:rPr>
              <a:t>Primary consumers (herbivores) </a:t>
            </a:r>
            <a:r>
              <a:rPr sz="1900" dirty="0">
                <a:latin typeface="Palatino Linotype"/>
                <a:cs typeface="Palatino Linotype"/>
              </a:rPr>
              <a:t>:They </a:t>
            </a:r>
            <a:r>
              <a:rPr sz="1900" spc="-5" dirty="0">
                <a:latin typeface="Palatino Linotype"/>
                <a:cs typeface="Palatino Linotype"/>
              </a:rPr>
              <a:t>directly depend </a:t>
            </a:r>
            <a:r>
              <a:rPr sz="1900" spc="-10" dirty="0">
                <a:latin typeface="Palatino Linotype"/>
                <a:cs typeface="Palatino Linotype"/>
              </a:rPr>
              <a:t>on </a:t>
            </a:r>
            <a:r>
              <a:rPr sz="1900" spc="-5" dirty="0">
                <a:latin typeface="Palatino Linotype"/>
                <a:cs typeface="Palatino Linotype"/>
              </a:rPr>
              <a:t>the plants</a:t>
            </a:r>
            <a:r>
              <a:rPr sz="1900" spc="190" dirty="0">
                <a:latin typeface="Palatino Linotype"/>
                <a:cs typeface="Palatino Linotype"/>
              </a:rPr>
              <a:t> </a:t>
            </a:r>
            <a:r>
              <a:rPr sz="1900" spc="-5" dirty="0">
                <a:latin typeface="Palatino Linotype"/>
                <a:cs typeface="Palatino Linotype"/>
              </a:rPr>
              <a:t>for</a:t>
            </a:r>
            <a:endParaRPr sz="1900">
              <a:latin typeface="Palatino Linotype"/>
              <a:cs typeface="Palatino Linotype"/>
            </a:endParaRPr>
          </a:p>
          <a:p>
            <a:pPr marL="355600">
              <a:lnSpc>
                <a:spcPct val="100000"/>
              </a:lnSpc>
              <a:spcBef>
                <a:spcPts val="1145"/>
              </a:spcBef>
            </a:pPr>
            <a:r>
              <a:rPr sz="1900" spc="-5" dirty="0">
                <a:latin typeface="Palatino Linotype"/>
                <a:cs typeface="Palatino Linotype"/>
              </a:rPr>
              <a:t>their food.</a:t>
            </a:r>
            <a:endParaRPr sz="1900">
              <a:latin typeface="Palatino Linotype"/>
              <a:cs typeface="Palatino Linotype"/>
            </a:endParaRPr>
          </a:p>
          <a:p>
            <a:pPr>
              <a:lnSpc>
                <a:spcPct val="100000"/>
              </a:lnSpc>
              <a:spcBef>
                <a:spcPts val="10"/>
              </a:spcBef>
            </a:pPr>
            <a:endParaRPr sz="1500">
              <a:latin typeface="Times New Roman"/>
              <a:cs typeface="Times New Roman"/>
            </a:endParaRPr>
          </a:p>
          <a:p>
            <a:pPr marL="1841500">
              <a:lnSpc>
                <a:spcPct val="100000"/>
              </a:lnSpc>
              <a:spcBef>
                <a:spcPts val="5"/>
              </a:spcBef>
            </a:pPr>
            <a:r>
              <a:rPr sz="1900" spc="-5" dirty="0">
                <a:latin typeface="Palatino Linotype"/>
                <a:cs typeface="Palatino Linotype"/>
              </a:rPr>
              <a:t>Example : Ants, flies, insects, mice, </a:t>
            </a:r>
            <a:r>
              <a:rPr sz="1900" spc="-20" dirty="0">
                <a:latin typeface="Palatino Linotype"/>
                <a:cs typeface="Palatino Linotype"/>
              </a:rPr>
              <a:t>deer,</a:t>
            </a:r>
            <a:r>
              <a:rPr sz="1900" spc="-70" dirty="0">
                <a:latin typeface="Palatino Linotype"/>
                <a:cs typeface="Palatino Linotype"/>
              </a:rPr>
              <a:t> </a:t>
            </a:r>
            <a:r>
              <a:rPr sz="1900" spc="-5" dirty="0">
                <a:latin typeface="Palatino Linotype"/>
                <a:cs typeface="Palatino Linotype"/>
              </a:rPr>
              <a:t>squirrels.</a:t>
            </a:r>
            <a:endParaRPr sz="1900">
              <a:latin typeface="Palatino Linotype"/>
              <a:cs typeface="Palatino Linotype"/>
            </a:endParaRPr>
          </a:p>
          <a:p>
            <a:pPr>
              <a:lnSpc>
                <a:spcPct val="100000"/>
              </a:lnSpc>
              <a:spcBef>
                <a:spcPts val="10"/>
              </a:spcBef>
            </a:pPr>
            <a:endParaRPr sz="1500">
              <a:latin typeface="Times New Roman"/>
              <a:cs typeface="Times New Roman"/>
            </a:endParaRPr>
          </a:p>
          <a:p>
            <a:pPr marL="266700" indent="-254635">
              <a:lnSpc>
                <a:spcPct val="100000"/>
              </a:lnSpc>
              <a:spcBef>
                <a:spcPts val="5"/>
              </a:spcBef>
              <a:buAutoNum type="alphaLcPeriod" startAt="2"/>
              <a:tabLst>
                <a:tab pos="267335" algn="l"/>
              </a:tabLst>
            </a:pPr>
            <a:r>
              <a:rPr sz="1900" spc="-5" dirty="0">
                <a:latin typeface="Palatino Linotype"/>
                <a:cs typeface="Palatino Linotype"/>
              </a:rPr>
              <a:t>Secondary </a:t>
            </a:r>
            <a:r>
              <a:rPr sz="1900" spc="-10" dirty="0">
                <a:latin typeface="Palatino Linotype"/>
                <a:cs typeface="Palatino Linotype"/>
              </a:rPr>
              <a:t>consumers </a:t>
            </a:r>
            <a:r>
              <a:rPr sz="1900" spc="-5" dirty="0">
                <a:latin typeface="Palatino Linotype"/>
                <a:cs typeface="Palatino Linotype"/>
              </a:rPr>
              <a:t>(primary </a:t>
            </a:r>
            <a:r>
              <a:rPr sz="1900" spc="-10" dirty="0">
                <a:latin typeface="Palatino Linotype"/>
                <a:cs typeface="Palatino Linotype"/>
              </a:rPr>
              <a:t>carnivores):They </a:t>
            </a:r>
            <a:r>
              <a:rPr sz="1900" spc="-5" dirty="0">
                <a:latin typeface="Palatino Linotype"/>
                <a:cs typeface="Palatino Linotype"/>
              </a:rPr>
              <a:t>directly depend </a:t>
            </a:r>
            <a:r>
              <a:rPr sz="1900" spc="-10" dirty="0">
                <a:latin typeface="Palatino Linotype"/>
                <a:cs typeface="Palatino Linotype"/>
              </a:rPr>
              <a:t>on</a:t>
            </a:r>
            <a:r>
              <a:rPr sz="1900" spc="160" dirty="0">
                <a:latin typeface="Palatino Linotype"/>
                <a:cs typeface="Palatino Linotype"/>
              </a:rPr>
              <a:t> </a:t>
            </a:r>
            <a:r>
              <a:rPr sz="1900" spc="-5" dirty="0">
                <a:latin typeface="Palatino Linotype"/>
                <a:cs typeface="Palatino Linotype"/>
              </a:rPr>
              <a:t>the</a:t>
            </a:r>
            <a:endParaRPr sz="1900">
              <a:latin typeface="Palatino Linotype"/>
              <a:cs typeface="Palatino Linotype"/>
            </a:endParaRPr>
          </a:p>
          <a:p>
            <a:pPr marL="12700">
              <a:lnSpc>
                <a:spcPct val="100000"/>
              </a:lnSpc>
              <a:spcBef>
                <a:spcPts val="1140"/>
              </a:spcBef>
            </a:pPr>
            <a:r>
              <a:rPr sz="1900" spc="-10" dirty="0">
                <a:latin typeface="Palatino Linotype"/>
                <a:cs typeface="Palatino Linotype"/>
              </a:rPr>
              <a:t>herbivores </a:t>
            </a:r>
            <a:r>
              <a:rPr sz="1900" spc="-5" dirty="0">
                <a:latin typeface="Palatino Linotype"/>
                <a:cs typeface="Palatino Linotype"/>
              </a:rPr>
              <a:t>for their</a:t>
            </a:r>
            <a:r>
              <a:rPr sz="1900" spc="35" dirty="0">
                <a:latin typeface="Palatino Linotype"/>
                <a:cs typeface="Palatino Linotype"/>
              </a:rPr>
              <a:t> </a:t>
            </a:r>
            <a:r>
              <a:rPr sz="1900" spc="-5" dirty="0">
                <a:latin typeface="Palatino Linotype"/>
                <a:cs typeface="Palatino Linotype"/>
              </a:rPr>
              <a:t>food</a:t>
            </a:r>
            <a:endParaRPr sz="1900">
              <a:latin typeface="Palatino Linotype"/>
              <a:cs typeface="Palatino Linotype"/>
            </a:endParaRPr>
          </a:p>
          <a:p>
            <a:pPr>
              <a:lnSpc>
                <a:spcPct val="100000"/>
              </a:lnSpc>
              <a:spcBef>
                <a:spcPts val="15"/>
              </a:spcBef>
            </a:pPr>
            <a:endParaRPr sz="1500">
              <a:latin typeface="Times New Roman"/>
              <a:cs typeface="Times New Roman"/>
            </a:endParaRPr>
          </a:p>
          <a:p>
            <a:pPr marL="1841500">
              <a:lnSpc>
                <a:spcPct val="100000"/>
              </a:lnSpc>
            </a:pPr>
            <a:r>
              <a:rPr sz="1900" spc="-5" dirty="0">
                <a:latin typeface="Palatino Linotype"/>
                <a:cs typeface="Palatino Linotype"/>
              </a:rPr>
              <a:t>Examples: Snakes, birds,</a:t>
            </a:r>
            <a:r>
              <a:rPr sz="1900" spc="10" dirty="0">
                <a:latin typeface="Palatino Linotype"/>
                <a:cs typeface="Palatino Linotype"/>
              </a:rPr>
              <a:t> </a:t>
            </a:r>
            <a:r>
              <a:rPr sz="1900" spc="-5" dirty="0">
                <a:latin typeface="Palatino Linotype"/>
                <a:cs typeface="Palatino Linotype"/>
              </a:rPr>
              <a:t>fox.</a:t>
            </a:r>
            <a:endParaRPr sz="1900">
              <a:latin typeface="Palatino Linotype"/>
              <a:cs typeface="Palatino Linotype"/>
            </a:endParaRPr>
          </a:p>
          <a:p>
            <a:pPr>
              <a:lnSpc>
                <a:spcPct val="100000"/>
              </a:lnSpc>
              <a:spcBef>
                <a:spcPts val="15"/>
              </a:spcBef>
            </a:pPr>
            <a:endParaRPr sz="1500">
              <a:latin typeface="Times New Roman"/>
              <a:cs typeface="Times New Roman"/>
            </a:endParaRPr>
          </a:p>
          <a:p>
            <a:pPr marL="240029" indent="-227965">
              <a:lnSpc>
                <a:spcPct val="100000"/>
              </a:lnSpc>
              <a:buAutoNum type="alphaLcPeriod" startAt="3"/>
              <a:tabLst>
                <a:tab pos="240665" algn="l"/>
              </a:tabLst>
            </a:pPr>
            <a:r>
              <a:rPr sz="1900" spc="-20" dirty="0">
                <a:latin typeface="Palatino Linotype"/>
                <a:cs typeface="Palatino Linotype"/>
              </a:rPr>
              <a:t>Tertiary </a:t>
            </a:r>
            <a:r>
              <a:rPr sz="1900" spc="-10" dirty="0">
                <a:latin typeface="Palatino Linotype"/>
                <a:cs typeface="Palatino Linotype"/>
              </a:rPr>
              <a:t>consumers </a:t>
            </a:r>
            <a:r>
              <a:rPr sz="1900" dirty="0">
                <a:latin typeface="Palatino Linotype"/>
                <a:cs typeface="Palatino Linotype"/>
              </a:rPr>
              <a:t>:They </a:t>
            </a:r>
            <a:r>
              <a:rPr sz="1900" spc="-5" dirty="0">
                <a:latin typeface="Palatino Linotype"/>
                <a:cs typeface="Palatino Linotype"/>
              </a:rPr>
              <a:t>depend </a:t>
            </a:r>
            <a:r>
              <a:rPr sz="1900" spc="-10" dirty="0">
                <a:latin typeface="Palatino Linotype"/>
                <a:cs typeface="Palatino Linotype"/>
              </a:rPr>
              <a:t>on </a:t>
            </a:r>
            <a:r>
              <a:rPr sz="1900" spc="-5" dirty="0">
                <a:latin typeface="Palatino Linotype"/>
                <a:cs typeface="Palatino Linotype"/>
              </a:rPr>
              <a:t>the </a:t>
            </a:r>
            <a:r>
              <a:rPr sz="1900" spc="-10" dirty="0">
                <a:latin typeface="Palatino Linotype"/>
                <a:cs typeface="Palatino Linotype"/>
              </a:rPr>
              <a:t>primary carnivores </a:t>
            </a:r>
            <a:r>
              <a:rPr sz="1900" spc="-5" dirty="0">
                <a:latin typeface="Palatino Linotype"/>
                <a:cs typeface="Palatino Linotype"/>
              </a:rPr>
              <a:t>for their</a:t>
            </a:r>
            <a:r>
              <a:rPr sz="1900" spc="155" dirty="0">
                <a:latin typeface="Palatino Linotype"/>
                <a:cs typeface="Palatino Linotype"/>
              </a:rPr>
              <a:t> </a:t>
            </a:r>
            <a:r>
              <a:rPr sz="1900" spc="-5" dirty="0">
                <a:latin typeface="Palatino Linotype"/>
                <a:cs typeface="Palatino Linotype"/>
              </a:rPr>
              <a:t>food</a:t>
            </a:r>
            <a:endParaRPr sz="1900">
              <a:latin typeface="Palatino Linotype"/>
              <a:cs typeface="Palatino Linotype"/>
            </a:endParaRPr>
          </a:p>
          <a:p>
            <a:pPr>
              <a:lnSpc>
                <a:spcPct val="100000"/>
              </a:lnSpc>
              <a:spcBef>
                <a:spcPts val="15"/>
              </a:spcBef>
            </a:pPr>
            <a:endParaRPr sz="1500">
              <a:latin typeface="Times New Roman"/>
              <a:cs typeface="Times New Roman"/>
            </a:endParaRPr>
          </a:p>
          <a:p>
            <a:pPr marL="1841500">
              <a:lnSpc>
                <a:spcPct val="100000"/>
              </a:lnSpc>
              <a:spcBef>
                <a:spcPts val="5"/>
              </a:spcBef>
            </a:pPr>
            <a:r>
              <a:rPr sz="1900" spc="-5" dirty="0">
                <a:latin typeface="Palatino Linotype"/>
                <a:cs typeface="Palatino Linotype"/>
              </a:rPr>
              <a:t>Examples : Animals, </a:t>
            </a:r>
            <a:r>
              <a:rPr sz="1900" spc="-10" dirty="0">
                <a:latin typeface="Palatino Linotype"/>
                <a:cs typeface="Palatino Linotype"/>
              </a:rPr>
              <a:t>like </a:t>
            </a:r>
            <a:r>
              <a:rPr sz="1900" spc="-15" dirty="0">
                <a:latin typeface="Palatino Linotype"/>
                <a:cs typeface="Palatino Linotype"/>
              </a:rPr>
              <a:t>tiger, </a:t>
            </a:r>
            <a:r>
              <a:rPr sz="1900" spc="-10" dirty="0">
                <a:latin typeface="Palatino Linotype"/>
                <a:cs typeface="Palatino Linotype"/>
              </a:rPr>
              <a:t>lion,</a:t>
            </a:r>
            <a:r>
              <a:rPr sz="1900" spc="-50" dirty="0">
                <a:latin typeface="Palatino Linotype"/>
                <a:cs typeface="Palatino Linotype"/>
              </a:rPr>
              <a:t> </a:t>
            </a:r>
            <a:r>
              <a:rPr sz="1900" spc="-5" dirty="0">
                <a:latin typeface="Palatino Linotype"/>
                <a:cs typeface="Palatino Linotype"/>
              </a:rPr>
              <a:t>etc.,</a:t>
            </a:r>
            <a:endParaRPr sz="1900">
              <a:latin typeface="Palatino Linotype"/>
              <a:cs typeface="Palatino Linotype"/>
            </a:endParaRPr>
          </a:p>
          <a:p>
            <a:pPr>
              <a:lnSpc>
                <a:spcPct val="100000"/>
              </a:lnSpc>
              <a:spcBef>
                <a:spcPts val="15"/>
              </a:spcBef>
            </a:pPr>
            <a:endParaRPr sz="1500">
              <a:latin typeface="Times New Roman"/>
              <a:cs typeface="Times New Roman"/>
            </a:endParaRPr>
          </a:p>
          <a:p>
            <a:pPr marL="12700">
              <a:lnSpc>
                <a:spcPct val="100000"/>
              </a:lnSpc>
            </a:pPr>
            <a:r>
              <a:rPr sz="1900" b="1" spc="-5" dirty="0">
                <a:latin typeface="Palatino Linotype"/>
                <a:cs typeface="Palatino Linotype"/>
              </a:rPr>
              <a:t>3.</a:t>
            </a:r>
            <a:r>
              <a:rPr sz="1900" b="1" spc="-10" dirty="0">
                <a:latin typeface="Palatino Linotype"/>
                <a:cs typeface="Palatino Linotype"/>
              </a:rPr>
              <a:t> </a:t>
            </a:r>
            <a:r>
              <a:rPr sz="1900" b="1" spc="-5" dirty="0">
                <a:latin typeface="Palatino Linotype"/>
                <a:cs typeface="Palatino Linotype"/>
              </a:rPr>
              <a:t>Decomposers</a:t>
            </a:r>
            <a:endParaRPr sz="1900">
              <a:latin typeface="Palatino Linotype"/>
              <a:cs typeface="Palatino Linotype"/>
            </a:endParaRPr>
          </a:p>
          <a:p>
            <a:pPr marL="1841500">
              <a:lnSpc>
                <a:spcPct val="100000"/>
              </a:lnSpc>
              <a:spcBef>
                <a:spcPts val="1140"/>
              </a:spcBef>
            </a:pPr>
            <a:r>
              <a:rPr sz="1900" spc="-5" dirty="0">
                <a:latin typeface="Palatino Linotype"/>
                <a:cs typeface="Palatino Linotype"/>
              </a:rPr>
              <a:t>Bacteria and</a:t>
            </a:r>
            <a:r>
              <a:rPr sz="1900" dirty="0">
                <a:latin typeface="Palatino Linotype"/>
                <a:cs typeface="Palatino Linotype"/>
              </a:rPr>
              <a:t> </a:t>
            </a:r>
            <a:r>
              <a:rPr sz="1900" spc="-5" dirty="0">
                <a:latin typeface="Palatino Linotype"/>
                <a:cs typeface="Palatino Linotype"/>
              </a:rPr>
              <a:t>fungi.</a:t>
            </a:r>
            <a:endParaRPr sz="1900">
              <a:latin typeface="Palatino Linotype"/>
              <a:cs typeface="Palatino Linotype"/>
            </a:endParaRPr>
          </a:p>
          <a:p>
            <a:pPr marL="12700">
              <a:lnSpc>
                <a:spcPct val="100000"/>
              </a:lnSpc>
              <a:spcBef>
                <a:spcPts val="1140"/>
              </a:spcBef>
            </a:pPr>
            <a:r>
              <a:rPr sz="1900" spc="-5" dirty="0">
                <a:latin typeface="Palatino Linotype"/>
                <a:cs typeface="Palatino Linotype"/>
              </a:rPr>
              <a:t>They decompose the dad </a:t>
            </a:r>
            <a:r>
              <a:rPr sz="1900" spc="-10" dirty="0">
                <a:latin typeface="Palatino Linotype"/>
                <a:cs typeface="Palatino Linotype"/>
              </a:rPr>
              <a:t>plant </a:t>
            </a:r>
            <a:r>
              <a:rPr sz="1900" spc="-5" dirty="0">
                <a:latin typeface="Palatino Linotype"/>
                <a:cs typeface="Palatino Linotype"/>
              </a:rPr>
              <a:t>and animal </a:t>
            </a:r>
            <a:r>
              <a:rPr sz="1900" spc="-20" dirty="0">
                <a:latin typeface="Palatino Linotype"/>
                <a:cs typeface="Palatino Linotype"/>
              </a:rPr>
              <a:t>matter., </a:t>
            </a:r>
            <a:r>
              <a:rPr sz="1900" spc="-5" dirty="0">
                <a:latin typeface="Palatino Linotype"/>
                <a:cs typeface="Palatino Linotype"/>
              </a:rPr>
              <a:t>of </a:t>
            </a:r>
            <a:r>
              <a:rPr sz="1900" spc="-10" dirty="0">
                <a:latin typeface="Palatino Linotype"/>
                <a:cs typeface="Palatino Linotype"/>
              </a:rPr>
              <a:t>decomposition</a:t>
            </a:r>
            <a:r>
              <a:rPr sz="1900" spc="105" dirty="0">
                <a:latin typeface="Palatino Linotype"/>
                <a:cs typeface="Palatino Linotype"/>
              </a:rPr>
              <a:t> </a:t>
            </a:r>
            <a:r>
              <a:rPr sz="1900" spc="-10" dirty="0">
                <a:latin typeface="Palatino Linotype"/>
                <a:cs typeface="Palatino Linotype"/>
              </a:rPr>
              <a:t>in</a:t>
            </a:r>
            <a:endParaRPr sz="1900">
              <a:latin typeface="Palatino Linotype"/>
              <a:cs typeface="Palatino Linotype"/>
            </a:endParaRPr>
          </a:p>
        </p:txBody>
      </p:sp>
      <p:sp>
        <p:nvSpPr>
          <p:cNvPr id="3" name="object 3"/>
          <p:cNvSpPr txBox="1"/>
          <p:nvPr/>
        </p:nvSpPr>
        <p:spPr>
          <a:xfrm>
            <a:off x="459740" y="6265196"/>
            <a:ext cx="7705725" cy="468630"/>
          </a:xfrm>
          <a:prstGeom prst="rect">
            <a:avLst/>
          </a:prstGeom>
        </p:spPr>
        <p:txBody>
          <a:bodyPr vert="horz" wrap="square" lIns="0" tIns="0" rIns="0" bIns="0" rtlCol="0">
            <a:spAutoFit/>
          </a:bodyPr>
          <a:lstStyle/>
          <a:p>
            <a:pPr marL="12700">
              <a:lnSpc>
                <a:spcPts val="1870"/>
              </a:lnSpc>
            </a:pPr>
            <a:r>
              <a:rPr sz="1900" spc="-10" dirty="0">
                <a:latin typeface="Palatino Linotype"/>
                <a:cs typeface="Palatino Linotype"/>
              </a:rPr>
              <a:t>tropical </a:t>
            </a:r>
            <a:r>
              <a:rPr sz="1900" spc="-5" dirty="0">
                <a:latin typeface="Palatino Linotype"/>
                <a:cs typeface="Palatino Linotype"/>
              </a:rPr>
              <a:t>and </a:t>
            </a:r>
            <a:r>
              <a:rPr sz="1900" spc="-10" dirty="0">
                <a:latin typeface="Palatino Linotype"/>
                <a:cs typeface="Palatino Linotype"/>
              </a:rPr>
              <a:t>subtropical </a:t>
            </a:r>
            <a:r>
              <a:rPr sz="1900" spc="-290" dirty="0">
                <a:latin typeface="Palatino Linotype"/>
                <a:cs typeface="Palatino Linotype"/>
              </a:rPr>
              <a:t>fore</a:t>
            </a:r>
            <a:r>
              <a:rPr sz="1800" spc="-434" baseline="-18518" dirty="0">
                <a:solidFill>
                  <a:srgbClr val="888888"/>
                </a:solidFill>
                <a:latin typeface="Arial"/>
                <a:cs typeface="Arial"/>
              </a:rPr>
              <a:t>V.</a:t>
            </a:r>
            <a:r>
              <a:rPr sz="1900" spc="-290" dirty="0">
                <a:latin typeface="Palatino Linotype"/>
                <a:cs typeface="Palatino Linotype"/>
              </a:rPr>
              <a:t>s</a:t>
            </a:r>
            <a:r>
              <a:rPr sz="1800" spc="-434" baseline="-18518" dirty="0">
                <a:solidFill>
                  <a:srgbClr val="888888"/>
                </a:solidFill>
                <a:latin typeface="Arial"/>
                <a:cs typeface="Arial"/>
              </a:rPr>
              <a:t>S</a:t>
            </a:r>
            <a:r>
              <a:rPr sz="1900" spc="-290" dirty="0">
                <a:latin typeface="Palatino Linotype"/>
                <a:cs typeface="Palatino Linotype"/>
              </a:rPr>
              <a:t>t</a:t>
            </a:r>
            <a:r>
              <a:rPr sz="1800" spc="-434" baseline="-18518" dirty="0">
                <a:solidFill>
                  <a:srgbClr val="888888"/>
                </a:solidFill>
                <a:latin typeface="Arial"/>
                <a:cs typeface="Arial"/>
              </a:rPr>
              <a:t>.</a:t>
            </a:r>
            <a:r>
              <a:rPr sz="1900" spc="-290" dirty="0">
                <a:latin typeface="Palatino Linotype"/>
                <a:cs typeface="Palatino Linotype"/>
              </a:rPr>
              <a:t>s</a:t>
            </a:r>
            <a:r>
              <a:rPr sz="1800" spc="-434" baseline="-18518" dirty="0">
                <a:solidFill>
                  <a:srgbClr val="888888"/>
                </a:solidFill>
                <a:latin typeface="Arial"/>
                <a:cs typeface="Arial"/>
              </a:rPr>
              <a:t>Sa</a:t>
            </a:r>
            <a:r>
              <a:rPr sz="1900" spc="-290" dirty="0">
                <a:latin typeface="Palatino Linotype"/>
                <a:cs typeface="Palatino Linotype"/>
              </a:rPr>
              <a:t>i</a:t>
            </a:r>
            <a:r>
              <a:rPr sz="1800" spc="-434" baseline="-18518" dirty="0">
                <a:solidFill>
                  <a:srgbClr val="888888"/>
                </a:solidFill>
                <a:latin typeface="Arial"/>
                <a:cs typeface="Arial"/>
              </a:rPr>
              <a:t>r</a:t>
            </a:r>
            <a:r>
              <a:rPr sz="1900" spc="-290" dirty="0">
                <a:latin typeface="Palatino Linotype"/>
                <a:cs typeface="Palatino Linotype"/>
              </a:rPr>
              <a:t>s</a:t>
            </a:r>
            <a:r>
              <a:rPr sz="1800" spc="-434" baseline="-18518" dirty="0">
                <a:solidFill>
                  <a:srgbClr val="888888"/>
                </a:solidFill>
                <a:latin typeface="Arial"/>
                <a:cs typeface="Arial"/>
              </a:rPr>
              <a:t>av</a:t>
            </a:r>
            <a:r>
              <a:rPr sz="1900" spc="-290" dirty="0">
                <a:latin typeface="Palatino Linotype"/>
                <a:cs typeface="Palatino Linotype"/>
              </a:rPr>
              <a:t>i</a:t>
            </a:r>
            <a:r>
              <a:rPr sz="1800" spc="-434" baseline="-18518" dirty="0">
                <a:solidFill>
                  <a:srgbClr val="888888"/>
                </a:solidFill>
                <a:latin typeface="Arial"/>
                <a:cs typeface="Arial"/>
              </a:rPr>
              <a:t>a</a:t>
            </a:r>
            <a:r>
              <a:rPr sz="1900" spc="-290" dirty="0">
                <a:latin typeface="Palatino Linotype"/>
                <a:cs typeface="Palatino Linotype"/>
              </a:rPr>
              <a:t>n</a:t>
            </a:r>
            <a:r>
              <a:rPr sz="1800" spc="-434" baseline="-18518" dirty="0">
                <a:solidFill>
                  <a:srgbClr val="888888"/>
                </a:solidFill>
                <a:latin typeface="Arial"/>
                <a:cs typeface="Arial"/>
              </a:rPr>
              <a:t>na</a:t>
            </a:r>
            <a:r>
              <a:rPr sz="1900" spc="-290" dirty="0">
                <a:latin typeface="Palatino Linotype"/>
                <a:cs typeface="Palatino Linotype"/>
              </a:rPr>
              <a:t>r</a:t>
            </a:r>
            <a:r>
              <a:rPr sz="1800" spc="-434" baseline="-18518" dirty="0">
                <a:solidFill>
                  <a:srgbClr val="888888"/>
                </a:solidFill>
                <a:latin typeface="Arial"/>
                <a:cs typeface="Arial"/>
              </a:rPr>
              <a:t>M</a:t>
            </a:r>
            <a:r>
              <a:rPr sz="1900" spc="-290" dirty="0">
                <a:latin typeface="Palatino Linotype"/>
                <a:cs typeface="Palatino Linotype"/>
              </a:rPr>
              <a:t>a</a:t>
            </a:r>
            <a:r>
              <a:rPr sz="1800" spc="-434" baseline="-18518" dirty="0">
                <a:solidFill>
                  <a:srgbClr val="888888"/>
                </a:solidFill>
                <a:latin typeface="Arial"/>
                <a:cs typeface="Arial"/>
              </a:rPr>
              <a:t>a</a:t>
            </a:r>
            <a:r>
              <a:rPr sz="1900" spc="-290" dirty="0">
                <a:latin typeface="Palatino Linotype"/>
                <a:cs typeface="Palatino Linotype"/>
              </a:rPr>
              <a:t>p</a:t>
            </a:r>
            <a:r>
              <a:rPr sz="1800" spc="-434" baseline="-18518" dirty="0">
                <a:solidFill>
                  <a:srgbClr val="888888"/>
                </a:solidFill>
                <a:latin typeface="Arial"/>
                <a:cs typeface="Arial"/>
              </a:rPr>
              <a:t>ni</a:t>
            </a:r>
            <a:r>
              <a:rPr sz="1900" spc="-290" dirty="0">
                <a:latin typeface="Palatino Linotype"/>
                <a:cs typeface="Palatino Linotype"/>
              </a:rPr>
              <a:t>i</a:t>
            </a:r>
            <a:r>
              <a:rPr sz="1800" spc="-434" baseline="-18518" dirty="0">
                <a:solidFill>
                  <a:srgbClr val="888888"/>
                </a:solidFill>
                <a:latin typeface="Arial"/>
                <a:cs typeface="Arial"/>
              </a:rPr>
              <a:t>, </a:t>
            </a:r>
            <a:r>
              <a:rPr sz="1900" spc="-400" dirty="0">
                <a:latin typeface="Palatino Linotype"/>
                <a:cs typeface="Palatino Linotype"/>
              </a:rPr>
              <a:t>d</a:t>
            </a:r>
            <a:r>
              <a:rPr sz="1800" spc="-600" baseline="-18518" dirty="0">
                <a:solidFill>
                  <a:srgbClr val="888888"/>
                </a:solidFill>
                <a:latin typeface="Arial"/>
                <a:cs typeface="Arial"/>
              </a:rPr>
              <a:t>Hea</a:t>
            </a:r>
            <a:r>
              <a:rPr sz="1900" spc="-400" dirty="0">
                <a:latin typeface="Palatino Linotype"/>
                <a:cs typeface="Palatino Linotype"/>
              </a:rPr>
              <a:t>th</a:t>
            </a:r>
            <a:r>
              <a:rPr sz="1800" spc="-600" baseline="-18518" dirty="0">
                <a:solidFill>
                  <a:srgbClr val="888888"/>
                </a:solidFill>
                <a:latin typeface="Arial"/>
                <a:cs typeface="Arial"/>
              </a:rPr>
              <a:t>d</a:t>
            </a:r>
            <a:r>
              <a:rPr sz="1800" spc="-15" baseline="-18518" dirty="0">
                <a:solidFill>
                  <a:srgbClr val="888888"/>
                </a:solidFill>
                <a:latin typeface="Arial"/>
                <a:cs typeface="Arial"/>
              </a:rPr>
              <a:t> </a:t>
            </a:r>
            <a:r>
              <a:rPr sz="1800" spc="-419" baseline="-18518" dirty="0">
                <a:solidFill>
                  <a:srgbClr val="888888"/>
                </a:solidFill>
                <a:latin typeface="Arial"/>
                <a:cs typeface="Arial"/>
              </a:rPr>
              <a:t>&amp;</a:t>
            </a:r>
            <a:r>
              <a:rPr sz="1900" spc="-280" dirty="0">
                <a:latin typeface="Palatino Linotype"/>
                <a:cs typeface="Palatino Linotype"/>
              </a:rPr>
              <a:t>an</a:t>
            </a:r>
            <a:r>
              <a:rPr sz="1800" spc="-419" baseline="-18518" dirty="0">
                <a:solidFill>
                  <a:srgbClr val="888888"/>
                </a:solidFill>
                <a:latin typeface="Arial"/>
                <a:cs typeface="Arial"/>
              </a:rPr>
              <a:t>AP</a:t>
            </a:r>
            <a:r>
              <a:rPr sz="1900" spc="-280" dirty="0">
                <a:latin typeface="Palatino Linotype"/>
                <a:cs typeface="Palatino Linotype"/>
              </a:rPr>
              <a:t>i</a:t>
            </a:r>
            <a:r>
              <a:rPr sz="1800" spc="-419" baseline="-18518" dirty="0">
                <a:solidFill>
                  <a:srgbClr val="888888"/>
                </a:solidFill>
                <a:latin typeface="Arial"/>
                <a:cs typeface="Arial"/>
              </a:rPr>
              <a:t>/</a:t>
            </a:r>
            <a:r>
              <a:rPr sz="1900" spc="-280" dirty="0">
                <a:latin typeface="Palatino Linotype"/>
                <a:cs typeface="Palatino Linotype"/>
              </a:rPr>
              <a:t>n </a:t>
            </a:r>
            <a:r>
              <a:rPr sz="1900" spc="-5" dirty="0">
                <a:latin typeface="Palatino Linotype"/>
                <a:cs typeface="Palatino Linotype"/>
              </a:rPr>
              <a:t>the temperate</a:t>
            </a:r>
            <a:r>
              <a:rPr sz="1900" spc="55" dirty="0">
                <a:latin typeface="Palatino Linotype"/>
                <a:cs typeface="Palatino Linotype"/>
              </a:rPr>
              <a:t> </a:t>
            </a:r>
            <a:r>
              <a:rPr sz="1900" spc="-5" dirty="0">
                <a:latin typeface="Palatino Linotype"/>
                <a:cs typeface="Palatino Linotype"/>
              </a:rPr>
              <a:t>forests.</a:t>
            </a:r>
            <a:endParaRPr sz="1900">
              <a:latin typeface="Palatino Linotype"/>
              <a:cs typeface="Palatino Linotype"/>
            </a:endParaRPr>
          </a:p>
          <a:p>
            <a:pPr marL="517525" algn="ctr">
              <a:lnSpc>
                <a:spcPct val="100000"/>
              </a:lnSpc>
              <a:spcBef>
                <a:spcPts val="260"/>
              </a:spcBef>
            </a:pPr>
            <a:r>
              <a:rPr sz="1200" spc="-10" dirty="0">
                <a:solidFill>
                  <a:srgbClr val="888888"/>
                </a:solidFill>
                <a:latin typeface="Arial"/>
                <a:cs typeface="Arial"/>
              </a:rPr>
              <a:t>Chemistry, </a:t>
            </a:r>
            <a:r>
              <a:rPr sz="1200" spc="-5" dirty="0">
                <a:solidFill>
                  <a:srgbClr val="888888"/>
                </a:solidFill>
                <a:latin typeface="Arial"/>
                <a:cs typeface="Arial"/>
              </a:rPr>
              <a:t>AEC</a:t>
            </a:r>
            <a:r>
              <a:rPr sz="1200" spc="-75" dirty="0">
                <a:solidFill>
                  <a:srgbClr val="888888"/>
                </a:solidFill>
                <a:latin typeface="Arial"/>
                <a:cs typeface="Arial"/>
              </a:rPr>
              <a:t> </a:t>
            </a:r>
            <a:r>
              <a:rPr sz="1200" spc="-5" dirty="0">
                <a:solidFill>
                  <a:srgbClr val="888888"/>
                </a:solidFill>
                <a:latin typeface="Arial"/>
                <a:cs typeface="Arial"/>
              </a:rPr>
              <a:t>Salem</a:t>
            </a:r>
            <a:endParaRPr sz="12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762000"/>
            <a:ext cx="8487156"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609600"/>
            <a:ext cx="7341108" cy="5257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31932"/>
            <a:ext cx="8608060" cy="4968668"/>
          </a:xfrm>
          <a:prstGeom prst="rect">
            <a:avLst/>
          </a:prstGeom>
        </p:spPr>
        <p:txBody>
          <a:bodyPr vert="horz" wrap="square" lIns="0" tIns="165735" rIns="0" bIns="0" rtlCol="0">
            <a:spAutoFit/>
          </a:bodyPr>
          <a:lstStyle/>
          <a:p>
            <a:pPr algn="just"/>
            <a:r>
              <a:rPr lang="en-US" sz="2400" b="1" dirty="0" smtClean="0"/>
              <a:t>Grassland Ecosystem: </a:t>
            </a:r>
            <a:r>
              <a:rPr lang="en-US" sz="2400" dirty="0" smtClean="0"/>
              <a:t>Grassland occupies about 20% of earth’s surface addition to grass species, some trees and shrubs are/also  pre in grasslands. Limited grazing helps to improve the net primary production of the grasslands. But, overgrazing leads degradation of these grasslands resulting in desertification</a:t>
            </a:r>
          </a:p>
          <a:p>
            <a:pPr algn="just"/>
            <a:endParaRPr lang="en-US" sz="2400" dirty="0" smtClean="0"/>
          </a:p>
          <a:p>
            <a:pPr algn="just"/>
            <a:r>
              <a:rPr lang="en-US" sz="2400" dirty="0" smtClean="0"/>
              <a:t>Types of grassland ecosystem</a:t>
            </a:r>
          </a:p>
          <a:p>
            <a:pPr algn="just"/>
            <a:endParaRPr lang="en-US" sz="2400" dirty="0" smtClean="0"/>
          </a:p>
          <a:p>
            <a:pPr algn="just"/>
            <a:r>
              <a:rPr lang="en-US" sz="2400" dirty="0" smtClean="0"/>
              <a:t>Depending upon the climate conditions grassland can classified into  three types</a:t>
            </a:r>
          </a:p>
          <a:p>
            <a:pPr marL="457200" lvl="0" indent="-457200" algn="just">
              <a:buFont typeface="+mj-lt"/>
              <a:buAutoNum type="arabicPeriod"/>
            </a:pPr>
            <a:r>
              <a:rPr lang="en-US" sz="2400" dirty="0" smtClean="0"/>
              <a:t>Tropical grasslands.</a:t>
            </a:r>
          </a:p>
          <a:p>
            <a:pPr marL="457200" lvl="0" indent="-457200" algn="just">
              <a:buFont typeface="+mj-lt"/>
              <a:buAutoNum type="arabicPeriod"/>
            </a:pPr>
            <a:r>
              <a:rPr lang="en-US" sz="2400" dirty="0" smtClean="0"/>
              <a:t>Temperate grasslands.</a:t>
            </a:r>
          </a:p>
          <a:p>
            <a:pPr marL="457200" lvl="0" indent="-457200" algn="just">
              <a:buFont typeface="+mj-lt"/>
              <a:buAutoNum type="arabicPeriod"/>
            </a:pPr>
            <a:r>
              <a:rPr lang="en-US" sz="2400" dirty="0" smtClean="0"/>
              <a:t>Polar grasslands.</a:t>
            </a: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79602"/>
            <a:ext cx="8378825" cy="5361305"/>
          </a:xfrm>
          <a:prstGeom prst="rect">
            <a:avLst/>
          </a:prstGeom>
        </p:spPr>
        <p:txBody>
          <a:bodyPr vert="horz" wrap="square" lIns="0" tIns="13335" rIns="0" bIns="0" rtlCol="0">
            <a:spAutoFit/>
          </a:bodyPr>
          <a:lstStyle/>
          <a:p>
            <a:pPr marL="12700">
              <a:lnSpc>
                <a:spcPct val="100000"/>
              </a:lnSpc>
              <a:spcBef>
                <a:spcPts val="105"/>
              </a:spcBef>
            </a:pPr>
            <a:r>
              <a:rPr sz="2000" b="1" dirty="0">
                <a:latin typeface="Palatino Linotype"/>
                <a:cs typeface="Palatino Linotype"/>
              </a:rPr>
              <a:t>Features of different types of</a:t>
            </a:r>
            <a:r>
              <a:rPr sz="2000" b="1" spc="-120" dirty="0">
                <a:latin typeface="Palatino Linotype"/>
                <a:cs typeface="Palatino Linotype"/>
              </a:rPr>
              <a:t> </a:t>
            </a:r>
            <a:r>
              <a:rPr sz="2000" b="1" dirty="0">
                <a:latin typeface="Palatino Linotype"/>
                <a:cs typeface="Palatino Linotype"/>
              </a:rPr>
              <a:t>grassland</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25"/>
              </a:spcBef>
            </a:pPr>
            <a:endParaRPr sz="2150">
              <a:latin typeface="Times New Roman"/>
              <a:cs typeface="Times New Roman"/>
            </a:endParaRPr>
          </a:p>
          <a:p>
            <a:pPr marL="266700" indent="-254635">
              <a:lnSpc>
                <a:spcPct val="100000"/>
              </a:lnSpc>
              <a:buAutoNum type="arabicPeriod"/>
              <a:tabLst>
                <a:tab pos="267335" algn="l"/>
              </a:tabLst>
            </a:pPr>
            <a:r>
              <a:rPr sz="2000" b="1" spc="-20" dirty="0">
                <a:latin typeface="Palatino Linotype"/>
                <a:cs typeface="Palatino Linotype"/>
              </a:rPr>
              <a:t>Tropical</a:t>
            </a:r>
            <a:r>
              <a:rPr sz="2000" b="1" spc="-40" dirty="0">
                <a:latin typeface="Palatino Linotype"/>
                <a:cs typeface="Palatino Linotype"/>
              </a:rPr>
              <a:t> </a:t>
            </a:r>
            <a:r>
              <a:rPr sz="2000" b="1" dirty="0">
                <a:latin typeface="Palatino Linotype"/>
                <a:cs typeface="Palatino Linotype"/>
              </a:rPr>
              <a:t>grasslands</a:t>
            </a:r>
            <a:endParaRPr sz="2000">
              <a:latin typeface="Palatino Linotype"/>
              <a:cs typeface="Palatino Linotype"/>
            </a:endParaRPr>
          </a:p>
          <a:p>
            <a:pPr marL="12700">
              <a:lnSpc>
                <a:spcPct val="100000"/>
              </a:lnSpc>
              <a:spcBef>
                <a:spcPts val="1200"/>
              </a:spcBef>
            </a:pPr>
            <a:r>
              <a:rPr sz="2000" spc="-5" dirty="0">
                <a:latin typeface="Palatino Linotype"/>
                <a:cs typeface="Palatino Linotype"/>
              </a:rPr>
              <a:t>They </a:t>
            </a:r>
            <a:r>
              <a:rPr sz="2000" dirty="0">
                <a:latin typeface="Palatino Linotype"/>
                <a:cs typeface="Palatino Linotype"/>
              </a:rPr>
              <a:t>are </a:t>
            </a:r>
            <a:r>
              <a:rPr sz="2000" spc="-5" dirty="0">
                <a:latin typeface="Palatino Linotype"/>
                <a:cs typeface="Palatino Linotype"/>
              </a:rPr>
              <a:t>found near the borders </a:t>
            </a:r>
            <a:r>
              <a:rPr sz="2000" spc="-10" dirty="0">
                <a:latin typeface="Palatino Linotype"/>
                <a:cs typeface="Palatino Linotype"/>
              </a:rPr>
              <a:t>of </a:t>
            </a:r>
            <a:r>
              <a:rPr sz="2000" spc="-5" dirty="0">
                <a:latin typeface="Palatino Linotype"/>
                <a:cs typeface="Palatino Linotype"/>
              </a:rPr>
              <a:t>tropical </a:t>
            </a:r>
            <a:r>
              <a:rPr sz="2000" dirty="0">
                <a:latin typeface="Palatino Linotype"/>
                <a:cs typeface="Palatino Linotype"/>
              </a:rPr>
              <a:t>rain . forests. are</a:t>
            </a:r>
            <a:r>
              <a:rPr sz="2000" spc="210" dirty="0">
                <a:latin typeface="Palatino Linotype"/>
                <a:cs typeface="Palatino Linotype"/>
              </a:rPr>
              <a:t> </a:t>
            </a:r>
            <a:r>
              <a:rPr sz="2000" spc="-5" dirty="0">
                <a:latin typeface="Palatino Linotype"/>
                <a:cs typeface="Palatino Linotype"/>
              </a:rPr>
              <a:t>characterized</a:t>
            </a:r>
            <a:endParaRPr sz="2000">
              <a:latin typeface="Palatino Linotype"/>
              <a:cs typeface="Palatino Linotype"/>
            </a:endParaRPr>
          </a:p>
          <a:p>
            <a:pPr marL="12700">
              <a:lnSpc>
                <a:spcPct val="100000"/>
              </a:lnSpc>
              <a:spcBef>
                <a:spcPts val="1200"/>
              </a:spcBef>
              <a:tabLst>
                <a:tab pos="2698115" algn="l"/>
              </a:tabLst>
            </a:pPr>
            <a:r>
              <a:rPr sz="2000" spc="-5" dirty="0">
                <a:latin typeface="Palatino Linotype"/>
                <a:cs typeface="Palatino Linotype"/>
              </a:rPr>
              <a:t>by </a:t>
            </a:r>
            <a:r>
              <a:rPr sz="2000" spc="5" dirty="0">
                <a:latin typeface="Palatino Linotype"/>
                <a:cs typeface="Palatino Linotype"/>
              </a:rPr>
              <a:t> </a:t>
            </a:r>
            <a:r>
              <a:rPr sz="2000" dirty="0">
                <a:latin typeface="Palatino Linotype"/>
                <a:cs typeface="Palatino Linotype"/>
              </a:rPr>
              <a:t>high</a:t>
            </a:r>
            <a:r>
              <a:rPr sz="2000" spc="495" dirty="0">
                <a:latin typeface="Palatino Linotype"/>
                <a:cs typeface="Palatino Linotype"/>
              </a:rPr>
              <a:t> </a:t>
            </a:r>
            <a:r>
              <a:rPr sz="2000" spc="-5" dirty="0">
                <a:latin typeface="Palatino Linotype"/>
                <a:cs typeface="Palatino Linotype"/>
              </a:rPr>
              <a:t>temperature	</a:t>
            </a:r>
            <a:r>
              <a:rPr sz="2000" spc="-10" dirty="0">
                <a:latin typeface="Palatino Linotype"/>
                <a:cs typeface="Palatino Linotype"/>
              </a:rPr>
              <a:t>and  </a:t>
            </a:r>
            <a:r>
              <a:rPr sz="2000" spc="-5" dirty="0">
                <a:latin typeface="Palatino Linotype"/>
                <a:cs typeface="Palatino Linotype"/>
              </a:rPr>
              <a:t>moderate  </a:t>
            </a:r>
            <a:r>
              <a:rPr sz="2000" dirty="0">
                <a:latin typeface="Palatino Linotype"/>
                <a:cs typeface="Palatino Linotype"/>
              </a:rPr>
              <a:t>rainfall  </a:t>
            </a:r>
            <a:r>
              <a:rPr sz="2000" spc="-5" dirty="0">
                <a:latin typeface="Palatino Linotype"/>
                <a:cs typeface="Palatino Linotype"/>
              </a:rPr>
              <a:t>(40  </a:t>
            </a:r>
            <a:r>
              <a:rPr sz="2000" spc="-10" dirty="0">
                <a:latin typeface="Palatino Linotype"/>
                <a:cs typeface="Palatino Linotype"/>
              </a:rPr>
              <a:t>to  </a:t>
            </a:r>
            <a:r>
              <a:rPr sz="2000" dirty="0">
                <a:latin typeface="Palatino Linotype"/>
                <a:cs typeface="Palatino Linotype"/>
              </a:rPr>
              <a:t>100  </a:t>
            </a:r>
            <a:r>
              <a:rPr sz="2000" spc="-10" dirty="0">
                <a:latin typeface="Palatino Linotype"/>
                <a:cs typeface="Palatino Linotype"/>
              </a:rPr>
              <a:t>cm).  </a:t>
            </a:r>
            <a:r>
              <a:rPr sz="2000" spc="-5" dirty="0">
                <a:latin typeface="Palatino Linotype"/>
                <a:cs typeface="Palatino Linotype"/>
              </a:rPr>
              <a:t>It  </a:t>
            </a:r>
            <a:r>
              <a:rPr sz="2000" dirty="0">
                <a:latin typeface="Palatino Linotype"/>
                <a:cs typeface="Palatino Linotype"/>
              </a:rPr>
              <a:t>is</a:t>
            </a:r>
            <a:r>
              <a:rPr sz="2000" spc="495" dirty="0">
                <a:latin typeface="Palatino Linotype"/>
                <a:cs typeface="Palatino Linotype"/>
              </a:rPr>
              <a:t> </a:t>
            </a:r>
            <a:r>
              <a:rPr sz="2000" dirty="0">
                <a:latin typeface="Palatino Linotype"/>
                <a:cs typeface="Palatino Linotype"/>
              </a:rPr>
              <a:t>also</a:t>
            </a:r>
            <a:endParaRPr sz="2000">
              <a:latin typeface="Palatino Linotype"/>
              <a:cs typeface="Palatino Linotype"/>
            </a:endParaRPr>
          </a:p>
          <a:p>
            <a:pPr marL="12700" marR="5080">
              <a:lnSpc>
                <a:spcPct val="150000"/>
              </a:lnSpc>
              <a:spcBef>
                <a:spcPts val="5"/>
              </a:spcBef>
            </a:pPr>
            <a:r>
              <a:rPr sz="2000" spc="-5" dirty="0">
                <a:latin typeface="Palatino Linotype"/>
                <a:cs typeface="Palatino Linotype"/>
              </a:rPr>
              <a:t>known </a:t>
            </a:r>
            <a:r>
              <a:rPr sz="2000" dirty="0">
                <a:latin typeface="Palatino Linotype"/>
                <a:cs typeface="Palatino Linotype"/>
              </a:rPr>
              <a:t>as </a:t>
            </a:r>
            <a:r>
              <a:rPr sz="2000" spc="-10" dirty="0">
                <a:latin typeface="Palatino Linotype"/>
                <a:cs typeface="Palatino Linotype"/>
              </a:rPr>
              <a:t>Savanna type. </a:t>
            </a:r>
            <a:r>
              <a:rPr sz="2000" spc="-5" dirty="0">
                <a:latin typeface="Palatino Linotype"/>
                <a:cs typeface="Palatino Linotype"/>
              </a:rPr>
              <a:t>They </a:t>
            </a:r>
            <a:r>
              <a:rPr sz="2000" spc="-20" dirty="0">
                <a:latin typeface="Palatino Linotype"/>
                <a:cs typeface="Palatino Linotype"/>
              </a:rPr>
              <a:t>ye </a:t>
            </a:r>
            <a:r>
              <a:rPr sz="2000" spc="-5" dirty="0">
                <a:latin typeface="Palatino Linotype"/>
                <a:cs typeface="Palatino Linotype"/>
              </a:rPr>
              <a:t>tall grasses </a:t>
            </a:r>
            <a:r>
              <a:rPr sz="2000" dirty="0">
                <a:latin typeface="Palatino Linotype"/>
                <a:cs typeface="Palatino Linotype"/>
              </a:rPr>
              <a:t>with </a:t>
            </a:r>
            <a:r>
              <a:rPr sz="2000" spc="-5" dirty="0">
                <a:latin typeface="Palatino Linotype"/>
                <a:cs typeface="Palatino Linotype"/>
              </a:rPr>
              <a:t>scattered shrubs </a:t>
            </a:r>
            <a:r>
              <a:rPr sz="2000" dirty="0">
                <a:latin typeface="Palatino Linotype"/>
                <a:cs typeface="Palatino Linotype"/>
              </a:rPr>
              <a:t>and  stunted </a:t>
            </a:r>
            <a:r>
              <a:rPr sz="2000" spc="-5" dirty="0">
                <a:latin typeface="Palatino Linotype"/>
                <a:cs typeface="Palatino Linotype"/>
              </a:rPr>
              <a:t>trees </a:t>
            </a:r>
            <a:r>
              <a:rPr sz="2000" dirty="0">
                <a:latin typeface="Palatino Linotype"/>
                <a:cs typeface="Palatino Linotype"/>
              </a:rPr>
              <a:t>and animals like </a:t>
            </a:r>
            <a:r>
              <a:rPr sz="2000" spc="-5" dirty="0">
                <a:latin typeface="Palatino Linotype"/>
                <a:cs typeface="Palatino Linotype"/>
              </a:rPr>
              <a:t>zebras, </a:t>
            </a:r>
            <a:r>
              <a:rPr sz="2000" dirty="0">
                <a:latin typeface="Palatino Linotype"/>
                <a:cs typeface="Palatino Linotype"/>
              </a:rPr>
              <a:t>giraffes, antelopes,</a:t>
            </a:r>
            <a:r>
              <a:rPr sz="2000" spc="-65" dirty="0">
                <a:latin typeface="Palatino Linotype"/>
                <a:cs typeface="Palatino Linotype"/>
              </a:rPr>
              <a:t> </a:t>
            </a:r>
            <a:r>
              <a:rPr sz="2000" spc="-5" dirty="0">
                <a:latin typeface="Palatino Linotype"/>
                <a:cs typeface="Palatino Linotype"/>
              </a:rPr>
              <a:t>etc.,</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266700" indent="-254635">
              <a:lnSpc>
                <a:spcPct val="100000"/>
              </a:lnSpc>
              <a:buAutoNum type="arabicPeriod" startAt="2"/>
              <a:tabLst>
                <a:tab pos="267335" algn="l"/>
              </a:tabLst>
            </a:pPr>
            <a:r>
              <a:rPr sz="2000" b="1" spc="-20" dirty="0">
                <a:latin typeface="Palatino Linotype"/>
                <a:cs typeface="Palatino Linotype"/>
              </a:rPr>
              <a:t>Temperate</a:t>
            </a:r>
            <a:r>
              <a:rPr sz="2000" b="1" spc="-40" dirty="0">
                <a:latin typeface="Palatino Linotype"/>
                <a:cs typeface="Palatino Linotype"/>
              </a:rPr>
              <a:t> </a:t>
            </a:r>
            <a:r>
              <a:rPr sz="2000" b="1" dirty="0">
                <a:latin typeface="Palatino Linotype"/>
                <a:cs typeface="Palatino Linotype"/>
              </a:rPr>
              <a:t>grasslands</a:t>
            </a:r>
            <a:endParaRPr sz="2000">
              <a:latin typeface="Palatino Linotype"/>
              <a:cs typeface="Palatino Linotype"/>
            </a:endParaRPr>
          </a:p>
          <a:p>
            <a:pPr marL="12700" marR="5080">
              <a:lnSpc>
                <a:spcPct val="150000"/>
              </a:lnSpc>
              <a:tabLst>
                <a:tab pos="3022600" algn="l"/>
              </a:tabLst>
            </a:pPr>
            <a:r>
              <a:rPr sz="2000" spc="-5" dirty="0">
                <a:latin typeface="Palatino Linotype"/>
                <a:cs typeface="Palatino Linotype"/>
              </a:rPr>
              <a:t>They </a:t>
            </a:r>
            <a:r>
              <a:rPr sz="2000" dirty="0">
                <a:latin typeface="Palatino Linotype"/>
                <a:cs typeface="Palatino Linotype"/>
              </a:rPr>
              <a:t>are </a:t>
            </a:r>
            <a:r>
              <a:rPr sz="2000" spc="-5" dirty="0">
                <a:latin typeface="Palatino Linotype"/>
                <a:cs typeface="Palatino Linotype"/>
              </a:rPr>
              <a:t>usually found in the </a:t>
            </a:r>
            <a:r>
              <a:rPr sz="2000" dirty="0">
                <a:latin typeface="Palatino Linotype"/>
                <a:cs typeface="Palatino Linotype"/>
              </a:rPr>
              <a:t>centers </a:t>
            </a:r>
            <a:r>
              <a:rPr sz="2000" spc="-5" dirty="0">
                <a:latin typeface="Palatino Linotype"/>
                <a:cs typeface="Palatino Linotype"/>
              </a:rPr>
              <a:t>of continents, oil </a:t>
            </a:r>
            <a:r>
              <a:rPr sz="2000" dirty="0">
                <a:latin typeface="Palatino Linotype"/>
                <a:cs typeface="Palatino Linotype"/>
              </a:rPr>
              <a:t>sloped </a:t>
            </a:r>
            <a:r>
              <a:rPr sz="2000" spc="-5" dirty="0">
                <a:latin typeface="Palatino Linotype"/>
                <a:cs typeface="Palatino Linotype"/>
              </a:rPr>
              <a:t>hills.. They  </a:t>
            </a:r>
            <a:r>
              <a:rPr sz="2000" dirty="0">
                <a:latin typeface="Palatino Linotype"/>
                <a:cs typeface="Palatino Linotype"/>
              </a:rPr>
              <a:t>are characterized</a:t>
            </a:r>
            <a:r>
              <a:rPr sz="2000" spc="140" dirty="0">
                <a:latin typeface="Palatino Linotype"/>
                <a:cs typeface="Palatino Linotype"/>
              </a:rPr>
              <a:t> </a:t>
            </a:r>
            <a:r>
              <a:rPr sz="2000" spc="-5" dirty="0">
                <a:latin typeface="Palatino Linotype"/>
                <a:cs typeface="Palatino Linotype"/>
              </a:rPr>
              <a:t>by</a:t>
            </a:r>
            <a:r>
              <a:rPr sz="2000" spc="85" dirty="0">
                <a:latin typeface="Palatino Linotype"/>
                <a:cs typeface="Palatino Linotype"/>
              </a:rPr>
              <a:t> </a:t>
            </a:r>
            <a:r>
              <a:rPr sz="2000" spc="-10" dirty="0">
                <a:latin typeface="Palatino Linotype"/>
                <a:cs typeface="Palatino Linotype"/>
              </a:rPr>
              <a:t>very	</a:t>
            </a:r>
            <a:r>
              <a:rPr sz="2000" dirty="0">
                <a:latin typeface="Palatino Linotype"/>
                <a:cs typeface="Palatino Linotype"/>
              </a:rPr>
              <a:t>cold winters and </a:t>
            </a:r>
            <a:r>
              <a:rPr sz="2000" spc="-5" dirty="0">
                <a:latin typeface="Palatino Linotype"/>
                <a:cs typeface="Palatino Linotype"/>
              </a:rPr>
              <a:t>hot summers: </a:t>
            </a:r>
            <a:r>
              <a:rPr sz="2000" dirty="0">
                <a:latin typeface="Palatino Linotype"/>
                <a:cs typeface="Palatino Linotype"/>
              </a:rPr>
              <a:t>Intense</a:t>
            </a:r>
            <a:r>
              <a:rPr sz="2000" spc="409" dirty="0">
                <a:latin typeface="Palatino Linotype"/>
                <a:cs typeface="Palatino Linotype"/>
              </a:rPr>
              <a:t> </a:t>
            </a:r>
            <a:r>
              <a:rPr sz="2000" spc="-5" dirty="0">
                <a:latin typeface="Palatino Linotype"/>
                <a:cs typeface="Palatino Linotype"/>
              </a:rPr>
              <a:t>grazing</a:t>
            </a:r>
            <a:endParaRPr sz="2000">
              <a:latin typeface="Palatino Linotype"/>
              <a:cs typeface="Palatino Linotype"/>
            </a:endParaRPr>
          </a:p>
          <a:p>
            <a:pPr marL="12700">
              <a:lnSpc>
                <a:spcPct val="100000"/>
              </a:lnSpc>
              <a:spcBef>
                <a:spcPts val="1205"/>
              </a:spcBef>
            </a:pPr>
            <a:r>
              <a:rPr sz="2000" dirty="0">
                <a:latin typeface="Palatino Linotype"/>
                <a:cs typeface="Palatino Linotype"/>
              </a:rPr>
              <a:t>and summer fires, </a:t>
            </a:r>
            <a:r>
              <a:rPr sz="2000" spc="-5" dirty="0">
                <a:latin typeface="Palatino Linotype"/>
                <a:cs typeface="Palatino Linotype"/>
              </a:rPr>
              <a:t>do not </a:t>
            </a:r>
            <a:r>
              <a:rPr sz="2000" dirty="0">
                <a:latin typeface="Palatino Linotype"/>
                <a:cs typeface="Palatino Linotype"/>
              </a:rPr>
              <a:t>W shrubs </a:t>
            </a:r>
            <a:r>
              <a:rPr sz="2000" spc="-5" dirty="0">
                <a:latin typeface="Palatino Linotype"/>
                <a:cs typeface="Palatino Linotype"/>
              </a:rPr>
              <a:t>or trees to</a:t>
            </a:r>
            <a:r>
              <a:rPr sz="2000" spc="-80" dirty="0">
                <a:latin typeface="Palatino Linotype"/>
                <a:cs typeface="Palatino Linotype"/>
              </a:rPr>
              <a:t> </a:t>
            </a:r>
            <a:r>
              <a:rPr sz="2000" spc="-40" dirty="0">
                <a:latin typeface="Palatino Linotype"/>
                <a:cs typeface="Palatino Linotype"/>
              </a:rPr>
              <a:t>grow.</a:t>
            </a:r>
            <a:endParaRPr sz="2000">
              <a:latin typeface="Palatino Linotype"/>
              <a:cs typeface="Palatino Linotype"/>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03275"/>
            <a:ext cx="7996555" cy="45986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Palatino Linotype"/>
                <a:cs typeface="Palatino Linotype"/>
              </a:rPr>
              <a:t>3. Polar</a:t>
            </a:r>
            <a:r>
              <a:rPr sz="2000" b="1" spc="-45" dirty="0">
                <a:latin typeface="Palatino Linotype"/>
                <a:cs typeface="Palatino Linotype"/>
              </a:rPr>
              <a:t> </a:t>
            </a:r>
            <a:r>
              <a:rPr sz="2000" b="1" dirty="0">
                <a:latin typeface="Palatino Linotype"/>
                <a:cs typeface="Palatino Linotype"/>
              </a:rPr>
              <a:t>grasslands</a:t>
            </a:r>
            <a:endParaRPr sz="2000">
              <a:latin typeface="Palatino Linotype"/>
              <a:cs typeface="Palatino Linotype"/>
            </a:endParaRPr>
          </a:p>
          <a:p>
            <a:pPr marL="12700" marR="5715" indent="63500">
              <a:lnSpc>
                <a:spcPct val="150000"/>
              </a:lnSpc>
              <a:tabLst>
                <a:tab pos="771525" algn="l"/>
                <a:tab pos="2056130" algn="l"/>
                <a:tab pos="3143250" algn="l"/>
                <a:tab pos="3864610" algn="l"/>
                <a:tab pos="4888230" algn="l"/>
                <a:tab pos="5583555" algn="l"/>
                <a:tab pos="7700645" algn="l"/>
              </a:tabLst>
            </a:pPr>
            <a:r>
              <a:rPr sz="2000" dirty="0">
                <a:latin typeface="Palatino Linotype"/>
                <a:cs typeface="Palatino Linotype"/>
              </a:rPr>
              <a:t>T</a:t>
            </a:r>
            <a:r>
              <a:rPr sz="2000" spc="-10" dirty="0">
                <a:latin typeface="Palatino Linotype"/>
                <a:cs typeface="Palatino Linotype"/>
              </a:rPr>
              <a:t>h</a:t>
            </a:r>
            <a:r>
              <a:rPr sz="2000" dirty="0">
                <a:latin typeface="Palatino Linotype"/>
                <a:cs typeface="Palatino Linotype"/>
              </a:rPr>
              <a:t>ey	are </a:t>
            </a:r>
            <a:r>
              <a:rPr sz="2000" spc="-5" dirty="0">
                <a:latin typeface="Palatino Linotype"/>
                <a:cs typeface="Palatino Linotype"/>
              </a:rPr>
              <a:t> </a:t>
            </a:r>
            <a:r>
              <a:rPr sz="2000" dirty="0">
                <a:latin typeface="Palatino Linotype"/>
                <a:cs typeface="Palatino Linotype"/>
              </a:rPr>
              <a:t>f</a:t>
            </a:r>
            <a:r>
              <a:rPr sz="2000" spc="-10" dirty="0">
                <a:latin typeface="Palatino Linotype"/>
                <a:cs typeface="Palatino Linotype"/>
              </a:rPr>
              <a:t>o</a:t>
            </a:r>
            <a:r>
              <a:rPr sz="2000" spc="-5" dirty="0">
                <a:latin typeface="Palatino Linotype"/>
                <a:cs typeface="Palatino Linotype"/>
              </a:rPr>
              <a:t>un</a:t>
            </a:r>
            <a:r>
              <a:rPr sz="2000" dirty="0">
                <a:latin typeface="Palatino Linotype"/>
                <a:cs typeface="Palatino Linotype"/>
              </a:rPr>
              <a:t>d	</a:t>
            </a:r>
            <a:r>
              <a:rPr sz="2000" spc="5" dirty="0">
                <a:latin typeface="Palatino Linotype"/>
                <a:cs typeface="Palatino Linotype"/>
              </a:rPr>
              <a:t>i</a:t>
            </a:r>
            <a:r>
              <a:rPr sz="2000" dirty="0">
                <a:latin typeface="Palatino Linotype"/>
                <a:cs typeface="Palatino Linotype"/>
              </a:rPr>
              <a:t>n </a:t>
            </a:r>
            <a:r>
              <a:rPr sz="2000" spc="-10" dirty="0">
                <a:latin typeface="Palatino Linotype"/>
                <a:cs typeface="Palatino Linotype"/>
              </a:rPr>
              <a:t> </a:t>
            </a:r>
            <a:r>
              <a:rPr sz="2000" dirty="0">
                <a:latin typeface="Palatino Linotype"/>
                <a:cs typeface="Palatino Linotype"/>
              </a:rPr>
              <a:t>arc</a:t>
            </a:r>
            <a:r>
              <a:rPr sz="2000" spc="-10" dirty="0">
                <a:latin typeface="Palatino Linotype"/>
                <a:cs typeface="Palatino Linotype"/>
              </a:rPr>
              <a:t>t</a:t>
            </a:r>
            <a:r>
              <a:rPr sz="2000" dirty="0">
                <a:latin typeface="Palatino Linotype"/>
                <a:cs typeface="Palatino Linotype"/>
              </a:rPr>
              <a:t>ic	</a:t>
            </a:r>
            <a:r>
              <a:rPr sz="2000" spc="-5" dirty="0">
                <a:latin typeface="Palatino Linotype"/>
                <a:cs typeface="Palatino Linotype"/>
              </a:rPr>
              <a:t>p</a:t>
            </a:r>
            <a:r>
              <a:rPr sz="2000" spc="-10" dirty="0">
                <a:latin typeface="Palatino Linotype"/>
                <a:cs typeface="Palatino Linotype"/>
              </a:rPr>
              <a:t>o</a:t>
            </a:r>
            <a:r>
              <a:rPr sz="2000" dirty="0">
                <a:latin typeface="Palatino Linotype"/>
                <a:cs typeface="Palatino Linotype"/>
              </a:rPr>
              <a:t>l</a:t>
            </a:r>
            <a:r>
              <a:rPr sz="2000" spc="5" dirty="0">
                <a:latin typeface="Palatino Linotype"/>
                <a:cs typeface="Palatino Linotype"/>
              </a:rPr>
              <a:t>a</a:t>
            </a:r>
            <a:r>
              <a:rPr sz="2000" dirty="0">
                <a:latin typeface="Palatino Linotype"/>
                <a:cs typeface="Palatino Linotype"/>
              </a:rPr>
              <a:t>r	reg</a:t>
            </a:r>
            <a:r>
              <a:rPr sz="2000" spc="5" dirty="0">
                <a:latin typeface="Palatino Linotype"/>
                <a:cs typeface="Palatino Linotype"/>
              </a:rPr>
              <a:t>i</a:t>
            </a:r>
            <a:r>
              <a:rPr sz="2000" spc="-15" dirty="0">
                <a:latin typeface="Palatino Linotype"/>
                <a:cs typeface="Palatino Linotype"/>
              </a:rPr>
              <a:t>o</a:t>
            </a:r>
            <a:r>
              <a:rPr sz="2000" spc="-5" dirty="0">
                <a:latin typeface="Palatino Linotype"/>
                <a:cs typeface="Palatino Linotype"/>
              </a:rPr>
              <a:t>n</a:t>
            </a:r>
            <a:r>
              <a:rPr sz="2000" dirty="0">
                <a:latin typeface="Palatino Linotype"/>
                <a:cs typeface="Palatino Linotype"/>
              </a:rPr>
              <a:t>s.	T</a:t>
            </a:r>
            <a:r>
              <a:rPr sz="2000" spc="-10" dirty="0">
                <a:latin typeface="Palatino Linotype"/>
                <a:cs typeface="Palatino Linotype"/>
              </a:rPr>
              <a:t>h</a:t>
            </a:r>
            <a:r>
              <a:rPr sz="2000" dirty="0">
                <a:latin typeface="Palatino Linotype"/>
                <a:cs typeface="Palatino Linotype"/>
              </a:rPr>
              <a:t>ey	are </a:t>
            </a:r>
            <a:r>
              <a:rPr sz="2000" spc="-5" dirty="0">
                <a:latin typeface="Palatino Linotype"/>
                <a:cs typeface="Palatino Linotype"/>
              </a:rPr>
              <a:t> </a:t>
            </a:r>
            <a:r>
              <a:rPr sz="2000" dirty="0">
                <a:latin typeface="Palatino Linotype"/>
                <a:cs typeface="Palatino Linotype"/>
              </a:rPr>
              <a:t>cha</a:t>
            </a:r>
            <a:r>
              <a:rPr sz="2000" spc="-10" dirty="0">
                <a:latin typeface="Palatino Linotype"/>
                <a:cs typeface="Palatino Linotype"/>
              </a:rPr>
              <a:t>r</a:t>
            </a:r>
            <a:r>
              <a:rPr sz="2000" dirty="0">
                <a:latin typeface="Palatino Linotype"/>
                <a:cs typeface="Palatino Linotype"/>
              </a:rPr>
              <a:t>acteri</a:t>
            </a:r>
            <a:r>
              <a:rPr sz="2000" spc="5" dirty="0">
                <a:latin typeface="Palatino Linotype"/>
                <a:cs typeface="Palatino Linotype"/>
              </a:rPr>
              <a:t>z</a:t>
            </a:r>
            <a:r>
              <a:rPr sz="2000" spc="-15" dirty="0">
                <a:latin typeface="Palatino Linotype"/>
                <a:cs typeface="Palatino Linotype"/>
              </a:rPr>
              <a:t>e</a:t>
            </a:r>
            <a:r>
              <a:rPr sz="2000" dirty="0">
                <a:latin typeface="Palatino Linotype"/>
                <a:cs typeface="Palatino Linotype"/>
              </a:rPr>
              <a:t>d	</a:t>
            </a:r>
            <a:r>
              <a:rPr sz="2000" spc="-5" dirty="0">
                <a:latin typeface="Palatino Linotype"/>
                <a:cs typeface="Palatino Linotype"/>
              </a:rPr>
              <a:t>by  severe</a:t>
            </a:r>
            <a:r>
              <a:rPr sz="2000" spc="315" dirty="0">
                <a:latin typeface="Palatino Linotype"/>
                <a:cs typeface="Palatino Linotype"/>
              </a:rPr>
              <a:t> </a:t>
            </a:r>
            <a:r>
              <a:rPr sz="2000" dirty="0">
                <a:latin typeface="Palatino Linotype"/>
                <a:cs typeface="Palatino Linotype"/>
              </a:rPr>
              <a:t>cold</a:t>
            </a:r>
            <a:r>
              <a:rPr sz="2000" spc="300" dirty="0">
                <a:latin typeface="Palatino Linotype"/>
                <a:cs typeface="Palatino Linotype"/>
              </a:rPr>
              <a:t> </a:t>
            </a:r>
            <a:r>
              <a:rPr sz="2000" spc="-5" dirty="0">
                <a:latin typeface="Palatino Linotype"/>
                <a:cs typeface="Palatino Linotype"/>
              </a:rPr>
              <a:t>and</a:t>
            </a:r>
            <a:r>
              <a:rPr sz="2000" spc="315" dirty="0">
                <a:latin typeface="Palatino Linotype"/>
                <a:cs typeface="Palatino Linotype"/>
              </a:rPr>
              <a:t> </a:t>
            </a:r>
            <a:r>
              <a:rPr sz="2000" spc="-5" dirty="0">
                <a:latin typeface="Palatino Linotype"/>
                <a:cs typeface="Palatino Linotype"/>
              </a:rPr>
              <a:t>strong</a:t>
            </a:r>
            <a:r>
              <a:rPr sz="2000" spc="300" dirty="0">
                <a:latin typeface="Palatino Linotype"/>
                <a:cs typeface="Palatino Linotype"/>
              </a:rPr>
              <a:t> </a:t>
            </a:r>
            <a:r>
              <a:rPr sz="2000" spc="-5" dirty="0">
                <a:latin typeface="Palatino Linotype"/>
                <a:cs typeface="Palatino Linotype"/>
              </a:rPr>
              <a:t>winds</a:t>
            </a:r>
            <a:r>
              <a:rPr sz="2000" spc="305" dirty="0">
                <a:latin typeface="Palatino Linotype"/>
                <a:cs typeface="Palatino Linotype"/>
              </a:rPr>
              <a:t> </a:t>
            </a:r>
            <a:r>
              <a:rPr sz="2000" dirty="0">
                <a:latin typeface="Palatino Linotype"/>
                <a:cs typeface="Palatino Linotype"/>
              </a:rPr>
              <a:t>along</a:t>
            </a:r>
            <a:r>
              <a:rPr sz="2000" spc="290" dirty="0">
                <a:latin typeface="Palatino Linotype"/>
                <a:cs typeface="Palatino Linotype"/>
              </a:rPr>
              <a:t> </a:t>
            </a:r>
            <a:r>
              <a:rPr sz="2000" spc="-5" dirty="0">
                <a:latin typeface="Palatino Linotype"/>
                <a:cs typeface="Palatino Linotype"/>
              </a:rPr>
              <a:t>with</a:t>
            </a:r>
            <a:r>
              <a:rPr sz="2000" spc="305" dirty="0">
                <a:latin typeface="Palatino Linotype"/>
                <a:cs typeface="Palatino Linotype"/>
              </a:rPr>
              <a:t> </a:t>
            </a:r>
            <a:r>
              <a:rPr sz="2000" dirty="0">
                <a:latin typeface="Palatino Linotype"/>
                <a:cs typeface="Palatino Linotype"/>
              </a:rPr>
              <a:t>ice</a:t>
            </a:r>
            <a:r>
              <a:rPr sz="2000" spc="305" dirty="0">
                <a:latin typeface="Palatino Linotype"/>
                <a:cs typeface="Palatino Linotype"/>
              </a:rPr>
              <a:t> </a:t>
            </a:r>
            <a:r>
              <a:rPr sz="2000" dirty="0">
                <a:latin typeface="Palatino Linotype"/>
                <a:cs typeface="Palatino Linotype"/>
              </a:rPr>
              <a:t>and</a:t>
            </a:r>
            <a:r>
              <a:rPr sz="2000" spc="315" dirty="0">
                <a:latin typeface="Palatino Linotype"/>
                <a:cs typeface="Palatino Linotype"/>
              </a:rPr>
              <a:t> </a:t>
            </a:r>
            <a:r>
              <a:rPr sz="2000" spc="-40" dirty="0">
                <a:latin typeface="Palatino Linotype"/>
                <a:cs typeface="Palatino Linotype"/>
              </a:rPr>
              <a:t>snow.</a:t>
            </a:r>
            <a:r>
              <a:rPr sz="2000" spc="305" dirty="0">
                <a:latin typeface="Palatino Linotype"/>
                <a:cs typeface="Palatino Linotype"/>
              </a:rPr>
              <a:t> </a:t>
            </a:r>
            <a:r>
              <a:rPr sz="2000" spc="-5" dirty="0">
                <a:latin typeface="Palatino Linotype"/>
                <a:cs typeface="Palatino Linotype"/>
              </a:rPr>
              <a:t>In</a:t>
            </a:r>
            <a:r>
              <a:rPr sz="2000" spc="300" dirty="0">
                <a:latin typeface="Palatino Linotype"/>
                <a:cs typeface="Palatino Linotype"/>
              </a:rPr>
              <a:t> </a:t>
            </a:r>
            <a:r>
              <a:rPr sz="2000" spc="-5" dirty="0">
                <a:latin typeface="Palatino Linotype"/>
                <a:cs typeface="Palatino Linotype"/>
              </a:rPr>
              <a:t>summers</a:t>
            </a:r>
            <a:endParaRPr sz="2000">
              <a:latin typeface="Palatino Linotype"/>
              <a:cs typeface="Palatino Linotype"/>
            </a:endParaRPr>
          </a:p>
          <a:p>
            <a:pPr marL="12700" marR="5080">
              <a:lnSpc>
                <a:spcPct val="150000"/>
              </a:lnSpc>
            </a:pPr>
            <a:r>
              <a:rPr sz="2000" spc="-5" dirty="0">
                <a:latin typeface="Palatino Linotype"/>
                <a:cs typeface="Palatino Linotype"/>
              </a:rPr>
              <a:t>several small annual plants </a:t>
            </a:r>
            <a:r>
              <a:rPr sz="2000" spc="-45" dirty="0">
                <a:latin typeface="Palatino Linotype"/>
                <a:cs typeface="Palatino Linotype"/>
              </a:rPr>
              <a:t>grow. </a:t>
            </a:r>
            <a:r>
              <a:rPr sz="2000" spc="-10" dirty="0">
                <a:latin typeface="Palatino Linotype"/>
                <a:cs typeface="Palatino Linotype"/>
              </a:rPr>
              <a:t>They </a:t>
            </a:r>
            <a:r>
              <a:rPr sz="2000" spc="-5" dirty="0">
                <a:latin typeface="Palatino Linotype"/>
                <a:cs typeface="Palatino Linotype"/>
              </a:rPr>
              <a:t>‘e </a:t>
            </a:r>
            <a:r>
              <a:rPr sz="2000" dirty="0">
                <a:latin typeface="Palatino Linotype"/>
                <a:cs typeface="Palatino Linotype"/>
              </a:rPr>
              <a:t>animals like </a:t>
            </a:r>
            <a:r>
              <a:rPr sz="2000" spc="-5" dirty="0">
                <a:latin typeface="Palatino Linotype"/>
                <a:cs typeface="Palatino Linotype"/>
              </a:rPr>
              <a:t>arctic </a:t>
            </a:r>
            <a:r>
              <a:rPr sz="2000" spc="-10" dirty="0">
                <a:latin typeface="Palatino Linotype"/>
                <a:cs typeface="Palatino Linotype"/>
              </a:rPr>
              <a:t>wolf,  </a:t>
            </a:r>
            <a:r>
              <a:rPr sz="2000" spc="-5" dirty="0">
                <a:latin typeface="Palatino Linotype"/>
                <a:cs typeface="Palatino Linotype"/>
              </a:rPr>
              <a:t>weasel, arctic </a:t>
            </a:r>
            <a:r>
              <a:rPr sz="2000" dirty="0">
                <a:latin typeface="Palatino Linotype"/>
                <a:cs typeface="Palatino Linotype"/>
              </a:rPr>
              <a:t>fox,</a:t>
            </a:r>
            <a:r>
              <a:rPr sz="2000" spc="-15" dirty="0">
                <a:latin typeface="Palatino Linotype"/>
                <a:cs typeface="Palatino Linotype"/>
              </a:rPr>
              <a:t> </a:t>
            </a:r>
            <a:r>
              <a:rPr sz="2000" dirty="0">
                <a:latin typeface="Palatino Linotype"/>
                <a:cs typeface="Palatino Linotype"/>
              </a:rPr>
              <a:t>etc.,</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12700" algn="just">
              <a:lnSpc>
                <a:spcPct val="100000"/>
              </a:lnSpc>
            </a:pPr>
            <a:r>
              <a:rPr sz="2000" b="1" spc="-5" dirty="0">
                <a:latin typeface="Palatino Linotype"/>
                <a:cs typeface="Palatino Linotype"/>
              </a:rPr>
              <a:t>Characteristics </a:t>
            </a:r>
            <a:r>
              <a:rPr sz="2000" b="1" dirty="0">
                <a:latin typeface="Palatino Linotype"/>
                <a:cs typeface="Palatino Linotype"/>
              </a:rPr>
              <a:t>of Grassland</a:t>
            </a:r>
            <a:r>
              <a:rPr sz="2000" b="1" spc="-65"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L="12700" marR="5080" algn="just">
              <a:lnSpc>
                <a:spcPct val="150000"/>
              </a:lnSpc>
            </a:pPr>
            <a:r>
              <a:rPr sz="2000" spc="-5" dirty="0">
                <a:latin typeface="Palatino Linotype"/>
                <a:cs typeface="Palatino Linotype"/>
              </a:rPr>
              <a:t>Grassland </a:t>
            </a:r>
            <a:r>
              <a:rPr sz="2000" dirty="0">
                <a:latin typeface="Palatino Linotype"/>
                <a:cs typeface="Palatino Linotype"/>
              </a:rPr>
              <a:t>ecosystem is a </a:t>
            </a:r>
            <a:r>
              <a:rPr sz="2000" spc="-5" dirty="0">
                <a:latin typeface="Palatino Linotype"/>
                <a:cs typeface="Palatino Linotype"/>
              </a:rPr>
              <a:t>plain </a:t>
            </a:r>
            <a:r>
              <a:rPr sz="2000" dirty="0">
                <a:latin typeface="Palatino Linotype"/>
                <a:cs typeface="Palatino Linotype"/>
              </a:rPr>
              <a:t>land </a:t>
            </a:r>
            <a:r>
              <a:rPr sz="2000" spc="-5" dirty="0">
                <a:latin typeface="Palatino Linotype"/>
                <a:cs typeface="Palatino Linotype"/>
              </a:rPr>
              <a:t>occupied by </a:t>
            </a:r>
            <a:r>
              <a:rPr sz="2000" dirty="0">
                <a:latin typeface="Palatino Linotype"/>
                <a:cs typeface="Palatino Linotype"/>
              </a:rPr>
              <a:t>grasses. Soil is </a:t>
            </a:r>
            <a:r>
              <a:rPr sz="2000" spc="-10" dirty="0">
                <a:latin typeface="Palatino Linotype"/>
                <a:cs typeface="Palatino Linotype"/>
              </a:rPr>
              <a:t>very  </a:t>
            </a:r>
            <a:r>
              <a:rPr sz="2000" dirty="0">
                <a:latin typeface="Palatino Linotype"/>
                <a:cs typeface="Palatino Linotype"/>
              </a:rPr>
              <a:t>rich in </a:t>
            </a:r>
            <a:r>
              <a:rPr sz="2000" spc="-5" dirty="0">
                <a:latin typeface="Palatino Linotype"/>
                <a:cs typeface="Palatino Linotype"/>
              </a:rPr>
              <a:t>nutrients </a:t>
            </a:r>
            <a:r>
              <a:rPr sz="2000" dirty="0">
                <a:latin typeface="Palatino Linotype"/>
                <a:cs typeface="Palatino Linotype"/>
              </a:rPr>
              <a:t>and </a:t>
            </a:r>
            <a:r>
              <a:rPr sz="2000" spc="-5" dirty="0">
                <a:latin typeface="Palatino Linotype"/>
                <a:cs typeface="Palatino Linotype"/>
              </a:rPr>
              <a:t>organic </a:t>
            </a:r>
            <a:r>
              <a:rPr sz="2000" spc="-20" dirty="0">
                <a:latin typeface="Palatino Linotype"/>
                <a:cs typeface="Palatino Linotype"/>
              </a:rPr>
              <a:t>matter. </a:t>
            </a:r>
            <a:r>
              <a:rPr sz="2000" spc="-5" dirty="0">
                <a:latin typeface="Palatino Linotype"/>
                <a:cs typeface="Palatino Linotype"/>
              </a:rPr>
              <a:t>Since </a:t>
            </a:r>
            <a:r>
              <a:rPr sz="2000" dirty="0">
                <a:latin typeface="Palatino Linotype"/>
                <a:cs typeface="Palatino Linotype"/>
              </a:rPr>
              <a:t>it </a:t>
            </a:r>
            <a:r>
              <a:rPr sz="2000" spc="-5" dirty="0">
                <a:latin typeface="Palatino Linotype"/>
                <a:cs typeface="Palatino Linotype"/>
              </a:rPr>
              <a:t>has tall grass, </a:t>
            </a:r>
            <a:r>
              <a:rPr sz="2000" dirty="0">
                <a:latin typeface="Palatino Linotype"/>
                <a:cs typeface="Palatino Linotype"/>
              </a:rPr>
              <a:t>it is </a:t>
            </a:r>
            <a:r>
              <a:rPr sz="2000" spc="-5" dirty="0">
                <a:latin typeface="Palatino Linotype"/>
                <a:cs typeface="Palatino Linotype"/>
              </a:rPr>
              <a:t>ideal   place </a:t>
            </a:r>
            <a:r>
              <a:rPr sz="2000" dirty="0">
                <a:latin typeface="Palatino Linotype"/>
                <a:cs typeface="Palatino Linotype"/>
              </a:rPr>
              <a:t>for grazing animals. </a:t>
            </a:r>
            <a:r>
              <a:rPr sz="2000" spc="-5" dirty="0">
                <a:latin typeface="Palatino Linotype"/>
                <a:cs typeface="Palatino Linotype"/>
              </a:rPr>
              <a:t>It </a:t>
            </a:r>
            <a:r>
              <a:rPr sz="2000" dirty="0">
                <a:latin typeface="Palatino Linotype"/>
                <a:cs typeface="Palatino Linotype"/>
              </a:rPr>
              <a:t>is characterized </a:t>
            </a:r>
            <a:r>
              <a:rPr sz="2000" spc="-5" dirty="0">
                <a:latin typeface="Palatino Linotype"/>
                <a:cs typeface="Palatino Linotype"/>
              </a:rPr>
              <a:t>by </a:t>
            </a:r>
            <a:r>
              <a:rPr sz="2000" dirty="0">
                <a:latin typeface="Palatino Linotype"/>
                <a:cs typeface="Palatino Linotype"/>
              </a:rPr>
              <a:t>low or </a:t>
            </a:r>
            <a:r>
              <a:rPr sz="2000" spc="-10" dirty="0">
                <a:latin typeface="Palatino Linotype"/>
                <a:cs typeface="Palatino Linotype"/>
              </a:rPr>
              <a:t>uneven</a:t>
            </a:r>
            <a:r>
              <a:rPr sz="2000" spc="-80" dirty="0">
                <a:latin typeface="Palatino Linotype"/>
                <a:cs typeface="Palatino Linotype"/>
              </a:rPr>
              <a:t> </a:t>
            </a:r>
            <a:r>
              <a:rPr sz="2000" dirty="0">
                <a:latin typeface="Palatino Linotype"/>
                <a:cs typeface="Palatino Linotype"/>
              </a:rPr>
              <a:t>rainfall.</a:t>
            </a:r>
            <a:endParaRPr sz="2000">
              <a:latin typeface="Palatino Linotype"/>
              <a:cs typeface="Palatino Linotype"/>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740" y="200059"/>
            <a:ext cx="8408035" cy="5909945"/>
          </a:xfrm>
          <a:prstGeom prst="rect">
            <a:avLst/>
          </a:prstGeom>
        </p:spPr>
        <p:txBody>
          <a:bodyPr vert="horz" wrap="square" lIns="0" tIns="89535" rIns="0" bIns="0" rtlCol="0">
            <a:spAutoFit/>
          </a:bodyPr>
          <a:lstStyle/>
          <a:p>
            <a:pPr marL="495300">
              <a:lnSpc>
                <a:spcPct val="100000"/>
              </a:lnSpc>
              <a:spcBef>
                <a:spcPts val="705"/>
              </a:spcBef>
            </a:pPr>
            <a:r>
              <a:rPr sz="1800" b="1" dirty="0">
                <a:latin typeface="Palatino Linotype"/>
                <a:cs typeface="Palatino Linotype"/>
              </a:rPr>
              <a:t>Structure and </a:t>
            </a:r>
            <a:r>
              <a:rPr sz="1800" b="1" spc="-5" dirty="0">
                <a:latin typeface="Palatino Linotype"/>
                <a:cs typeface="Palatino Linotype"/>
              </a:rPr>
              <a:t>function of </a:t>
            </a:r>
            <a:r>
              <a:rPr sz="1800" b="1" dirty="0">
                <a:latin typeface="Palatino Linotype"/>
                <a:cs typeface="Palatino Linotype"/>
              </a:rPr>
              <a:t>the </a:t>
            </a:r>
            <a:r>
              <a:rPr sz="1800" b="1" spc="-5" dirty="0">
                <a:latin typeface="Palatino Linotype"/>
                <a:cs typeface="Palatino Linotype"/>
              </a:rPr>
              <a:t>grassland</a:t>
            </a:r>
            <a:r>
              <a:rPr sz="1800" b="1" spc="-30" dirty="0">
                <a:latin typeface="Palatino Linotype"/>
                <a:cs typeface="Palatino Linotype"/>
              </a:rPr>
              <a:t> </a:t>
            </a:r>
            <a:r>
              <a:rPr sz="1800" b="1" dirty="0">
                <a:latin typeface="Palatino Linotype"/>
                <a:cs typeface="Palatino Linotype"/>
              </a:rPr>
              <a:t>Ecosystems</a:t>
            </a:r>
            <a:endParaRPr sz="1800">
              <a:latin typeface="Palatino Linotype"/>
              <a:cs typeface="Palatino Linotype"/>
            </a:endParaRPr>
          </a:p>
          <a:p>
            <a:pPr marL="699135" indent="-204470">
              <a:lnSpc>
                <a:spcPct val="100000"/>
              </a:lnSpc>
              <a:spcBef>
                <a:spcPts val="600"/>
              </a:spcBef>
              <a:buAutoNum type="romanUcPeriod"/>
              <a:tabLst>
                <a:tab pos="699770" algn="l"/>
              </a:tabLst>
            </a:pPr>
            <a:r>
              <a:rPr sz="1800" b="1" dirty="0">
                <a:latin typeface="Palatino Linotype"/>
                <a:cs typeface="Palatino Linotype"/>
              </a:rPr>
              <a:t>Abiotic components</a:t>
            </a:r>
            <a:endParaRPr sz="1800">
              <a:latin typeface="Palatino Linotype"/>
              <a:cs typeface="Palatino Linotype"/>
            </a:endParaRPr>
          </a:p>
          <a:p>
            <a:pPr marL="495300">
              <a:lnSpc>
                <a:spcPct val="100000"/>
              </a:lnSpc>
              <a:spcBef>
                <a:spcPts val="600"/>
              </a:spcBef>
            </a:pPr>
            <a:r>
              <a:rPr sz="1800" dirty="0">
                <a:latin typeface="Palatino Linotype"/>
                <a:cs typeface="Palatino Linotype"/>
              </a:rPr>
              <a:t>Nutrients, , </a:t>
            </a:r>
            <a:r>
              <a:rPr sz="1800" spc="-5" dirty="0">
                <a:latin typeface="Palatino Linotype"/>
                <a:cs typeface="Palatino Linotype"/>
              </a:rPr>
              <a:t>H, </a:t>
            </a:r>
            <a:r>
              <a:rPr sz="1800" dirty="0">
                <a:latin typeface="Palatino Linotype"/>
                <a:cs typeface="Palatino Linotype"/>
              </a:rPr>
              <a:t>0, A, </a:t>
            </a:r>
            <a:r>
              <a:rPr sz="1800" spc="-114" dirty="0">
                <a:latin typeface="Palatino Linotype"/>
                <a:cs typeface="Palatino Linotype"/>
              </a:rPr>
              <a:t>P, </a:t>
            </a:r>
            <a:r>
              <a:rPr sz="1800" dirty="0">
                <a:latin typeface="Palatino Linotype"/>
                <a:cs typeface="Palatino Linotype"/>
              </a:rPr>
              <a:t>S,</a:t>
            </a:r>
            <a:r>
              <a:rPr sz="1800" spc="25" dirty="0">
                <a:latin typeface="Palatino Linotype"/>
                <a:cs typeface="Palatino Linotype"/>
              </a:rPr>
              <a:t> </a:t>
            </a:r>
            <a:r>
              <a:rPr sz="1800" spc="5" dirty="0">
                <a:latin typeface="Palatino Linotype"/>
                <a:cs typeface="Palatino Linotype"/>
              </a:rPr>
              <a:t>etc.,</a:t>
            </a:r>
            <a:endParaRPr sz="1800">
              <a:latin typeface="Palatino Linotype"/>
              <a:cs typeface="Palatino Linotype"/>
            </a:endParaRPr>
          </a:p>
          <a:p>
            <a:pPr marL="495300">
              <a:lnSpc>
                <a:spcPct val="100000"/>
              </a:lnSpc>
              <a:spcBef>
                <a:spcPts val="600"/>
              </a:spcBef>
            </a:pPr>
            <a:r>
              <a:rPr sz="1800" dirty="0">
                <a:latin typeface="Palatino Linotype"/>
                <a:cs typeface="Palatino Linotype"/>
              </a:rPr>
              <a:t>These abiotic components are supplied </a:t>
            </a:r>
            <a:r>
              <a:rPr sz="1800" spc="-5" dirty="0">
                <a:latin typeface="Palatino Linotype"/>
                <a:cs typeface="Palatino Linotype"/>
              </a:rPr>
              <a:t>by </a:t>
            </a:r>
            <a:r>
              <a:rPr sz="1800" spc="-20" dirty="0">
                <a:latin typeface="Palatino Linotype"/>
                <a:cs typeface="Palatino Linotype"/>
              </a:rPr>
              <a:t>C0</a:t>
            </a:r>
            <a:r>
              <a:rPr sz="1800" spc="-30" baseline="-20833" dirty="0">
                <a:latin typeface="Palatino Linotype"/>
                <a:cs typeface="Palatino Linotype"/>
              </a:rPr>
              <a:t>2</a:t>
            </a:r>
            <a:r>
              <a:rPr sz="1800" spc="-20" dirty="0">
                <a:latin typeface="Palatino Linotype"/>
                <a:cs typeface="Palatino Linotype"/>
              </a:rPr>
              <a:t>, </a:t>
            </a:r>
            <a:r>
              <a:rPr sz="1800" dirty="0">
                <a:latin typeface="Palatino Linotype"/>
                <a:cs typeface="Palatino Linotype"/>
              </a:rPr>
              <a:t>H</a:t>
            </a:r>
            <a:r>
              <a:rPr sz="1800" baseline="-20833" dirty="0">
                <a:latin typeface="Palatino Linotype"/>
                <a:cs typeface="Palatino Linotype"/>
              </a:rPr>
              <a:t>2</a:t>
            </a:r>
            <a:r>
              <a:rPr sz="1800" dirty="0">
                <a:latin typeface="Palatino Linotype"/>
                <a:cs typeface="Palatino Linotype"/>
              </a:rPr>
              <a:t>, C, </a:t>
            </a:r>
            <a:r>
              <a:rPr sz="1800" spc="-5" dirty="0">
                <a:latin typeface="Palatino Linotype"/>
                <a:cs typeface="Palatino Linotype"/>
              </a:rPr>
              <a:t>Nitrate, phosphates</a:t>
            </a:r>
            <a:r>
              <a:rPr sz="1800" spc="100" dirty="0">
                <a:latin typeface="Palatino Linotype"/>
                <a:cs typeface="Palatino Linotype"/>
              </a:rPr>
              <a:t> </a:t>
            </a:r>
            <a:r>
              <a:rPr sz="1800" dirty="0">
                <a:latin typeface="Palatino Linotype"/>
                <a:cs typeface="Palatino Linotype"/>
              </a:rPr>
              <a:t>and</a:t>
            </a:r>
            <a:endParaRPr sz="1800">
              <a:latin typeface="Palatino Linotype"/>
              <a:cs typeface="Palatino Linotype"/>
            </a:endParaRPr>
          </a:p>
          <a:p>
            <a:pPr marL="38100">
              <a:lnSpc>
                <a:spcPct val="100000"/>
              </a:lnSpc>
            </a:pPr>
            <a:r>
              <a:rPr sz="1800" dirty="0">
                <a:latin typeface="Palatino Linotype"/>
                <a:cs typeface="Palatino Linotype"/>
              </a:rPr>
              <a:t>sulphates.</a:t>
            </a:r>
            <a:endParaRPr sz="1800">
              <a:latin typeface="Palatino Linotype"/>
              <a:cs typeface="Palatino Linotype"/>
            </a:endParaRPr>
          </a:p>
          <a:p>
            <a:pPr marL="788670" indent="-293370">
              <a:lnSpc>
                <a:spcPct val="100000"/>
              </a:lnSpc>
              <a:spcBef>
                <a:spcPts val="605"/>
              </a:spcBef>
              <a:buAutoNum type="romanUcPeriod" startAt="2"/>
              <a:tabLst>
                <a:tab pos="788670" algn="l"/>
              </a:tabLst>
            </a:pPr>
            <a:r>
              <a:rPr sz="1800" b="1" dirty="0">
                <a:latin typeface="Palatino Linotype"/>
                <a:cs typeface="Palatino Linotype"/>
              </a:rPr>
              <a:t>Biotic </a:t>
            </a:r>
            <a:r>
              <a:rPr sz="1800" b="1" spc="-5" dirty="0">
                <a:latin typeface="Palatino Linotype"/>
                <a:cs typeface="Palatino Linotype"/>
              </a:rPr>
              <a:t>Components</a:t>
            </a:r>
            <a:endParaRPr sz="1800">
              <a:latin typeface="Palatino Linotype"/>
              <a:cs typeface="Palatino Linotype"/>
            </a:endParaRPr>
          </a:p>
          <a:p>
            <a:pPr marL="723900" indent="-229235">
              <a:lnSpc>
                <a:spcPct val="100000"/>
              </a:lnSpc>
              <a:spcBef>
                <a:spcPts val="600"/>
              </a:spcBef>
              <a:buAutoNum type="arabicPeriod"/>
              <a:tabLst>
                <a:tab pos="724535" algn="l"/>
              </a:tabLst>
            </a:pPr>
            <a:r>
              <a:rPr sz="1800" b="1" spc="-5" dirty="0">
                <a:latin typeface="Palatino Linotype"/>
                <a:cs typeface="Palatino Linotype"/>
              </a:rPr>
              <a:t>Producers: </a:t>
            </a:r>
            <a:r>
              <a:rPr sz="1800" dirty="0">
                <a:latin typeface="Palatino Linotype"/>
                <a:cs typeface="Palatino Linotype"/>
              </a:rPr>
              <a:t>They </a:t>
            </a:r>
            <a:r>
              <a:rPr sz="1800" spc="-5" dirty="0">
                <a:latin typeface="Palatino Linotype"/>
                <a:cs typeface="Palatino Linotype"/>
              </a:rPr>
              <a:t>produce</a:t>
            </a:r>
            <a:r>
              <a:rPr sz="1800" dirty="0">
                <a:latin typeface="Palatino Linotype"/>
                <a:cs typeface="Palatino Linotype"/>
              </a:rPr>
              <a:t> food.</a:t>
            </a:r>
            <a:endParaRPr sz="1800">
              <a:latin typeface="Palatino Linotype"/>
              <a:cs typeface="Palatino Linotype"/>
            </a:endParaRPr>
          </a:p>
          <a:p>
            <a:pPr marL="1866900">
              <a:lnSpc>
                <a:spcPct val="100000"/>
              </a:lnSpc>
              <a:spcBef>
                <a:spcPts val="600"/>
              </a:spcBef>
            </a:pPr>
            <a:r>
              <a:rPr sz="1800" spc="-5" dirty="0">
                <a:latin typeface="Palatino Linotype"/>
                <a:cs typeface="Palatino Linotype"/>
              </a:rPr>
              <a:t>Example </a:t>
            </a:r>
            <a:r>
              <a:rPr sz="1800" dirty="0">
                <a:latin typeface="Palatino Linotype"/>
                <a:cs typeface="Palatino Linotype"/>
              </a:rPr>
              <a:t>:Grasses, forbs and</a:t>
            </a:r>
            <a:r>
              <a:rPr sz="1800" spc="-15" dirty="0">
                <a:latin typeface="Palatino Linotype"/>
                <a:cs typeface="Palatino Linotype"/>
              </a:rPr>
              <a:t> </a:t>
            </a:r>
            <a:r>
              <a:rPr sz="1800" spc="-5" dirty="0">
                <a:latin typeface="Palatino Linotype"/>
                <a:cs typeface="Palatino Linotype"/>
              </a:rPr>
              <a:t>shrubs.</a:t>
            </a:r>
            <a:endParaRPr sz="1800">
              <a:latin typeface="Palatino Linotype"/>
              <a:cs typeface="Palatino Linotype"/>
            </a:endParaRPr>
          </a:p>
          <a:p>
            <a:pPr marL="723900" indent="-229235">
              <a:lnSpc>
                <a:spcPct val="100000"/>
              </a:lnSpc>
              <a:spcBef>
                <a:spcPts val="600"/>
              </a:spcBef>
              <a:buAutoNum type="arabicPeriod" startAt="2"/>
              <a:tabLst>
                <a:tab pos="724535" algn="l"/>
              </a:tabLst>
            </a:pPr>
            <a:r>
              <a:rPr sz="1800" b="1" spc="-5" dirty="0">
                <a:latin typeface="Palatino Linotype"/>
                <a:cs typeface="Palatino Linotype"/>
              </a:rPr>
              <a:t>Consumers:</a:t>
            </a:r>
            <a:r>
              <a:rPr sz="1800" spc="-5" dirty="0">
                <a:latin typeface="Palatino Linotype"/>
                <a:cs typeface="Palatino Linotype"/>
              </a:rPr>
              <a:t>.</a:t>
            </a:r>
            <a:endParaRPr sz="1800">
              <a:latin typeface="Palatino Linotype"/>
              <a:cs typeface="Palatino Linotype"/>
            </a:endParaRPr>
          </a:p>
          <a:p>
            <a:pPr marL="1866900" marR="192405" indent="-914400">
              <a:lnSpc>
                <a:spcPct val="127800"/>
              </a:lnSpc>
            </a:pPr>
            <a:r>
              <a:rPr sz="1800" b="1" spc="-5" dirty="0">
                <a:latin typeface="Palatino Linotype"/>
                <a:cs typeface="Palatino Linotype"/>
              </a:rPr>
              <a:t>Primary </a:t>
            </a:r>
            <a:r>
              <a:rPr sz="1800" b="1" dirty="0">
                <a:latin typeface="Palatino Linotype"/>
                <a:cs typeface="Palatino Linotype"/>
              </a:rPr>
              <a:t>consumers </a:t>
            </a:r>
            <a:r>
              <a:rPr sz="1800" spc="-5" dirty="0">
                <a:latin typeface="Palatino Linotype"/>
                <a:cs typeface="Palatino Linotype"/>
              </a:rPr>
              <a:t>(herbivores) </a:t>
            </a:r>
            <a:r>
              <a:rPr sz="1800" dirty="0">
                <a:latin typeface="Palatino Linotype"/>
                <a:cs typeface="Palatino Linotype"/>
              </a:rPr>
              <a:t>:They </a:t>
            </a:r>
            <a:r>
              <a:rPr sz="1800" spc="-5" dirty="0">
                <a:latin typeface="Palatino Linotype"/>
                <a:cs typeface="Palatino Linotype"/>
              </a:rPr>
              <a:t>depend </a:t>
            </a:r>
            <a:r>
              <a:rPr sz="1800" dirty="0">
                <a:latin typeface="Palatino Linotype"/>
                <a:cs typeface="Palatino Linotype"/>
              </a:rPr>
              <a:t>on </a:t>
            </a:r>
            <a:r>
              <a:rPr sz="1800" spc="-5" dirty="0">
                <a:latin typeface="Palatino Linotype"/>
                <a:cs typeface="Palatino Linotype"/>
              </a:rPr>
              <a:t>grasses </a:t>
            </a:r>
            <a:r>
              <a:rPr sz="1800" dirty="0">
                <a:latin typeface="Palatino Linotype"/>
                <a:cs typeface="Palatino Linotype"/>
              </a:rPr>
              <a:t>for </a:t>
            </a:r>
            <a:r>
              <a:rPr sz="1800" spc="-5" dirty="0">
                <a:latin typeface="Palatino Linotype"/>
                <a:cs typeface="Palatino Linotype"/>
              </a:rPr>
              <a:t>their </a:t>
            </a:r>
            <a:r>
              <a:rPr sz="1800" dirty="0">
                <a:latin typeface="Palatino Linotype"/>
                <a:cs typeface="Palatino Linotype"/>
              </a:rPr>
              <a:t>food  </a:t>
            </a:r>
            <a:r>
              <a:rPr sz="1800" spc="-5" dirty="0">
                <a:latin typeface="Palatino Linotype"/>
                <a:cs typeface="Palatino Linotype"/>
              </a:rPr>
              <a:t>Examples: </a:t>
            </a:r>
            <a:r>
              <a:rPr sz="1800" dirty="0">
                <a:latin typeface="Palatino Linotype"/>
                <a:cs typeface="Palatino Linotype"/>
              </a:rPr>
              <a:t>Cows, </a:t>
            </a:r>
            <a:r>
              <a:rPr sz="1800" spc="-5" dirty="0">
                <a:latin typeface="Palatino Linotype"/>
                <a:cs typeface="Palatino Linotype"/>
              </a:rPr>
              <a:t>buffaloes, </a:t>
            </a:r>
            <a:r>
              <a:rPr sz="1800" spc="-15" dirty="0">
                <a:latin typeface="Palatino Linotype"/>
                <a:cs typeface="Palatino Linotype"/>
              </a:rPr>
              <a:t>deer, </a:t>
            </a:r>
            <a:r>
              <a:rPr sz="1800" dirty="0">
                <a:latin typeface="Palatino Linotype"/>
                <a:cs typeface="Palatino Linotype"/>
              </a:rPr>
              <a:t>sheep,</a:t>
            </a:r>
            <a:r>
              <a:rPr sz="1800" spc="5" dirty="0">
                <a:latin typeface="Palatino Linotype"/>
                <a:cs typeface="Palatino Linotype"/>
              </a:rPr>
              <a:t> </a:t>
            </a:r>
            <a:r>
              <a:rPr sz="1800" dirty="0">
                <a:latin typeface="Palatino Linotype"/>
                <a:cs typeface="Palatino Linotype"/>
              </a:rPr>
              <a:t>etc.,</a:t>
            </a:r>
            <a:endParaRPr sz="1800">
              <a:latin typeface="Palatino Linotype"/>
              <a:cs typeface="Palatino Linotype"/>
            </a:endParaRPr>
          </a:p>
          <a:p>
            <a:pPr marL="952500">
              <a:lnSpc>
                <a:spcPct val="100000"/>
              </a:lnSpc>
              <a:spcBef>
                <a:spcPts val="600"/>
              </a:spcBef>
            </a:pPr>
            <a:r>
              <a:rPr sz="1800" b="1" spc="-5" dirty="0">
                <a:latin typeface="Palatino Linotype"/>
                <a:cs typeface="Palatino Linotype"/>
              </a:rPr>
              <a:t>Secondary </a:t>
            </a:r>
            <a:r>
              <a:rPr sz="1800" b="1" dirty="0">
                <a:latin typeface="Palatino Linotype"/>
                <a:cs typeface="Palatino Linotype"/>
              </a:rPr>
              <a:t>consumers </a:t>
            </a:r>
            <a:r>
              <a:rPr sz="1800" b="1" spc="-5" dirty="0">
                <a:latin typeface="Palatino Linotype"/>
                <a:cs typeface="Palatino Linotype"/>
              </a:rPr>
              <a:t>(carnivores) </a:t>
            </a:r>
            <a:r>
              <a:rPr sz="1800" dirty="0">
                <a:latin typeface="Palatino Linotype"/>
                <a:cs typeface="Palatino Linotype"/>
              </a:rPr>
              <a:t>:They feed on</a:t>
            </a:r>
            <a:r>
              <a:rPr sz="1800" spc="-20" dirty="0">
                <a:latin typeface="Palatino Linotype"/>
                <a:cs typeface="Palatino Linotype"/>
              </a:rPr>
              <a:t> </a:t>
            </a:r>
            <a:r>
              <a:rPr sz="1800" spc="-5" dirty="0">
                <a:latin typeface="Palatino Linotype"/>
                <a:cs typeface="Palatino Linotype"/>
              </a:rPr>
              <a:t>herbivores.</a:t>
            </a:r>
            <a:endParaRPr sz="1800">
              <a:latin typeface="Palatino Linotype"/>
              <a:cs typeface="Palatino Linotype"/>
            </a:endParaRPr>
          </a:p>
          <a:p>
            <a:pPr marL="1866900">
              <a:lnSpc>
                <a:spcPct val="100000"/>
              </a:lnSpc>
              <a:spcBef>
                <a:spcPts val="600"/>
              </a:spcBef>
            </a:pPr>
            <a:r>
              <a:rPr sz="1800" spc="-5" dirty="0">
                <a:latin typeface="Palatino Linotype"/>
                <a:cs typeface="Palatino Linotype"/>
              </a:rPr>
              <a:t>Examples: Snakes, </a:t>
            </a:r>
            <a:r>
              <a:rPr sz="1800" dirty="0">
                <a:latin typeface="Palatino Linotype"/>
                <a:cs typeface="Palatino Linotype"/>
              </a:rPr>
              <a:t>lizards, </a:t>
            </a:r>
            <a:r>
              <a:rPr sz="1800" spc="-5" dirty="0">
                <a:latin typeface="Palatino Linotype"/>
                <a:cs typeface="Palatino Linotype"/>
              </a:rPr>
              <a:t>birds, </a:t>
            </a:r>
            <a:r>
              <a:rPr sz="1800" dirty="0">
                <a:latin typeface="Palatino Linotype"/>
                <a:cs typeface="Palatino Linotype"/>
              </a:rPr>
              <a:t>Jackals, </a:t>
            </a:r>
            <a:r>
              <a:rPr sz="1800" spc="-5" dirty="0">
                <a:latin typeface="Palatino Linotype"/>
                <a:cs typeface="Palatino Linotype"/>
              </a:rPr>
              <a:t>fox,</a:t>
            </a:r>
            <a:r>
              <a:rPr sz="1800" spc="-15" dirty="0">
                <a:latin typeface="Palatino Linotype"/>
                <a:cs typeface="Palatino Linotype"/>
              </a:rPr>
              <a:t> </a:t>
            </a:r>
            <a:r>
              <a:rPr sz="1800" dirty="0">
                <a:latin typeface="Palatino Linotype"/>
                <a:cs typeface="Palatino Linotype"/>
              </a:rPr>
              <a:t>etc.,</a:t>
            </a:r>
            <a:endParaRPr sz="1800">
              <a:latin typeface="Palatino Linotype"/>
              <a:cs typeface="Palatino Linotype"/>
            </a:endParaRPr>
          </a:p>
          <a:p>
            <a:pPr marL="1866900" marR="1779270" indent="-914400">
              <a:lnSpc>
                <a:spcPct val="127800"/>
              </a:lnSpc>
            </a:pPr>
            <a:r>
              <a:rPr sz="1800" b="1" spc="-25" dirty="0">
                <a:latin typeface="Palatino Linotype"/>
                <a:cs typeface="Palatino Linotype"/>
              </a:rPr>
              <a:t>Tertiary </a:t>
            </a:r>
            <a:r>
              <a:rPr sz="1800" b="1" dirty="0">
                <a:latin typeface="Palatino Linotype"/>
                <a:cs typeface="Palatino Linotype"/>
              </a:rPr>
              <a:t>consumers: </a:t>
            </a:r>
            <a:r>
              <a:rPr sz="1800" dirty="0">
                <a:latin typeface="Palatino Linotype"/>
                <a:cs typeface="Palatino Linotype"/>
              </a:rPr>
              <a:t>They feed on secondary </a:t>
            </a:r>
            <a:r>
              <a:rPr sz="1800" spc="-5" dirty="0">
                <a:latin typeface="Palatino Linotype"/>
                <a:cs typeface="Palatino Linotype"/>
              </a:rPr>
              <a:t>consumers  Examples :Hawks, </a:t>
            </a:r>
            <a:r>
              <a:rPr sz="1800" dirty="0">
                <a:latin typeface="Palatino Linotype"/>
                <a:cs typeface="Palatino Linotype"/>
              </a:rPr>
              <a:t>eagle, etc.,</a:t>
            </a:r>
            <a:endParaRPr sz="1800">
              <a:latin typeface="Palatino Linotype"/>
              <a:cs typeface="Palatino Linotype"/>
            </a:endParaRPr>
          </a:p>
          <a:p>
            <a:pPr marL="725170" marR="1956435" indent="-725170">
              <a:lnSpc>
                <a:spcPct val="127800"/>
              </a:lnSpc>
              <a:buAutoNum type="arabicPeriod" startAt="3"/>
              <a:tabLst>
                <a:tab pos="725170" algn="l"/>
              </a:tabLst>
            </a:pPr>
            <a:r>
              <a:rPr sz="1800" b="1" spc="-5" dirty="0">
                <a:latin typeface="Palatino Linotype"/>
                <a:cs typeface="Palatino Linotype"/>
              </a:rPr>
              <a:t>Decomposers :</a:t>
            </a:r>
            <a:r>
              <a:rPr sz="1800" spc="-5" dirty="0">
                <a:latin typeface="Palatino Linotype"/>
                <a:cs typeface="Palatino Linotype"/>
              </a:rPr>
              <a:t>They </a:t>
            </a:r>
            <a:r>
              <a:rPr sz="1800" dirty="0">
                <a:latin typeface="Palatino Linotype"/>
                <a:cs typeface="Palatino Linotype"/>
              </a:rPr>
              <a:t>decompose </a:t>
            </a:r>
            <a:r>
              <a:rPr sz="1800" spc="-5" dirty="0">
                <a:latin typeface="Palatino Linotype"/>
                <a:cs typeface="Palatino Linotype"/>
              </a:rPr>
              <a:t>the </a:t>
            </a:r>
            <a:r>
              <a:rPr sz="1800" dirty="0">
                <a:latin typeface="Palatino Linotype"/>
                <a:cs typeface="Palatino Linotype"/>
              </a:rPr>
              <a:t>dead organic matter  </a:t>
            </a:r>
            <a:r>
              <a:rPr sz="1800" spc="-5" dirty="0">
                <a:latin typeface="Palatino Linotype"/>
                <a:cs typeface="Palatino Linotype"/>
              </a:rPr>
              <a:t>Examples </a:t>
            </a:r>
            <a:r>
              <a:rPr sz="1800" b="1" spc="-5" dirty="0">
                <a:latin typeface="Palatino Linotype"/>
                <a:cs typeface="Palatino Linotype"/>
              </a:rPr>
              <a:t>:</a:t>
            </a:r>
            <a:r>
              <a:rPr sz="1800" spc="-5" dirty="0">
                <a:latin typeface="Palatino Linotype"/>
                <a:cs typeface="Palatino Linotype"/>
              </a:rPr>
              <a:t>Fungi </a:t>
            </a:r>
            <a:r>
              <a:rPr sz="1800" dirty="0">
                <a:latin typeface="Palatino Linotype"/>
                <a:cs typeface="Palatino Linotype"/>
              </a:rPr>
              <a:t>and</a:t>
            </a:r>
            <a:r>
              <a:rPr sz="1800" spc="30" dirty="0">
                <a:latin typeface="Palatino Linotype"/>
                <a:cs typeface="Palatino Linotype"/>
              </a:rPr>
              <a:t> </a:t>
            </a:r>
            <a:r>
              <a:rPr sz="1800" spc="-5" dirty="0">
                <a:latin typeface="Palatino Linotype"/>
                <a:cs typeface="Palatino Linotype"/>
              </a:rPr>
              <a:t>bacteria.</a:t>
            </a:r>
            <a:endParaRPr sz="1800">
              <a:latin typeface="Palatino Linotype"/>
              <a:cs typeface="Palatino Linotype"/>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66800"/>
            <a:ext cx="8516112" cy="3810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28600"/>
            <a:ext cx="8305800" cy="64236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a.water.usgs.gov/edu/graphics/earth-water-distribution.png"/>
          <p:cNvPicPr>
            <a:picLocks noChangeAspect="1" noChangeArrowheads="1"/>
          </p:cNvPicPr>
          <p:nvPr/>
        </p:nvPicPr>
        <p:blipFill>
          <a:blip r:embed="rId2" cstate="print"/>
          <a:srcRect/>
          <a:stretch>
            <a:fillRect/>
          </a:stretch>
        </p:blipFill>
        <p:spPr bwMode="auto">
          <a:xfrm>
            <a:off x="609600" y="685800"/>
            <a:ext cx="7848600" cy="503474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680694"/>
            <a:ext cx="2905125" cy="1397635"/>
          </a:xfrm>
          <a:prstGeom prst="rect">
            <a:avLst/>
          </a:prstGeom>
        </p:spPr>
        <p:txBody>
          <a:bodyPr vert="horz" wrap="square" lIns="0" tIns="165100" rIns="0" bIns="0" rtlCol="0">
            <a:spAutoFit/>
          </a:bodyPr>
          <a:lstStyle/>
          <a:p>
            <a:pPr marL="12700">
              <a:lnSpc>
                <a:spcPct val="100000"/>
              </a:lnSpc>
              <a:spcBef>
                <a:spcPts val="1300"/>
              </a:spcBef>
            </a:pPr>
            <a:r>
              <a:rPr sz="2000" b="1" spc="-45" dirty="0">
                <a:latin typeface="Palatino Linotype"/>
                <a:cs typeface="Palatino Linotype"/>
              </a:rPr>
              <a:t>DESERT.</a:t>
            </a:r>
            <a:r>
              <a:rPr sz="2000" b="1" spc="-65"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L="12700">
              <a:lnSpc>
                <a:spcPct val="100000"/>
              </a:lnSpc>
              <a:spcBef>
                <a:spcPts val="1200"/>
              </a:spcBef>
            </a:pPr>
            <a:r>
              <a:rPr sz="2000" b="1" spc="-5" dirty="0">
                <a:latin typeface="Palatino Linotype"/>
                <a:cs typeface="Palatino Linotype"/>
              </a:rPr>
              <a:t>Introduction</a:t>
            </a:r>
            <a:endParaRPr sz="2000">
              <a:latin typeface="Palatino Linotype"/>
              <a:cs typeface="Palatino Linotype"/>
            </a:endParaRPr>
          </a:p>
          <a:p>
            <a:pPr marL="927100">
              <a:lnSpc>
                <a:spcPct val="100000"/>
              </a:lnSpc>
              <a:spcBef>
                <a:spcPts val="1200"/>
              </a:spcBef>
              <a:tabLst>
                <a:tab pos="1815464" algn="l"/>
              </a:tabLst>
            </a:pPr>
            <a:r>
              <a:rPr sz="2000" dirty="0">
                <a:latin typeface="Palatino Linotype"/>
                <a:cs typeface="Palatino Linotype"/>
              </a:rPr>
              <a:t>Desert	</a:t>
            </a:r>
            <a:r>
              <a:rPr sz="2000" spc="-5" dirty="0">
                <a:latin typeface="Palatino Linotype"/>
                <a:cs typeface="Palatino Linotype"/>
              </a:rPr>
              <a:t>occupies</a:t>
            </a:r>
            <a:endParaRPr sz="2000">
              <a:latin typeface="Palatino Linotype"/>
              <a:cs typeface="Palatino Linotype"/>
            </a:endParaRPr>
          </a:p>
        </p:txBody>
      </p:sp>
      <p:sp>
        <p:nvSpPr>
          <p:cNvPr id="3" name="object 3"/>
          <p:cNvSpPr txBox="1"/>
          <p:nvPr/>
        </p:nvSpPr>
        <p:spPr>
          <a:xfrm>
            <a:off x="3544951" y="1746580"/>
            <a:ext cx="5215890" cy="331470"/>
          </a:xfrm>
          <a:prstGeom prst="rect">
            <a:avLst/>
          </a:prstGeom>
        </p:spPr>
        <p:txBody>
          <a:bodyPr vert="horz" wrap="square" lIns="0" tIns="13335" rIns="0" bIns="0" rtlCol="0">
            <a:spAutoFit/>
          </a:bodyPr>
          <a:lstStyle/>
          <a:p>
            <a:pPr marL="12700">
              <a:lnSpc>
                <a:spcPct val="100000"/>
              </a:lnSpc>
              <a:spcBef>
                <a:spcPts val="105"/>
              </a:spcBef>
              <a:tabLst>
                <a:tab pos="809625" algn="l"/>
                <a:tab pos="1433195" algn="l"/>
                <a:tab pos="1811020" algn="l"/>
                <a:tab pos="2356485" algn="l"/>
                <a:tab pos="3338195" algn="l"/>
                <a:tab pos="3997960" algn="l"/>
                <a:tab pos="4696460" algn="l"/>
                <a:tab pos="5019675" algn="l"/>
              </a:tabLst>
            </a:pPr>
            <a:r>
              <a:rPr sz="2000" dirty="0">
                <a:latin typeface="Palatino Linotype"/>
                <a:cs typeface="Palatino Linotype"/>
              </a:rPr>
              <a:t>ab</a:t>
            </a:r>
            <a:r>
              <a:rPr sz="2000" spc="-20" dirty="0">
                <a:latin typeface="Palatino Linotype"/>
                <a:cs typeface="Palatino Linotype"/>
              </a:rPr>
              <a:t>o</a:t>
            </a:r>
            <a:r>
              <a:rPr sz="2000" spc="-5" dirty="0">
                <a:latin typeface="Palatino Linotype"/>
                <a:cs typeface="Palatino Linotype"/>
              </a:rPr>
              <a:t>u</a:t>
            </a:r>
            <a:r>
              <a:rPr sz="2000" dirty="0">
                <a:latin typeface="Palatino Linotype"/>
                <a:cs typeface="Palatino Linotype"/>
              </a:rPr>
              <a:t>t	</a:t>
            </a:r>
            <a:r>
              <a:rPr sz="2000" spc="-10" dirty="0">
                <a:latin typeface="Palatino Linotype"/>
                <a:cs typeface="Palatino Linotype"/>
              </a:rPr>
              <a:t>35</a:t>
            </a:r>
            <a:r>
              <a:rPr sz="2000" spc="5" dirty="0">
                <a:latin typeface="Palatino Linotype"/>
                <a:cs typeface="Palatino Linotype"/>
              </a:rPr>
              <a:t>%</a:t>
            </a:r>
            <a:r>
              <a:rPr sz="2000" dirty="0">
                <a:latin typeface="Palatino Linotype"/>
                <a:cs typeface="Palatino Linotype"/>
              </a:rPr>
              <a:t>	</a:t>
            </a:r>
            <a:r>
              <a:rPr sz="2000" spc="-20" dirty="0">
                <a:latin typeface="Palatino Linotype"/>
                <a:cs typeface="Palatino Linotype"/>
              </a:rPr>
              <a:t>o</a:t>
            </a:r>
            <a:r>
              <a:rPr sz="2000" dirty="0">
                <a:latin typeface="Palatino Linotype"/>
                <a:cs typeface="Palatino Linotype"/>
              </a:rPr>
              <a:t>f	</a:t>
            </a:r>
            <a:r>
              <a:rPr sz="2000" spc="-20" dirty="0">
                <a:latin typeface="Palatino Linotype"/>
                <a:cs typeface="Palatino Linotype"/>
              </a:rPr>
              <a:t>o</a:t>
            </a:r>
            <a:r>
              <a:rPr sz="2000" spc="-15" dirty="0">
                <a:latin typeface="Palatino Linotype"/>
                <a:cs typeface="Palatino Linotype"/>
              </a:rPr>
              <a:t>u</a:t>
            </a:r>
            <a:r>
              <a:rPr sz="2000" dirty="0">
                <a:latin typeface="Palatino Linotype"/>
                <a:cs typeface="Palatino Linotype"/>
              </a:rPr>
              <a:t>r	</a:t>
            </a:r>
            <a:r>
              <a:rPr sz="2000" spc="-50" dirty="0">
                <a:latin typeface="Palatino Linotype"/>
                <a:cs typeface="Palatino Linotype"/>
              </a:rPr>
              <a:t>w</a:t>
            </a:r>
            <a:r>
              <a:rPr sz="2000" dirty="0">
                <a:latin typeface="Palatino Linotype"/>
                <a:cs typeface="Palatino Linotype"/>
              </a:rPr>
              <a:t>or</a:t>
            </a:r>
            <a:r>
              <a:rPr sz="2000" spc="5" dirty="0">
                <a:latin typeface="Palatino Linotype"/>
                <a:cs typeface="Palatino Linotype"/>
              </a:rPr>
              <a:t>l</a:t>
            </a:r>
            <a:r>
              <a:rPr sz="2000" dirty="0">
                <a:latin typeface="Palatino Linotype"/>
                <a:cs typeface="Palatino Linotype"/>
              </a:rPr>
              <a:t>d</a:t>
            </a:r>
            <a:r>
              <a:rPr sz="2000" spc="-225" dirty="0">
                <a:latin typeface="Palatino Linotype"/>
                <a:cs typeface="Palatino Linotype"/>
              </a:rPr>
              <a:t>’</a:t>
            </a:r>
            <a:r>
              <a:rPr sz="2000" dirty="0">
                <a:latin typeface="Palatino Linotype"/>
                <a:cs typeface="Palatino Linotype"/>
              </a:rPr>
              <a:t>s	l</a:t>
            </a:r>
            <a:r>
              <a:rPr sz="2000" spc="5" dirty="0">
                <a:latin typeface="Palatino Linotype"/>
                <a:cs typeface="Palatino Linotype"/>
              </a:rPr>
              <a:t>a</a:t>
            </a:r>
            <a:r>
              <a:rPr sz="2000" spc="-5" dirty="0">
                <a:latin typeface="Palatino Linotype"/>
                <a:cs typeface="Palatino Linotype"/>
              </a:rPr>
              <a:t>n</a:t>
            </a:r>
            <a:r>
              <a:rPr sz="2000" dirty="0">
                <a:latin typeface="Palatino Linotype"/>
                <a:cs typeface="Palatino Linotype"/>
              </a:rPr>
              <a:t>d	ar</a:t>
            </a:r>
            <a:r>
              <a:rPr sz="2000" spc="-10" dirty="0">
                <a:latin typeface="Palatino Linotype"/>
                <a:cs typeface="Palatino Linotype"/>
              </a:rPr>
              <a:t>e</a:t>
            </a:r>
            <a:r>
              <a:rPr sz="2000" spc="5" dirty="0">
                <a:latin typeface="Palatino Linotype"/>
                <a:cs typeface="Palatino Linotype"/>
              </a:rPr>
              <a:t>a</a:t>
            </a:r>
            <a:r>
              <a:rPr sz="2000" dirty="0">
                <a:latin typeface="Palatino Linotype"/>
                <a:cs typeface="Palatino Linotype"/>
              </a:rPr>
              <a:t>.	</a:t>
            </a:r>
            <a:r>
              <a:rPr sz="2000" spc="-5" dirty="0">
                <a:latin typeface="Palatino Linotype"/>
                <a:cs typeface="Palatino Linotype"/>
              </a:rPr>
              <a:t>I</a:t>
            </a:r>
            <a:r>
              <a:rPr sz="2000" dirty="0">
                <a:latin typeface="Palatino Linotype"/>
                <a:cs typeface="Palatino Linotype"/>
              </a:rPr>
              <a:t>t	is</a:t>
            </a:r>
            <a:endParaRPr sz="2000">
              <a:latin typeface="Palatino Linotype"/>
              <a:cs typeface="Palatino Linotype"/>
            </a:endParaRPr>
          </a:p>
        </p:txBody>
      </p:sp>
      <p:sp>
        <p:nvSpPr>
          <p:cNvPr id="4" name="object 4"/>
          <p:cNvSpPr txBox="1"/>
          <p:nvPr/>
        </p:nvSpPr>
        <p:spPr>
          <a:xfrm>
            <a:off x="612140" y="2052675"/>
            <a:ext cx="8150225" cy="3683635"/>
          </a:xfrm>
          <a:prstGeom prst="rect">
            <a:avLst/>
          </a:prstGeom>
        </p:spPr>
        <p:txBody>
          <a:bodyPr vert="horz" wrap="square" lIns="0" tIns="12700" rIns="0" bIns="0" rtlCol="0">
            <a:spAutoFit/>
          </a:bodyPr>
          <a:lstStyle/>
          <a:p>
            <a:pPr marL="12700" marR="5080">
              <a:lnSpc>
                <a:spcPct val="150000"/>
              </a:lnSpc>
              <a:spcBef>
                <a:spcPts val="100"/>
              </a:spcBef>
              <a:tabLst>
                <a:tab pos="4981575" algn="l"/>
              </a:tabLst>
            </a:pPr>
            <a:r>
              <a:rPr sz="2000" dirty="0">
                <a:latin typeface="Palatino Linotype"/>
                <a:cs typeface="Palatino Linotype"/>
              </a:rPr>
              <a:t>characterized  </a:t>
            </a:r>
            <a:r>
              <a:rPr sz="2000" spc="-5" dirty="0">
                <a:latin typeface="Palatino Linotype"/>
                <a:cs typeface="Palatino Linotype"/>
              </a:rPr>
              <a:t>by  </a:t>
            </a:r>
            <a:r>
              <a:rPr sz="2000" dirty="0">
                <a:latin typeface="Palatino Linotype"/>
                <a:cs typeface="Palatino Linotype"/>
              </a:rPr>
              <a:t>less  </a:t>
            </a:r>
            <a:r>
              <a:rPr sz="2000" spc="-5" dirty="0">
                <a:latin typeface="Palatino Linotype"/>
                <a:cs typeface="Palatino Linotype"/>
              </a:rPr>
              <a:t>than </a:t>
            </a:r>
            <a:r>
              <a:rPr sz="2000" dirty="0">
                <a:latin typeface="Palatino Linotype"/>
                <a:cs typeface="Palatino Linotype"/>
              </a:rPr>
              <a:t>25</a:t>
            </a:r>
            <a:r>
              <a:rPr sz="2000" spc="-50" dirty="0">
                <a:latin typeface="Palatino Linotype"/>
                <a:cs typeface="Palatino Linotype"/>
              </a:rPr>
              <a:t> </a:t>
            </a:r>
            <a:r>
              <a:rPr sz="2000" dirty="0">
                <a:latin typeface="Palatino Linotype"/>
                <a:cs typeface="Palatino Linotype"/>
              </a:rPr>
              <a:t>cm</a:t>
            </a:r>
            <a:r>
              <a:rPr sz="2000" spc="290" dirty="0">
                <a:latin typeface="Palatino Linotype"/>
                <a:cs typeface="Palatino Linotype"/>
              </a:rPr>
              <a:t> </a:t>
            </a:r>
            <a:r>
              <a:rPr sz="2000" spc="-5" dirty="0">
                <a:latin typeface="Palatino Linotype"/>
                <a:cs typeface="Palatino Linotype"/>
              </a:rPr>
              <a:t>rainfall.	The </a:t>
            </a:r>
            <a:r>
              <a:rPr sz="2000" dirty="0">
                <a:latin typeface="Palatino Linotype"/>
                <a:cs typeface="Palatino Linotype"/>
              </a:rPr>
              <a:t>atmosphere is </a:t>
            </a:r>
            <a:r>
              <a:rPr sz="2000" spc="-5" dirty="0">
                <a:latin typeface="Palatino Linotype"/>
                <a:cs typeface="Palatino Linotype"/>
              </a:rPr>
              <a:t>dry and  hence </a:t>
            </a:r>
            <a:r>
              <a:rPr sz="2000" dirty="0">
                <a:latin typeface="Palatino Linotype"/>
                <a:cs typeface="Palatino Linotype"/>
              </a:rPr>
              <a:t>it is a </a:t>
            </a:r>
            <a:r>
              <a:rPr sz="2000" spc="-5" dirty="0">
                <a:latin typeface="Palatino Linotype"/>
                <a:cs typeface="Palatino Linotype"/>
              </a:rPr>
              <a:t>poor </a:t>
            </a:r>
            <a:r>
              <a:rPr sz="2000" dirty="0">
                <a:latin typeface="Palatino Linotype"/>
                <a:cs typeface="Palatino Linotype"/>
              </a:rPr>
              <a:t>insulator</a:t>
            </a:r>
            <a:r>
              <a:rPr sz="2000" spc="-45" dirty="0">
                <a:latin typeface="Palatino Linotype"/>
                <a:cs typeface="Palatino Linotype"/>
              </a:rPr>
              <a:t> </a:t>
            </a:r>
            <a:r>
              <a:rPr sz="2000" dirty="0">
                <a:latin typeface="Palatino Linotype"/>
                <a:cs typeface="Palatino Linotype"/>
              </a:rPr>
              <a:t>.</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25"/>
              </a:spcBef>
            </a:pPr>
            <a:endParaRPr sz="2150">
              <a:latin typeface="Times New Roman"/>
              <a:cs typeface="Times New Roman"/>
            </a:endParaRPr>
          </a:p>
          <a:p>
            <a:pPr marL="12700">
              <a:lnSpc>
                <a:spcPct val="100000"/>
              </a:lnSpc>
              <a:spcBef>
                <a:spcPts val="5"/>
              </a:spcBef>
            </a:pPr>
            <a:r>
              <a:rPr sz="2000" b="1" spc="-40" dirty="0">
                <a:latin typeface="Palatino Linotype"/>
                <a:cs typeface="Palatino Linotype"/>
              </a:rPr>
              <a:t>Types </a:t>
            </a:r>
            <a:r>
              <a:rPr sz="2000" b="1" dirty="0">
                <a:latin typeface="Palatino Linotype"/>
                <a:cs typeface="Palatino Linotype"/>
              </a:rPr>
              <a:t>of desert</a:t>
            </a:r>
            <a:r>
              <a:rPr sz="2000" b="1" spc="-15"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Based </a:t>
            </a:r>
            <a:r>
              <a:rPr sz="2000" spc="-5" dirty="0">
                <a:latin typeface="Palatino Linotype"/>
                <a:cs typeface="Palatino Linotype"/>
              </a:rPr>
              <a:t>on the </a:t>
            </a:r>
            <a:r>
              <a:rPr sz="2000" dirty="0">
                <a:latin typeface="Palatino Linotype"/>
                <a:cs typeface="Palatino Linotype"/>
              </a:rPr>
              <a:t>climatic conditions, deserts are classified </a:t>
            </a:r>
            <a:r>
              <a:rPr sz="2000" spc="-5" dirty="0">
                <a:latin typeface="Palatino Linotype"/>
                <a:cs typeface="Palatino Linotype"/>
              </a:rPr>
              <a:t>three</a:t>
            </a:r>
            <a:r>
              <a:rPr sz="2000" spc="-40" dirty="0">
                <a:latin typeface="Palatino Linotype"/>
                <a:cs typeface="Palatino Linotype"/>
              </a:rPr>
              <a:t> </a:t>
            </a:r>
            <a:r>
              <a:rPr sz="2000" spc="-5" dirty="0">
                <a:latin typeface="Palatino Linotype"/>
                <a:cs typeface="Palatino Linotype"/>
              </a:rPr>
              <a:t>types.</a:t>
            </a:r>
            <a:endParaRPr sz="2000">
              <a:latin typeface="Palatino Linotype"/>
              <a:cs typeface="Palatino Linotype"/>
            </a:endParaRPr>
          </a:p>
          <a:p>
            <a:pPr marL="267335" indent="-255270">
              <a:lnSpc>
                <a:spcPct val="100000"/>
              </a:lnSpc>
              <a:spcBef>
                <a:spcPts val="1200"/>
              </a:spcBef>
              <a:buAutoNum type="arabicPeriod"/>
              <a:tabLst>
                <a:tab pos="267970" algn="l"/>
              </a:tabLst>
            </a:pPr>
            <a:r>
              <a:rPr sz="2000" spc="-20" dirty="0">
                <a:latin typeface="Palatino Linotype"/>
                <a:cs typeface="Palatino Linotype"/>
              </a:rPr>
              <a:t>Tropical </a:t>
            </a:r>
            <a:r>
              <a:rPr sz="2000" dirty="0">
                <a:latin typeface="Palatino Linotype"/>
                <a:cs typeface="Palatino Linotype"/>
              </a:rPr>
              <a:t>deserts.</a:t>
            </a:r>
            <a:endParaRPr sz="2000">
              <a:latin typeface="Palatino Linotype"/>
              <a:cs typeface="Palatino Linotype"/>
            </a:endParaRPr>
          </a:p>
          <a:p>
            <a:pPr marL="267335" indent="-255270">
              <a:lnSpc>
                <a:spcPct val="100000"/>
              </a:lnSpc>
              <a:spcBef>
                <a:spcPts val="1200"/>
              </a:spcBef>
              <a:buAutoNum type="arabicPeriod"/>
              <a:tabLst>
                <a:tab pos="267970" algn="l"/>
              </a:tabLst>
            </a:pPr>
            <a:r>
              <a:rPr sz="2000" spc="-20" dirty="0">
                <a:latin typeface="Palatino Linotype"/>
                <a:cs typeface="Palatino Linotype"/>
              </a:rPr>
              <a:t>Temperate </a:t>
            </a:r>
            <a:r>
              <a:rPr sz="2000" dirty="0">
                <a:latin typeface="Palatino Linotype"/>
                <a:cs typeface="Palatino Linotype"/>
              </a:rPr>
              <a:t>deserts.</a:t>
            </a:r>
            <a:endParaRPr sz="2000">
              <a:latin typeface="Palatino Linotype"/>
              <a:cs typeface="Palatino Linotype"/>
            </a:endParaRPr>
          </a:p>
          <a:p>
            <a:pPr marL="267335" indent="-255270">
              <a:lnSpc>
                <a:spcPct val="100000"/>
              </a:lnSpc>
              <a:spcBef>
                <a:spcPts val="1200"/>
              </a:spcBef>
              <a:buAutoNum type="arabicPeriod"/>
              <a:tabLst>
                <a:tab pos="267970" algn="l"/>
              </a:tabLst>
            </a:pPr>
            <a:r>
              <a:rPr sz="2000" spc="-5" dirty="0">
                <a:latin typeface="Palatino Linotype"/>
                <a:cs typeface="Palatino Linotype"/>
              </a:rPr>
              <a:t>Cold</a:t>
            </a:r>
            <a:r>
              <a:rPr sz="2000" spc="-10" dirty="0">
                <a:latin typeface="Palatino Linotype"/>
                <a:cs typeface="Palatino Linotype"/>
              </a:rPr>
              <a:t> </a:t>
            </a:r>
            <a:r>
              <a:rPr sz="2000" dirty="0">
                <a:latin typeface="Palatino Linotype"/>
                <a:cs typeface="Palatino Linotype"/>
              </a:rPr>
              <a:t>deserts.</a:t>
            </a:r>
            <a:endParaRPr sz="2000">
              <a:latin typeface="Palatino Linotype"/>
              <a:cs typeface="Palatino Linotype"/>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74319"/>
            <a:ext cx="7981315" cy="5665470"/>
          </a:xfrm>
          <a:prstGeom prst="rect">
            <a:avLst/>
          </a:prstGeom>
        </p:spPr>
        <p:txBody>
          <a:bodyPr vert="horz" wrap="square" lIns="0" tIns="88900" rIns="0" bIns="0" rtlCol="0">
            <a:spAutoFit/>
          </a:bodyPr>
          <a:lstStyle/>
          <a:p>
            <a:pPr marL="12700">
              <a:lnSpc>
                <a:spcPct val="100000"/>
              </a:lnSpc>
              <a:spcBef>
                <a:spcPts val="700"/>
              </a:spcBef>
            </a:pPr>
            <a:r>
              <a:rPr sz="2000" b="1" dirty="0">
                <a:latin typeface="Palatino Linotype"/>
                <a:cs typeface="Palatino Linotype"/>
              </a:rPr>
              <a:t>Features </a:t>
            </a:r>
            <a:r>
              <a:rPr sz="2000" b="1" spc="-5" dirty="0">
                <a:latin typeface="Palatino Linotype"/>
                <a:cs typeface="Palatino Linotype"/>
              </a:rPr>
              <a:t>of </a:t>
            </a:r>
            <a:r>
              <a:rPr sz="2000" b="1" dirty="0">
                <a:latin typeface="Palatino Linotype"/>
                <a:cs typeface="Palatino Linotype"/>
              </a:rPr>
              <a:t>different types </a:t>
            </a:r>
            <a:r>
              <a:rPr sz="2000" b="1" spc="-5" dirty="0">
                <a:latin typeface="Palatino Linotype"/>
                <a:cs typeface="Palatino Linotype"/>
              </a:rPr>
              <a:t>of</a:t>
            </a:r>
            <a:r>
              <a:rPr sz="2000" b="1" spc="-125" dirty="0">
                <a:latin typeface="Palatino Linotype"/>
                <a:cs typeface="Palatino Linotype"/>
              </a:rPr>
              <a:t> </a:t>
            </a:r>
            <a:r>
              <a:rPr sz="2000" b="1" dirty="0">
                <a:latin typeface="Palatino Linotype"/>
                <a:cs typeface="Palatino Linotype"/>
              </a:rPr>
              <a:t>deserts</a:t>
            </a:r>
            <a:endParaRPr sz="2000">
              <a:latin typeface="Palatino Linotype"/>
              <a:cs typeface="Palatino Linotype"/>
            </a:endParaRPr>
          </a:p>
          <a:p>
            <a:pPr marL="266700" indent="-254635">
              <a:lnSpc>
                <a:spcPct val="100000"/>
              </a:lnSpc>
              <a:spcBef>
                <a:spcPts val="600"/>
              </a:spcBef>
              <a:buAutoNum type="arabicPeriod"/>
              <a:tabLst>
                <a:tab pos="267335" algn="l"/>
              </a:tabLst>
            </a:pPr>
            <a:r>
              <a:rPr sz="2000" spc="-20" dirty="0">
                <a:latin typeface="Palatino Linotype"/>
                <a:cs typeface="Palatino Linotype"/>
              </a:rPr>
              <a:t>Tropical </a:t>
            </a:r>
            <a:r>
              <a:rPr sz="2000" dirty="0">
                <a:latin typeface="Palatino Linotype"/>
                <a:cs typeface="Palatino Linotype"/>
              </a:rPr>
              <a:t>deserts: </a:t>
            </a:r>
            <a:r>
              <a:rPr sz="2000" spc="-20" dirty="0">
                <a:latin typeface="Palatino Linotype"/>
                <a:cs typeface="Palatino Linotype"/>
              </a:rPr>
              <a:t>Tropical </a:t>
            </a:r>
            <a:r>
              <a:rPr sz="2000" dirty="0">
                <a:latin typeface="Palatino Linotype"/>
                <a:cs typeface="Palatino Linotype"/>
              </a:rPr>
              <a:t>deserts are found</a:t>
            </a:r>
            <a:r>
              <a:rPr sz="2000" spc="-30" dirty="0">
                <a:latin typeface="Palatino Linotype"/>
                <a:cs typeface="Palatino Linotype"/>
              </a:rPr>
              <a:t> </a:t>
            </a:r>
            <a:r>
              <a:rPr sz="2000" dirty="0">
                <a:latin typeface="Palatino Linotype"/>
                <a:cs typeface="Palatino Linotype"/>
              </a:rPr>
              <a:t>in</a:t>
            </a:r>
            <a:endParaRPr sz="2000">
              <a:latin typeface="Palatino Linotype"/>
              <a:cs typeface="Palatino Linotype"/>
            </a:endParaRPr>
          </a:p>
          <a:p>
            <a:pPr marL="1016635" lvl="1" indent="-90170">
              <a:lnSpc>
                <a:spcPct val="100000"/>
              </a:lnSpc>
              <a:spcBef>
                <a:spcPts val="600"/>
              </a:spcBef>
              <a:buSzPct val="95000"/>
              <a:buFont typeface="Arial"/>
              <a:buChar char="•"/>
              <a:tabLst>
                <a:tab pos="1017269" algn="l"/>
              </a:tabLst>
            </a:pPr>
            <a:r>
              <a:rPr sz="2000" dirty="0">
                <a:latin typeface="Palatino Linotype"/>
                <a:cs typeface="Palatino Linotype"/>
              </a:rPr>
              <a:t>Africa: Sahara</a:t>
            </a:r>
            <a:r>
              <a:rPr sz="2000" spc="-70" dirty="0">
                <a:latin typeface="Palatino Linotype"/>
                <a:cs typeface="Palatino Linotype"/>
              </a:rPr>
              <a:t> </a:t>
            </a:r>
            <a:r>
              <a:rPr sz="2000" dirty="0">
                <a:latin typeface="Palatino Linotype"/>
                <a:cs typeface="Palatino Linotype"/>
              </a:rPr>
              <a:t>desert.</a:t>
            </a:r>
            <a:endParaRPr sz="2000">
              <a:latin typeface="Palatino Linotype"/>
              <a:cs typeface="Palatino Linotype"/>
            </a:endParaRPr>
          </a:p>
          <a:p>
            <a:pPr marL="1016635" lvl="1" indent="-90170">
              <a:lnSpc>
                <a:spcPct val="100000"/>
              </a:lnSpc>
              <a:spcBef>
                <a:spcPts val="600"/>
              </a:spcBef>
              <a:buSzPct val="95000"/>
              <a:buFont typeface="Arial"/>
              <a:buChar char="•"/>
              <a:tabLst>
                <a:tab pos="1017269" algn="l"/>
              </a:tabLst>
            </a:pPr>
            <a:r>
              <a:rPr sz="2000" dirty="0">
                <a:latin typeface="Palatino Linotype"/>
                <a:cs typeface="Palatino Linotype"/>
              </a:rPr>
              <a:t>Rajasthan: Thar</a:t>
            </a:r>
            <a:r>
              <a:rPr sz="2000" spc="-55" dirty="0">
                <a:latin typeface="Palatino Linotype"/>
                <a:cs typeface="Palatino Linotype"/>
              </a:rPr>
              <a:t> </a:t>
            </a:r>
            <a:r>
              <a:rPr sz="2000" spc="-5" dirty="0">
                <a:latin typeface="Palatino Linotype"/>
                <a:cs typeface="Palatino Linotype"/>
              </a:rPr>
              <a:t>desert.</a:t>
            </a:r>
            <a:endParaRPr sz="2000">
              <a:latin typeface="Palatino Linotype"/>
              <a:cs typeface="Palatino Linotype"/>
            </a:endParaRPr>
          </a:p>
          <a:p>
            <a:pPr marL="12700" marR="5080">
              <a:lnSpc>
                <a:spcPct val="100000"/>
              </a:lnSpc>
              <a:spcBef>
                <a:spcPts val="600"/>
              </a:spcBef>
            </a:pPr>
            <a:r>
              <a:rPr sz="2000" spc="-5" dirty="0">
                <a:latin typeface="Palatino Linotype"/>
                <a:cs typeface="Palatino Linotype"/>
              </a:rPr>
              <a:t>They </a:t>
            </a:r>
            <a:r>
              <a:rPr sz="2000" dirty="0">
                <a:latin typeface="Palatino Linotype"/>
                <a:cs typeface="Palatino Linotype"/>
              </a:rPr>
              <a:t>are characterized </a:t>
            </a:r>
            <a:r>
              <a:rPr sz="2000" spc="-5" dirty="0">
                <a:latin typeface="Palatino Linotype"/>
                <a:cs typeface="Palatino Linotype"/>
              </a:rPr>
              <a:t>by </a:t>
            </a:r>
            <a:r>
              <a:rPr sz="2000" dirty="0">
                <a:latin typeface="Palatino Linotype"/>
                <a:cs typeface="Palatino Linotype"/>
              </a:rPr>
              <a:t>only few species. </a:t>
            </a:r>
            <a:r>
              <a:rPr sz="2000" spc="-15" dirty="0">
                <a:latin typeface="Palatino Linotype"/>
                <a:cs typeface="Palatino Linotype"/>
              </a:rPr>
              <a:t>Wind </a:t>
            </a:r>
            <a:r>
              <a:rPr sz="2000" spc="-5" dirty="0">
                <a:latin typeface="Palatino Linotype"/>
                <a:cs typeface="Palatino Linotype"/>
              </a:rPr>
              <a:t>blow </a:t>
            </a:r>
            <a:r>
              <a:rPr sz="2000" dirty="0">
                <a:latin typeface="Palatino Linotype"/>
                <a:cs typeface="Palatino Linotype"/>
              </a:rPr>
              <a:t>sand dunes are  </a:t>
            </a:r>
            <a:r>
              <a:rPr sz="2000" spc="-10" dirty="0">
                <a:latin typeface="Palatino Linotype"/>
                <a:cs typeface="Palatino Linotype"/>
              </a:rPr>
              <a:t>very </a:t>
            </a:r>
            <a:r>
              <a:rPr sz="2000" spc="-5" dirty="0">
                <a:latin typeface="Palatino Linotype"/>
                <a:cs typeface="Palatino Linotype"/>
              </a:rPr>
              <a:t>common.</a:t>
            </a:r>
            <a:endParaRPr sz="2000">
              <a:latin typeface="Palatino Linotype"/>
              <a:cs typeface="Palatino Linotype"/>
            </a:endParaRPr>
          </a:p>
          <a:p>
            <a:pPr>
              <a:lnSpc>
                <a:spcPct val="100000"/>
              </a:lnSpc>
            </a:pPr>
            <a:endParaRPr sz="2000">
              <a:latin typeface="Times New Roman"/>
              <a:cs typeface="Times New Roman"/>
            </a:endParaRPr>
          </a:p>
          <a:p>
            <a:pPr marL="266700" indent="-254635">
              <a:lnSpc>
                <a:spcPct val="100000"/>
              </a:lnSpc>
              <a:spcBef>
                <a:spcPts val="1300"/>
              </a:spcBef>
              <a:buAutoNum type="arabicPeriod" startAt="2"/>
              <a:tabLst>
                <a:tab pos="267335" algn="l"/>
              </a:tabLst>
            </a:pPr>
            <a:r>
              <a:rPr sz="2000" spc="-20" dirty="0">
                <a:latin typeface="Palatino Linotype"/>
                <a:cs typeface="Palatino Linotype"/>
              </a:rPr>
              <a:t>Temperate </a:t>
            </a:r>
            <a:r>
              <a:rPr sz="2000" dirty="0">
                <a:latin typeface="Palatino Linotype"/>
                <a:cs typeface="Palatino Linotype"/>
              </a:rPr>
              <a:t>deserts</a:t>
            </a:r>
            <a:endParaRPr sz="2000">
              <a:latin typeface="Palatino Linotype"/>
              <a:cs typeface="Palatino Linotype"/>
            </a:endParaRPr>
          </a:p>
          <a:p>
            <a:pPr marL="12700">
              <a:lnSpc>
                <a:spcPct val="100000"/>
              </a:lnSpc>
              <a:spcBef>
                <a:spcPts val="605"/>
              </a:spcBef>
            </a:pPr>
            <a:r>
              <a:rPr sz="2000" spc="-5" dirty="0">
                <a:latin typeface="Palatino Linotype"/>
                <a:cs typeface="Palatino Linotype"/>
              </a:rPr>
              <a:t>They </a:t>
            </a:r>
            <a:r>
              <a:rPr sz="2000" dirty="0">
                <a:latin typeface="Palatino Linotype"/>
                <a:cs typeface="Palatino Linotype"/>
              </a:rPr>
              <a:t>are found</a:t>
            </a:r>
            <a:r>
              <a:rPr sz="2000" spc="-45" dirty="0">
                <a:latin typeface="Palatino Linotype"/>
                <a:cs typeface="Palatino Linotype"/>
              </a:rPr>
              <a:t> </a:t>
            </a:r>
            <a:r>
              <a:rPr sz="2000" dirty="0">
                <a:latin typeface="Palatino Linotype"/>
                <a:cs typeface="Palatino Linotype"/>
              </a:rPr>
              <a:t>in</a:t>
            </a:r>
            <a:endParaRPr sz="2000">
              <a:latin typeface="Palatino Linotype"/>
              <a:cs typeface="Palatino Linotype"/>
            </a:endParaRPr>
          </a:p>
          <a:p>
            <a:pPr marL="927100">
              <a:lnSpc>
                <a:spcPct val="100000"/>
              </a:lnSpc>
              <a:spcBef>
                <a:spcPts val="600"/>
              </a:spcBef>
            </a:pPr>
            <a:r>
              <a:rPr sz="2000" dirty="0">
                <a:latin typeface="Palatino Linotype"/>
                <a:cs typeface="Palatino Linotype"/>
              </a:rPr>
              <a:t>South California:</a:t>
            </a:r>
            <a:r>
              <a:rPr sz="2000" spc="-55" dirty="0">
                <a:latin typeface="Palatino Linotype"/>
                <a:cs typeface="Palatino Linotype"/>
              </a:rPr>
              <a:t> </a:t>
            </a:r>
            <a:r>
              <a:rPr sz="2000" spc="-5" dirty="0">
                <a:latin typeface="Palatino Linotype"/>
                <a:cs typeface="Palatino Linotype"/>
              </a:rPr>
              <a:t>Majave.</a:t>
            </a:r>
            <a:endParaRPr sz="2000">
              <a:latin typeface="Palatino Linotype"/>
              <a:cs typeface="Palatino Linotype"/>
            </a:endParaRPr>
          </a:p>
          <a:p>
            <a:pPr marL="12700">
              <a:lnSpc>
                <a:spcPct val="100000"/>
              </a:lnSpc>
              <a:spcBef>
                <a:spcPts val="600"/>
              </a:spcBef>
            </a:pPr>
            <a:r>
              <a:rPr sz="2000" spc="-5" dirty="0">
                <a:latin typeface="Palatino Linotype"/>
                <a:cs typeface="Palatino Linotype"/>
              </a:rPr>
              <a:t>They </a:t>
            </a:r>
            <a:r>
              <a:rPr sz="2000" dirty="0">
                <a:latin typeface="Palatino Linotype"/>
                <a:cs typeface="Palatino Linotype"/>
              </a:rPr>
              <a:t>are characterized </a:t>
            </a:r>
            <a:r>
              <a:rPr sz="2000" spc="-5" dirty="0">
                <a:latin typeface="Palatino Linotype"/>
                <a:cs typeface="Palatino Linotype"/>
              </a:rPr>
              <a:t>by </a:t>
            </a:r>
            <a:r>
              <a:rPr sz="2000" spc="-10" dirty="0">
                <a:latin typeface="Palatino Linotype"/>
                <a:cs typeface="Palatino Linotype"/>
              </a:rPr>
              <a:t>very </a:t>
            </a:r>
            <a:r>
              <a:rPr sz="2000" spc="-5" dirty="0">
                <a:latin typeface="Palatino Linotype"/>
                <a:cs typeface="Palatino Linotype"/>
              </a:rPr>
              <a:t>hot </a:t>
            </a:r>
            <a:r>
              <a:rPr sz="2000" dirty="0">
                <a:latin typeface="Palatino Linotype"/>
                <a:cs typeface="Palatino Linotype"/>
              </a:rPr>
              <a:t>summer and </a:t>
            </a:r>
            <a:r>
              <a:rPr sz="2000" spc="-15" dirty="0">
                <a:latin typeface="Palatino Linotype"/>
                <a:cs typeface="Palatino Linotype"/>
              </a:rPr>
              <a:t>very </a:t>
            </a:r>
            <a:r>
              <a:rPr sz="2000" spc="-10" dirty="0">
                <a:latin typeface="Palatino Linotype"/>
                <a:cs typeface="Palatino Linotype"/>
              </a:rPr>
              <a:t>Winter</a:t>
            </a:r>
            <a:r>
              <a:rPr sz="2000" spc="-45" dirty="0">
                <a:latin typeface="Palatino Linotype"/>
                <a:cs typeface="Palatino Linotype"/>
              </a:rPr>
              <a:t> </a:t>
            </a:r>
            <a:r>
              <a:rPr sz="2000" spc="-5" dirty="0">
                <a:latin typeface="Palatino Linotype"/>
                <a:cs typeface="Palatino Linotype"/>
              </a:rPr>
              <a:t>time.</a:t>
            </a:r>
            <a:endParaRPr sz="2000">
              <a:latin typeface="Palatino Linotype"/>
              <a:cs typeface="Palatino Linotype"/>
            </a:endParaRPr>
          </a:p>
          <a:p>
            <a:pPr>
              <a:lnSpc>
                <a:spcPct val="100000"/>
              </a:lnSpc>
              <a:spcBef>
                <a:spcPts val="10"/>
              </a:spcBef>
            </a:pPr>
            <a:endParaRPr sz="2600">
              <a:latin typeface="Times New Roman"/>
              <a:cs typeface="Times New Roman"/>
            </a:endParaRPr>
          </a:p>
          <a:p>
            <a:pPr marL="12700" marR="5805805">
              <a:lnSpc>
                <a:spcPct val="125000"/>
              </a:lnSpc>
              <a:buAutoNum type="arabicPeriod" startAt="3"/>
              <a:tabLst>
                <a:tab pos="267335" algn="l"/>
              </a:tabLst>
            </a:pPr>
            <a:r>
              <a:rPr sz="2000" spc="-5" dirty="0">
                <a:latin typeface="Palatino Linotype"/>
                <a:cs typeface="Palatino Linotype"/>
              </a:rPr>
              <a:t>Cold </a:t>
            </a:r>
            <a:r>
              <a:rPr sz="2000" dirty="0">
                <a:latin typeface="Palatino Linotype"/>
                <a:cs typeface="Palatino Linotype"/>
              </a:rPr>
              <a:t>deserts  </a:t>
            </a:r>
            <a:r>
              <a:rPr sz="2000" spc="-5" dirty="0">
                <a:latin typeface="Palatino Linotype"/>
                <a:cs typeface="Palatino Linotype"/>
              </a:rPr>
              <a:t>They </a:t>
            </a:r>
            <a:r>
              <a:rPr sz="2000" dirty="0">
                <a:latin typeface="Palatino Linotype"/>
                <a:cs typeface="Palatino Linotype"/>
              </a:rPr>
              <a:t>are found </a:t>
            </a:r>
            <a:r>
              <a:rPr sz="2000" spc="-5" dirty="0">
                <a:latin typeface="Palatino Linotype"/>
                <a:cs typeface="Palatino Linotype"/>
              </a:rPr>
              <a:t>in</a:t>
            </a:r>
            <a:r>
              <a:rPr sz="2000" spc="-100" dirty="0">
                <a:latin typeface="Palatino Linotype"/>
                <a:cs typeface="Palatino Linotype"/>
              </a:rPr>
              <a:t> </a:t>
            </a:r>
            <a:r>
              <a:rPr sz="2000" dirty="0">
                <a:latin typeface="Palatino Linotype"/>
                <a:cs typeface="Palatino Linotype"/>
              </a:rPr>
              <a:t>-</a:t>
            </a:r>
            <a:endParaRPr sz="2000">
              <a:latin typeface="Palatino Linotype"/>
              <a:cs typeface="Palatino Linotype"/>
            </a:endParaRPr>
          </a:p>
          <a:p>
            <a:pPr marL="927100">
              <a:lnSpc>
                <a:spcPct val="100000"/>
              </a:lnSpc>
              <a:spcBef>
                <a:spcPts val="600"/>
              </a:spcBef>
            </a:pPr>
            <a:r>
              <a:rPr sz="2000" dirty="0">
                <a:latin typeface="Palatino Linotype"/>
                <a:cs typeface="Palatino Linotype"/>
              </a:rPr>
              <a:t>China: </a:t>
            </a:r>
            <a:r>
              <a:rPr sz="2000" spc="-5" dirty="0">
                <a:latin typeface="Palatino Linotype"/>
                <a:cs typeface="Palatino Linotype"/>
              </a:rPr>
              <a:t>Gobi</a:t>
            </a:r>
            <a:r>
              <a:rPr sz="2000" spc="-25" dirty="0">
                <a:latin typeface="Palatino Linotype"/>
                <a:cs typeface="Palatino Linotype"/>
              </a:rPr>
              <a:t> </a:t>
            </a:r>
            <a:r>
              <a:rPr sz="2000" dirty="0">
                <a:latin typeface="Palatino Linotype"/>
                <a:cs typeface="Palatino Linotype"/>
              </a:rPr>
              <a:t>desert.</a:t>
            </a:r>
            <a:endParaRPr sz="2000">
              <a:latin typeface="Palatino Linotype"/>
              <a:cs typeface="Palatino Linotype"/>
            </a:endParaRPr>
          </a:p>
        </p:txBody>
      </p:sp>
      <p:sp>
        <p:nvSpPr>
          <p:cNvPr id="3" name="object 3"/>
          <p:cNvSpPr txBox="1"/>
          <p:nvPr/>
        </p:nvSpPr>
        <p:spPr>
          <a:xfrm>
            <a:off x="535940" y="6257677"/>
            <a:ext cx="6670675" cy="475615"/>
          </a:xfrm>
          <a:prstGeom prst="rect">
            <a:avLst/>
          </a:prstGeom>
        </p:spPr>
        <p:txBody>
          <a:bodyPr vert="horz" wrap="square" lIns="0" tIns="0" rIns="0" bIns="0" rtlCol="0">
            <a:spAutoFit/>
          </a:bodyPr>
          <a:lstStyle/>
          <a:p>
            <a:pPr marL="12700">
              <a:lnSpc>
                <a:spcPts val="1970"/>
              </a:lnSpc>
            </a:pPr>
            <a:r>
              <a:rPr sz="2000" dirty="0">
                <a:latin typeface="Palatino Linotype"/>
                <a:cs typeface="Palatino Linotype"/>
              </a:rPr>
              <a:t>They . are characterized </a:t>
            </a:r>
            <a:r>
              <a:rPr sz="2000" spc="-345" dirty="0">
                <a:latin typeface="Palatino Linotype"/>
                <a:cs typeface="Palatino Linotype"/>
              </a:rPr>
              <a:t>by</a:t>
            </a:r>
            <a:r>
              <a:rPr sz="1800" spc="-517" baseline="-18518" dirty="0">
                <a:solidFill>
                  <a:srgbClr val="888888"/>
                </a:solidFill>
                <a:latin typeface="Arial"/>
                <a:cs typeface="Arial"/>
              </a:rPr>
              <a:t>V.S</a:t>
            </a:r>
            <a:r>
              <a:rPr sz="2000" spc="-345" dirty="0">
                <a:latin typeface="Palatino Linotype"/>
                <a:cs typeface="Palatino Linotype"/>
              </a:rPr>
              <a:t>c</a:t>
            </a:r>
            <a:r>
              <a:rPr sz="1800" spc="-517" baseline="-18518" dirty="0">
                <a:solidFill>
                  <a:srgbClr val="888888"/>
                </a:solidFill>
                <a:latin typeface="Arial"/>
                <a:cs typeface="Arial"/>
              </a:rPr>
              <a:t>.S</a:t>
            </a:r>
            <a:r>
              <a:rPr sz="2000" spc="-345" dirty="0">
                <a:latin typeface="Palatino Linotype"/>
                <a:cs typeface="Palatino Linotype"/>
              </a:rPr>
              <a:t>o</a:t>
            </a:r>
            <a:r>
              <a:rPr sz="1800" spc="-517" baseline="-18518" dirty="0">
                <a:solidFill>
                  <a:srgbClr val="888888"/>
                </a:solidFill>
                <a:latin typeface="Arial"/>
                <a:cs typeface="Arial"/>
              </a:rPr>
              <a:t>a</a:t>
            </a:r>
            <a:r>
              <a:rPr sz="2000" spc="-345" dirty="0">
                <a:latin typeface="Palatino Linotype"/>
                <a:cs typeface="Palatino Linotype"/>
              </a:rPr>
              <a:t>l</a:t>
            </a:r>
            <a:r>
              <a:rPr sz="1800" spc="-517" baseline="-18518" dirty="0">
                <a:solidFill>
                  <a:srgbClr val="888888"/>
                </a:solidFill>
                <a:latin typeface="Arial"/>
                <a:cs typeface="Arial"/>
              </a:rPr>
              <a:t>r</a:t>
            </a:r>
            <a:r>
              <a:rPr sz="2000" spc="-345" dirty="0">
                <a:latin typeface="Palatino Linotype"/>
                <a:cs typeface="Palatino Linotype"/>
              </a:rPr>
              <a:t>d</a:t>
            </a:r>
            <a:r>
              <a:rPr sz="1800" spc="-517" baseline="-18518" dirty="0">
                <a:solidFill>
                  <a:srgbClr val="888888"/>
                </a:solidFill>
                <a:latin typeface="Arial"/>
                <a:cs typeface="Arial"/>
              </a:rPr>
              <a:t>ava</a:t>
            </a:r>
            <a:r>
              <a:rPr sz="2000" spc="-345" dirty="0">
                <a:latin typeface="Palatino Linotype"/>
                <a:cs typeface="Palatino Linotype"/>
              </a:rPr>
              <a:t>w</a:t>
            </a:r>
            <a:r>
              <a:rPr sz="1800" spc="-517" baseline="-18518" dirty="0">
                <a:solidFill>
                  <a:srgbClr val="888888"/>
                </a:solidFill>
                <a:latin typeface="Arial"/>
                <a:cs typeface="Arial"/>
              </a:rPr>
              <a:t>na</a:t>
            </a:r>
            <a:r>
              <a:rPr sz="2000" spc="-345" dirty="0">
                <a:latin typeface="Palatino Linotype"/>
                <a:cs typeface="Palatino Linotype"/>
              </a:rPr>
              <a:t>i</a:t>
            </a:r>
            <a:r>
              <a:rPr sz="1800" spc="-517" baseline="-18518" dirty="0">
                <a:solidFill>
                  <a:srgbClr val="888888"/>
                </a:solidFill>
                <a:latin typeface="Arial"/>
                <a:cs typeface="Arial"/>
              </a:rPr>
              <a:t>M</a:t>
            </a:r>
            <a:r>
              <a:rPr sz="2000" spc="-345" dirty="0">
                <a:latin typeface="Palatino Linotype"/>
                <a:cs typeface="Palatino Linotype"/>
              </a:rPr>
              <a:t>n</a:t>
            </a:r>
            <a:r>
              <a:rPr sz="1800" spc="-517" baseline="-18518" dirty="0">
                <a:solidFill>
                  <a:srgbClr val="888888"/>
                </a:solidFill>
                <a:latin typeface="Arial"/>
                <a:cs typeface="Arial"/>
              </a:rPr>
              <a:t>a</a:t>
            </a:r>
            <a:r>
              <a:rPr sz="2000" spc="-345" dirty="0">
                <a:latin typeface="Palatino Linotype"/>
                <a:cs typeface="Palatino Linotype"/>
              </a:rPr>
              <a:t>t</a:t>
            </a:r>
            <a:r>
              <a:rPr sz="1800" spc="-517" baseline="-18518" dirty="0">
                <a:solidFill>
                  <a:srgbClr val="888888"/>
                </a:solidFill>
                <a:latin typeface="Arial"/>
                <a:cs typeface="Arial"/>
              </a:rPr>
              <a:t>n</a:t>
            </a:r>
            <a:r>
              <a:rPr sz="2000" spc="-345" dirty="0">
                <a:latin typeface="Palatino Linotype"/>
                <a:cs typeface="Palatino Linotype"/>
              </a:rPr>
              <a:t>e</a:t>
            </a:r>
            <a:r>
              <a:rPr sz="1800" spc="-517" baseline="-18518" dirty="0">
                <a:solidFill>
                  <a:srgbClr val="888888"/>
                </a:solidFill>
                <a:latin typeface="Arial"/>
                <a:cs typeface="Arial"/>
              </a:rPr>
              <a:t>i,</a:t>
            </a:r>
            <a:r>
              <a:rPr sz="2000" spc="-345" dirty="0">
                <a:latin typeface="Palatino Linotype"/>
                <a:cs typeface="Palatino Linotype"/>
              </a:rPr>
              <a:t>r</a:t>
            </a:r>
            <a:r>
              <a:rPr sz="1800" spc="-517" baseline="-18518" dirty="0">
                <a:solidFill>
                  <a:srgbClr val="888888"/>
                </a:solidFill>
                <a:latin typeface="Arial"/>
                <a:cs typeface="Arial"/>
              </a:rPr>
              <a:t>H</a:t>
            </a:r>
            <a:r>
              <a:rPr sz="2000" spc="-345" dirty="0">
                <a:latin typeface="Palatino Linotype"/>
                <a:cs typeface="Palatino Linotype"/>
              </a:rPr>
              <a:t>s</a:t>
            </a:r>
            <a:r>
              <a:rPr sz="1800" spc="-517" baseline="-18518" dirty="0">
                <a:solidFill>
                  <a:srgbClr val="888888"/>
                </a:solidFill>
                <a:latin typeface="Arial"/>
                <a:cs typeface="Arial"/>
              </a:rPr>
              <a:t>ea</a:t>
            </a:r>
            <a:r>
              <a:rPr sz="2000" spc="-345" dirty="0">
                <a:latin typeface="Palatino Linotype"/>
                <a:cs typeface="Palatino Linotype"/>
              </a:rPr>
              <a:t>a</a:t>
            </a:r>
            <a:r>
              <a:rPr sz="1800" spc="-517" baseline="-18518" dirty="0">
                <a:solidFill>
                  <a:srgbClr val="888888"/>
                </a:solidFill>
                <a:latin typeface="Arial"/>
                <a:cs typeface="Arial"/>
              </a:rPr>
              <a:t>d</a:t>
            </a:r>
            <a:r>
              <a:rPr sz="2000" spc="-345" dirty="0">
                <a:latin typeface="Palatino Linotype"/>
                <a:cs typeface="Palatino Linotype"/>
              </a:rPr>
              <a:t>n</a:t>
            </a:r>
            <a:r>
              <a:rPr sz="1800" spc="-517" baseline="-18518" dirty="0">
                <a:solidFill>
                  <a:srgbClr val="888888"/>
                </a:solidFill>
                <a:latin typeface="Arial"/>
                <a:cs typeface="Arial"/>
              </a:rPr>
              <a:t>&amp;</a:t>
            </a:r>
            <a:r>
              <a:rPr sz="1800" spc="-337" baseline="-18518" dirty="0">
                <a:solidFill>
                  <a:srgbClr val="888888"/>
                </a:solidFill>
                <a:latin typeface="Arial"/>
                <a:cs typeface="Arial"/>
              </a:rPr>
              <a:t> </a:t>
            </a:r>
            <a:r>
              <a:rPr sz="2000" spc="-490" dirty="0">
                <a:latin typeface="Palatino Linotype"/>
                <a:cs typeface="Palatino Linotype"/>
              </a:rPr>
              <a:t>d</a:t>
            </a:r>
            <a:r>
              <a:rPr sz="1800" spc="-735" baseline="-18518" dirty="0">
                <a:solidFill>
                  <a:srgbClr val="888888"/>
                </a:solidFill>
                <a:latin typeface="Arial"/>
                <a:cs typeface="Arial"/>
              </a:rPr>
              <a:t>AP</a:t>
            </a:r>
            <a:r>
              <a:rPr sz="2000" spc="-490" dirty="0">
                <a:latin typeface="Palatino Linotype"/>
                <a:cs typeface="Palatino Linotype"/>
              </a:rPr>
              <a:t>w</a:t>
            </a:r>
            <a:r>
              <a:rPr sz="1800" spc="-735" baseline="-18518" dirty="0">
                <a:solidFill>
                  <a:srgbClr val="888888"/>
                </a:solidFill>
                <a:latin typeface="Arial"/>
                <a:cs typeface="Arial"/>
              </a:rPr>
              <a:t>/</a:t>
            </a:r>
            <a:r>
              <a:rPr sz="1800" spc="914" baseline="-18518" dirty="0">
                <a:solidFill>
                  <a:srgbClr val="888888"/>
                </a:solidFill>
                <a:latin typeface="Arial"/>
                <a:cs typeface="Arial"/>
              </a:rPr>
              <a:t> </a:t>
            </a:r>
            <a:r>
              <a:rPr sz="2000" dirty="0">
                <a:latin typeface="Palatino Linotype"/>
                <a:cs typeface="Palatino Linotype"/>
              </a:rPr>
              <a:t>as</a:t>
            </a:r>
            <a:r>
              <a:rPr sz="2000" spc="-20" dirty="0">
                <a:latin typeface="Palatino Linotype"/>
                <a:cs typeface="Palatino Linotype"/>
              </a:rPr>
              <a:t> </a:t>
            </a:r>
            <a:r>
              <a:rPr sz="2000" dirty="0">
                <a:latin typeface="Palatino Linotype"/>
                <a:cs typeface="Palatino Linotype"/>
              </a:rPr>
              <a:t>summers.</a:t>
            </a:r>
            <a:endParaRPr sz="2000">
              <a:latin typeface="Palatino Linotype"/>
              <a:cs typeface="Palatino Linotype"/>
            </a:endParaRPr>
          </a:p>
          <a:p>
            <a:pPr marL="3265804">
              <a:lnSpc>
                <a:spcPct val="100000"/>
              </a:lnSpc>
              <a:spcBef>
                <a:spcPts val="220"/>
              </a:spcBef>
            </a:pPr>
            <a:r>
              <a:rPr sz="1200" spc="-10" dirty="0">
                <a:solidFill>
                  <a:srgbClr val="888888"/>
                </a:solidFill>
                <a:latin typeface="Arial"/>
                <a:cs typeface="Arial"/>
              </a:rPr>
              <a:t>Chemistry, </a:t>
            </a:r>
            <a:r>
              <a:rPr sz="1200" spc="-5" dirty="0">
                <a:solidFill>
                  <a:srgbClr val="888888"/>
                </a:solidFill>
                <a:latin typeface="Arial"/>
                <a:cs typeface="Arial"/>
              </a:rPr>
              <a:t>AEC</a:t>
            </a:r>
            <a:r>
              <a:rPr sz="1200" spc="-75" dirty="0">
                <a:solidFill>
                  <a:srgbClr val="888888"/>
                </a:solidFill>
                <a:latin typeface="Arial"/>
                <a:cs typeface="Arial"/>
              </a:rPr>
              <a:t> </a:t>
            </a:r>
            <a:r>
              <a:rPr sz="1200" spc="-5" dirty="0">
                <a:solidFill>
                  <a:srgbClr val="888888"/>
                </a:solidFill>
                <a:latin typeface="Arial"/>
                <a:cs typeface="Arial"/>
              </a:rPr>
              <a:t>Salem</a:t>
            </a:r>
            <a:endParaRPr sz="12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49001"/>
            <a:ext cx="7761605" cy="4599305"/>
          </a:xfrm>
          <a:prstGeom prst="rect">
            <a:avLst/>
          </a:prstGeom>
        </p:spPr>
        <p:txBody>
          <a:bodyPr vert="horz" wrap="square" lIns="0" tIns="165735" rIns="0" bIns="0" rtlCol="0">
            <a:spAutoFit/>
          </a:bodyPr>
          <a:lstStyle/>
          <a:p>
            <a:pPr marL="469900">
              <a:lnSpc>
                <a:spcPct val="100000"/>
              </a:lnSpc>
              <a:spcBef>
                <a:spcPts val="1305"/>
              </a:spcBef>
            </a:pPr>
            <a:r>
              <a:rPr sz="2000" b="1" spc="-5" dirty="0">
                <a:latin typeface="Palatino Linotype"/>
                <a:cs typeface="Palatino Linotype"/>
              </a:rPr>
              <a:t>Characteristics </a:t>
            </a:r>
            <a:r>
              <a:rPr sz="2000" b="1" dirty="0">
                <a:latin typeface="Palatino Linotype"/>
                <a:cs typeface="Palatino Linotype"/>
              </a:rPr>
              <a:t>of Desert</a:t>
            </a:r>
            <a:r>
              <a:rPr sz="2000" b="1" spc="-8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12700" marR="5080" indent="457200">
              <a:lnSpc>
                <a:spcPct val="150000"/>
              </a:lnSpc>
            </a:pPr>
            <a:r>
              <a:rPr sz="2000" spc="-5" dirty="0">
                <a:latin typeface="Palatino Linotype"/>
                <a:cs typeface="Palatino Linotype"/>
              </a:rPr>
              <a:t>The </a:t>
            </a:r>
            <a:r>
              <a:rPr sz="2000" dirty="0">
                <a:latin typeface="Palatino Linotype"/>
                <a:cs typeface="Palatino Linotype"/>
              </a:rPr>
              <a:t>desert air is dry and </a:t>
            </a:r>
            <a:r>
              <a:rPr sz="2000" spc="-5" dirty="0">
                <a:latin typeface="Palatino Linotype"/>
                <a:cs typeface="Palatino Linotype"/>
              </a:rPr>
              <a:t>the climate </a:t>
            </a:r>
            <a:r>
              <a:rPr sz="2000" dirty="0">
                <a:latin typeface="Palatino Linotype"/>
                <a:cs typeface="Palatino Linotype"/>
              </a:rPr>
              <a:t>is </a:t>
            </a:r>
            <a:r>
              <a:rPr sz="2000" spc="-5" dirty="0">
                <a:latin typeface="Palatino Linotype"/>
                <a:cs typeface="Palatino Linotype"/>
              </a:rPr>
              <a:t>hot. </a:t>
            </a:r>
            <a:r>
              <a:rPr sz="2000" dirty="0">
                <a:latin typeface="Palatino Linotype"/>
                <a:cs typeface="Palatino Linotype"/>
              </a:rPr>
              <a:t>Annual rainfall is</a:t>
            </a:r>
            <a:r>
              <a:rPr sz="2000" spc="-120" dirty="0">
                <a:latin typeface="Palatino Linotype"/>
                <a:cs typeface="Palatino Linotype"/>
              </a:rPr>
              <a:t> </a:t>
            </a:r>
            <a:r>
              <a:rPr sz="2000" dirty="0">
                <a:latin typeface="Palatino Linotype"/>
                <a:cs typeface="Palatino Linotype"/>
              </a:rPr>
              <a:t>less  </a:t>
            </a:r>
            <a:r>
              <a:rPr sz="2000" spc="-5" dirty="0">
                <a:latin typeface="Palatino Linotype"/>
                <a:cs typeface="Palatino Linotype"/>
              </a:rPr>
              <a:t>than </a:t>
            </a:r>
            <a:r>
              <a:rPr sz="2000" dirty="0">
                <a:latin typeface="Palatino Linotype"/>
                <a:cs typeface="Palatino Linotype"/>
              </a:rPr>
              <a:t>25 </a:t>
            </a:r>
            <a:r>
              <a:rPr sz="2000" spc="-5" dirty="0">
                <a:latin typeface="Palatino Linotype"/>
                <a:cs typeface="Palatino Linotype"/>
              </a:rPr>
              <a:t>cm. The </a:t>
            </a:r>
            <a:r>
              <a:rPr sz="2000" dirty="0">
                <a:latin typeface="Palatino Linotype"/>
                <a:cs typeface="Palatino Linotype"/>
              </a:rPr>
              <a:t>soil is </a:t>
            </a:r>
            <a:r>
              <a:rPr sz="2000" spc="-10" dirty="0">
                <a:latin typeface="Palatino Linotype"/>
                <a:cs typeface="Palatino Linotype"/>
              </a:rPr>
              <a:t>very </a:t>
            </a:r>
            <a:r>
              <a:rPr sz="2000" spc="-5" dirty="0">
                <a:latin typeface="Palatino Linotype"/>
                <a:cs typeface="Palatino Linotype"/>
              </a:rPr>
              <a:t>poor in nutrients </a:t>
            </a:r>
            <a:r>
              <a:rPr sz="2000" dirty="0">
                <a:latin typeface="Palatino Linotype"/>
                <a:cs typeface="Palatino Linotype"/>
              </a:rPr>
              <a:t>and </a:t>
            </a:r>
            <a:r>
              <a:rPr sz="2000" spc="-5" dirty="0">
                <a:latin typeface="Palatino Linotype"/>
                <a:cs typeface="Palatino Linotype"/>
              </a:rPr>
              <a:t>organic </a:t>
            </a:r>
            <a:r>
              <a:rPr sz="2000" spc="-15" dirty="0">
                <a:latin typeface="Palatino Linotype"/>
                <a:cs typeface="Palatino Linotype"/>
              </a:rPr>
              <a:t>matter,  Vegetation </a:t>
            </a:r>
            <a:r>
              <a:rPr sz="2000" dirty="0">
                <a:latin typeface="Palatino Linotype"/>
                <a:cs typeface="Palatino Linotype"/>
              </a:rPr>
              <a:t>is</a:t>
            </a:r>
            <a:r>
              <a:rPr sz="2000" spc="-5" dirty="0">
                <a:latin typeface="Palatino Linotype"/>
                <a:cs typeface="Palatino Linotype"/>
              </a:rPr>
              <a:t> </a:t>
            </a:r>
            <a:r>
              <a:rPr sz="2000" spc="-30" dirty="0">
                <a:latin typeface="Palatino Linotype"/>
                <a:cs typeface="Palatino Linotype"/>
              </a:rPr>
              <a:t>poor.</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469900">
              <a:lnSpc>
                <a:spcPct val="100000"/>
              </a:lnSpc>
            </a:pPr>
            <a:r>
              <a:rPr sz="2000" b="1" dirty="0">
                <a:latin typeface="Palatino Linotype"/>
                <a:cs typeface="Palatino Linotype"/>
              </a:rPr>
              <a:t>Structure and </a:t>
            </a:r>
            <a:r>
              <a:rPr sz="2000" b="1" spc="-5" dirty="0">
                <a:latin typeface="Palatino Linotype"/>
                <a:cs typeface="Palatino Linotype"/>
              </a:rPr>
              <a:t>functions of </a:t>
            </a:r>
            <a:r>
              <a:rPr sz="2000" b="1" dirty="0">
                <a:latin typeface="Palatino Linotype"/>
                <a:cs typeface="Palatino Linotype"/>
              </a:rPr>
              <a:t>the desert systems</a:t>
            </a:r>
            <a:r>
              <a:rPr sz="2000" b="1" spc="-120"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L="469900">
              <a:lnSpc>
                <a:spcPct val="100000"/>
              </a:lnSpc>
              <a:spcBef>
                <a:spcPts val="1200"/>
              </a:spcBef>
            </a:pPr>
            <a:r>
              <a:rPr sz="2000" b="1" dirty="0">
                <a:latin typeface="Palatino Linotype"/>
                <a:cs typeface="Palatino Linotype"/>
              </a:rPr>
              <a:t>1. Abiotic</a:t>
            </a:r>
            <a:r>
              <a:rPr sz="2000" b="1" spc="-50" dirty="0">
                <a:latin typeface="Palatino Linotype"/>
                <a:cs typeface="Palatino Linotype"/>
              </a:rPr>
              <a:t> </a:t>
            </a:r>
            <a:r>
              <a:rPr sz="2000" b="1" spc="-5" dirty="0">
                <a:latin typeface="Palatino Linotype"/>
                <a:cs typeface="Palatino Linotype"/>
              </a:rPr>
              <a:t>Components</a:t>
            </a:r>
            <a:endParaRPr sz="2000">
              <a:latin typeface="Palatino Linotype"/>
              <a:cs typeface="Palatino Linotype"/>
            </a:endParaRPr>
          </a:p>
          <a:p>
            <a:pPr marL="469900">
              <a:lnSpc>
                <a:spcPct val="100000"/>
              </a:lnSpc>
              <a:spcBef>
                <a:spcPts val="1205"/>
              </a:spcBef>
            </a:pPr>
            <a:r>
              <a:rPr sz="2000" b="1" dirty="0">
                <a:latin typeface="Palatino Linotype"/>
                <a:cs typeface="Palatino Linotype"/>
              </a:rPr>
              <a:t>Examples : </a:t>
            </a:r>
            <a:r>
              <a:rPr sz="2000" spc="-15" dirty="0">
                <a:latin typeface="Palatino Linotype"/>
                <a:cs typeface="Palatino Linotype"/>
              </a:rPr>
              <a:t>Temperature, </a:t>
            </a:r>
            <a:r>
              <a:rPr sz="2000" dirty="0">
                <a:latin typeface="Palatino Linotype"/>
                <a:cs typeface="Palatino Linotype"/>
              </a:rPr>
              <a:t>rainfall, sunlight, </a:t>
            </a:r>
            <a:r>
              <a:rPr sz="2000" spc="-20" dirty="0">
                <a:latin typeface="Palatino Linotype"/>
                <a:cs typeface="Palatino Linotype"/>
              </a:rPr>
              <a:t>water,</a:t>
            </a:r>
            <a:r>
              <a:rPr sz="2000" spc="-125" dirty="0">
                <a:latin typeface="Palatino Linotype"/>
                <a:cs typeface="Palatino Linotype"/>
              </a:rPr>
              <a:t> </a:t>
            </a:r>
            <a:r>
              <a:rPr sz="2000" spc="-5" dirty="0">
                <a:latin typeface="Palatino Linotype"/>
                <a:cs typeface="Palatino Linotype"/>
              </a:rPr>
              <a:t>etc.,</a:t>
            </a:r>
            <a:endParaRPr sz="2000">
              <a:latin typeface="Palatino Linotype"/>
              <a:cs typeface="Palatino Linotype"/>
            </a:endParaRPr>
          </a:p>
          <a:p>
            <a:pPr marL="12700" marR="411480" indent="457200">
              <a:lnSpc>
                <a:spcPct val="150000"/>
              </a:lnSpc>
            </a:pPr>
            <a:r>
              <a:rPr sz="2000" spc="-5" dirty="0">
                <a:latin typeface="Palatino Linotype"/>
                <a:cs typeface="Palatino Linotype"/>
              </a:rPr>
              <a:t>The temperature </a:t>
            </a:r>
            <a:r>
              <a:rPr sz="2000" dirty="0">
                <a:latin typeface="Palatino Linotype"/>
                <a:cs typeface="Palatino Linotype"/>
              </a:rPr>
              <a:t>is </a:t>
            </a:r>
            <a:r>
              <a:rPr sz="2000" spc="-10" dirty="0">
                <a:latin typeface="Palatino Linotype"/>
                <a:cs typeface="Palatino Linotype"/>
              </a:rPr>
              <a:t>very </a:t>
            </a:r>
            <a:r>
              <a:rPr sz="2000" dirty="0">
                <a:latin typeface="Palatino Linotype"/>
                <a:cs typeface="Palatino Linotype"/>
              </a:rPr>
              <a:t>high and </a:t>
            </a:r>
            <a:r>
              <a:rPr sz="2000" spc="-5" dirty="0">
                <a:latin typeface="Palatino Linotype"/>
                <a:cs typeface="Palatino Linotype"/>
              </a:rPr>
              <a:t>the </a:t>
            </a:r>
            <a:r>
              <a:rPr sz="2000" dirty="0">
                <a:latin typeface="Palatino Linotype"/>
                <a:cs typeface="Palatino Linotype"/>
              </a:rPr>
              <a:t>rainfall is </a:t>
            </a:r>
            <a:r>
              <a:rPr sz="2000" spc="-10" dirty="0">
                <a:latin typeface="Palatino Linotype"/>
                <a:cs typeface="Palatino Linotype"/>
              </a:rPr>
              <a:t>very </a:t>
            </a:r>
            <a:r>
              <a:rPr sz="2000" spc="-45" dirty="0">
                <a:latin typeface="Palatino Linotype"/>
                <a:cs typeface="Palatino Linotype"/>
              </a:rPr>
              <a:t>low. </a:t>
            </a:r>
            <a:r>
              <a:rPr sz="2000" spc="-5" dirty="0">
                <a:latin typeface="Palatino Linotype"/>
                <a:cs typeface="Palatino Linotype"/>
              </a:rPr>
              <a:t>The  nutrient </a:t>
            </a:r>
            <a:r>
              <a:rPr sz="2000" dirty="0">
                <a:latin typeface="Palatino Linotype"/>
                <a:cs typeface="Palatino Linotype"/>
              </a:rPr>
              <a:t>cycling is also </a:t>
            </a:r>
            <a:r>
              <a:rPr sz="2000" spc="-10" dirty="0">
                <a:latin typeface="Palatino Linotype"/>
                <a:cs typeface="Palatino Linotype"/>
              </a:rPr>
              <a:t>very</a:t>
            </a:r>
            <a:r>
              <a:rPr sz="2000" spc="-65" dirty="0">
                <a:latin typeface="Palatino Linotype"/>
                <a:cs typeface="Palatino Linotype"/>
              </a:rPr>
              <a:t> </a:t>
            </a:r>
            <a:r>
              <a:rPr sz="2000" spc="-45" dirty="0">
                <a:latin typeface="Palatino Linotype"/>
                <a:cs typeface="Palatino Linotype"/>
              </a:rPr>
              <a:t>low.</a:t>
            </a:r>
            <a:endParaRPr sz="2000">
              <a:latin typeface="Palatino Linotype"/>
              <a:cs typeface="Palatino Linotype"/>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351651"/>
            <a:ext cx="8303259" cy="6046470"/>
          </a:xfrm>
          <a:prstGeom prst="rect">
            <a:avLst/>
          </a:prstGeom>
        </p:spPr>
        <p:txBody>
          <a:bodyPr vert="horz" wrap="square" lIns="0" tIns="88265" rIns="0" bIns="0" rtlCol="0">
            <a:spAutoFit/>
          </a:bodyPr>
          <a:lstStyle/>
          <a:p>
            <a:pPr marL="12700">
              <a:lnSpc>
                <a:spcPct val="100000"/>
              </a:lnSpc>
              <a:spcBef>
                <a:spcPts val="695"/>
              </a:spcBef>
            </a:pPr>
            <a:r>
              <a:rPr sz="2000" b="1" dirty="0">
                <a:latin typeface="Palatino Linotype"/>
                <a:cs typeface="Palatino Linotype"/>
              </a:rPr>
              <a:t>II. Biotic</a:t>
            </a:r>
            <a:r>
              <a:rPr sz="2000" b="1" spc="-55" dirty="0">
                <a:latin typeface="Palatino Linotype"/>
                <a:cs typeface="Palatino Linotype"/>
              </a:rPr>
              <a:t> </a:t>
            </a:r>
            <a:r>
              <a:rPr sz="2000" b="1" spc="-5" dirty="0">
                <a:latin typeface="Palatino Linotype"/>
                <a:cs typeface="Palatino Linotype"/>
              </a:rPr>
              <a:t>Components</a:t>
            </a:r>
            <a:endParaRPr sz="2000">
              <a:latin typeface="Palatino Linotype"/>
              <a:cs typeface="Palatino Linotype"/>
            </a:endParaRPr>
          </a:p>
          <a:p>
            <a:pPr marL="12700">
              <a:lnSpc>
                <a:spcPct val="100000"/>
              </a:lnSpc>
              <a:spcBef>
                <a:spcPts val="600"/>
              </a:spcBef>
            </a:pPr>
            <a:r>
              <a:rPr sz="2000" b="1" spc="-5" dirty="0">
                <a:latin typeface="Palatino Linotype"/>
                <a:cs typeface="Palatino Linotype"/>
              </a:rPr>
              <a:t>Procedures</a:t>
            </a:r>
            <a:endParaRPr sz="2000">
              <a:latin typeface="Palatino Linotype"/>
              <a:cs typeface="Palatino Linotype"/>
            </a:endParaRPr>
          </a:p>
          <a:p>
            <a:pPr marL="12700" marR="5080" indent="914400" algn="just">
              <a:lnSpc>
                <a:spcPct val="100000"/>
              </a:lnSpc>
              <a:spcBef>
                <a:spcPts val="600"/>
              </a:spcBef>
            </a:pPr>
            <a:r>
              <a:rPr sz="2000" b="1" spc="-5" dirty="0">
                <a:latin typeface="Palatino Linotype"/>
                <a:cs typeface="Palatino Linotype"/>
              </a:rPr>
              <a:t>Examples </a:t>
            </a:r>
            <a:r>
              <a:rPr sz="2000" b="1" dirty="0">
                <a:latin typeface="Palatino Linotype"/>
                <a:cs typeface="Palatino Linotype"/>
              </a:rPr>
              <a:t>:</a:t>
            </a:r>
            <a:r>
              <a:rPr sz="2000" dirty="0">
                <a:latin typeface="Palatino Linotype"/>
                <a:cs typeface="Palatino Linotype"/>
              </a:rPr>
              <a:t>Shrubs, </a:t>
            </a:r>
            <a:r>
              <a:rPr sz="2000" spc="-5" dirty="0">
                <a:latin typeface="Palatino Linotype"/>
                <a:cs typeface="Palatino Linotype"/>
              </a:rPr>
              <a:t>bushes, </a:t>
            </a:r>
            <a:r>
              <a:rPr sz="2000" dirty="0">
                <a:latin typeface="Palatino Linotype"/>
                <a:cs typeface="Palatino Linotype"/>
              </a:rPr>
              <a:t>some </a:t>
            </a:r>
            <a:r>
              <a:rPr sz="2000" spc="-5" dirty="0">
                <a:latin typeface="Palatino Linotype"/>
                <a:cs typeface="Palatino Linotype"/>
              </a:rPr>
              <a:t>grasses </a:t>
            </a:r>
            <a:r>
              <a:rPr sz="2000" dirty="0">
                <a:latin typeface="Palatino Linotype"/>
                <a:cs typeface="Palatino Linotype"/>
              </a:rPr>
              <a:t>and few </a:t>
            </a:r>
            <a:r>
              <a:rPr sz="2000" spc="-5" dirty="0">
                <a:latin typeface="Palatino Linotype"/>
                <a:cs typeface="Palatino Linotype"/>
              </a:rPr>
              <a:t>trees .In deserts  </a:t>
            </a:r>
            <a:r>
              <a:rPr sz="2000" dirty="0">
                <a:latin typeface="Palatino Linotype"/>
                <a:cs typeface="Palatino Linotype"/>
              </a:rPr>
              <a:t>mostly </a:t>
            </a:r>
            <a:r>
              <a:rPr sz="2000" spc="-5" dirty="0">
                <a:latin typeface="Palatino Linotype"/>
                <a:cs typeface="Palatino Linotype"/>
              </a:rPr>
              <a:t>Succulent </a:t>
            </a:r>
            <a:r>
              <a:rPr sz="2000" dirty="0">
                <a:latin typeface="Palatino Linotype"/>
                <a:cs typeface="Palatino Linotype"/>
              </a:rPr>
              <a:t>(e.g., </a:t>
            </a:r>
            <a:r>
              <a:rPr sz="2000" spc="-5" dirty="0">
                <a:latin typeface="Palatino Linotype"/>
                <a:cs typeface="Palatino Linotype"/>
              </a:rPr>
              <a:t>cacti) plants </a:t>
            </a:r>
            <a:r>
              <a:rPr sz="2000" dirty="0">
                <a:latin typeface="Palatino Linotype"/>
                <a:cs typeface="Palatino Linotype"/>
              </a:rPr>
              <a:t>are </a:t>
            </a:r>
            <a:r>
              <a:rPr sz="2000" spc="-5" dirty="0">
                <a:latin typeface="Palatino Linotype"/>
                <a:cs typeface="Palatino Linotype"/>
              </a:rPr>
              <a:t>found available. They </a:t>
            </a:r>
            <a:r>
              <a:rPr sz="2000" spc="-15" dirty="0">
                <a:latin typeface="Palatino Linotype"/>
                <a:cs typeface="Palatino Linotype"/>
              </a:rPr>
              <a:t>have </a:t>
            </a:r>
            <a:r>
              <a:rPr sz="2000" spc="-10" dirty="0">
                <a:latin typeface="Palatino Linotype"/>
                <a:cs typeface="Palatino Linotype"/>
              </a:rPr>
              <a:t>water  </a:t>
            </a:r>
            <a:r>
              <a:rPr sz="2000" dirty="0">
                <a:latin typeface="Palatino Linotype"/>
                <a:cs typeface="Palatino Linotype"/>
              </a:rPr>
              <a:t>inside </a:t>
            </a:r>
            <a:r>
              <a:rPr sz="2000" spc="-5" dirty="0">
                <a:latin typeface="Palatino Linotype"/>
                <a:cs typeface="Palatino Linotype"/>
              </a:rPr>
              <a:t>them </a:t>
            </a:r>
            <a:r>
              <a:rPr sz="2000" dirty="0">
                <a:latin typeface="Palatino Linotype"/>
                <a:cs typeface="Palatino Linotype"/>
              </a:rPr>
              <a:t>to stay </a:t>
            </a:r>
            <a:r>
              <a:rPr sz="2000" spc="-5" dirty="0">
                <a:latin typeface="Palatino Linotype"/>
                <a:cs typeface="Palatino Linotype"/>
              </a:rPr>
              <a:t>alive. They </a:t>
            </a:r>
            <a:r>
              <a:rPr sz="2000" spc="-10" dirty="0">
                <a:latin typeface="Palatino Linotype"/>
                <a:cs typeface="Palatino Linotype"/>
              </a:rPr>
              <a:t>have. </a:t>
            </a:r>
            <a:r>
              <a:rPr sz="2000" dirty="0">
                <a:latin typeface="Palatino Linotype"/>
                <a:cs typeface="Palatino Linotype"/>
              </a:rPr>
              <a:t>r </a:t>
            </a:r>
            <a:r>
              <a:rPr sz="2000" spc="-5" dirty="0">
                <a:latin typeface="Palatino Linotype"/>
                <a:cs typeface="Palatino Linotype"/>
              </a:rPr>
              <a:t>on the outside to protect them  </a:t>
            </a:r>
            <a:r>
              <a:rPr sz="2000" dirty="0">
                <a:latin typeface="Palatino Linotype"/>
                <a:cs typeface="Palatino Linotype"/>
              </a:rPr>
              <a:t>from </a:t>
            </a:r>
            <a:r>
              <a:rPr sz="2000" spc="-5" dirty="0">
                <a:latin typeface="Palatino Linotype"/>
                <a:cs typeface="Palatino Linotype"/>
              </a:rPr>
              <a:t>the</a:t>
            </a:r>
            <a:r>
              <a:rPr sz="2000" spc="-35" dirty="0">
                <a:latin typeface="Palatino Linotype"/>
                <a:cs typeface="Palatino Linotype"/>
              </a:rPr>
              <a:t> </a:t>
            </a:r>
            <a:r>
              <a:rPr sz="2000" dirty="0">
                <a:latin typeface="Palatino Linotype"/>
                <a:cs typeface="Palatino Linotype"/>
              </a:rPr>
              <a:t>sun.</a:t>
            </a:r>
            <a:endParaRPr sz="2000">
              <a:latin typeface="Palatino Linotype"/>
              <a:cs typeface="Palatino Linotype"/>
            </a:endParaRPr>
          </a:p>
          <a:p>
            <a:pPr>
              <a:lnSpc>
                <a:spcPct val="100000"/>
              </a:lnSpc>
            </a:pPr>
            <a:endParaRPr sz="2000">
              <a:latin typeface="Times New Roman"/>
              <a:cs typeface="Times New Roman"/>
            </a:endParaRPr>
          </a:p>
          <a:p>
            <a:pPr marL="12700">
              <a:lnSpc>
                <a:spcPct val="100000"/>
              </a:lnSpc>
              <a:spcBef>
                <a:spcPts val="1305"/>
              </a:spcBef>
            </a:pPr>
            <a:r>
              <a:rPr sz="2000" b="1" dirty="0">
                <a:latin typeface="Palatino Linotype"/>
                <a:cs typeface="Palatino Linotype"/>
              </a:rPr>
              <a:t>Consumers</a:t>
            </a:r>
            <a:endParaRPr sz="2000">
              <a:latin typeface="Palatino Linotype"/>
              <a:cs typeface="Palatino Linotype"/>
            </a:endParaRPr>
          </a:p>
          <a:p>
            <a:pPr marL="927100">
              <a:lnSpc>
                <a:spcPct val="100000"/>
              </a:lnSpc>
              <a:spcBef>
                <a:spcPts val="600"/>
              </a:spcBef>
            </a:pPr>
            <a:r>
              <a:rPr sz="2000" b="1" dirty="0">
                <a:latin typeface="Palatino Linotype"/>
                <a:cs typeface="Palatino Linotype"/>
              </a:rPr>
              <a:t>Examples :</a:t>
            </a:r>
            <a:r>
              <a:rPr sz="2000" dirty="0">
                <a:latin typeface="Palatino Linotype"/>
                <a:cs typeface="Palatino Linotype"/>
              </a:rPr>
              <a:t>Squirrels, </a:t>
            </a:r>
            <a:r>
              <a:rPr sz="2000" spc="-5" dirty="0">
                <a:latin typeface="Palatino Linotype"/>
                <a:cs typeface="Palatino Linotype"/>
              </a:rPr>
              <a:t>nice </a:t>
            </a:r>
            <a:r>
              <a:rPr sz="2000" dirty="0">
                <a:latin typeface="Palatino Linotype"/>
                <a:cs typeface="Palatino Linotype"/>
              </a:rPr>
              <a:t>foxes, </a:t>
            </a:r>
            <a:r>
              <a:rPr sz="2000" spc="-5" dirty="0">
                <a:latin typeface="Palatino Linotype"/>
                <a:cs typeface="Palatino Linotype"/>
              </a:rPr>
              <a:t>rabbits, </a:t>
            </a:r>
            <a:r>
              <a:rPr sz="2000" dirty="0">
                <a:latin typeface="Palatino Linotype"/>
                <a:cs typeface="Palatino Linotype"/>
              </a:rPr>
              <a:t>deer and</a:t>
            </a:r>
            <a:r>
              <a:rPr sz="2000" spc="-65" dirty="0">
                <a:latin typeface="Palatino Linotype"/>
                <a:cs typeface="Palatino Linotype"/>
              </a:rPr>
              <a:t> </a:t>
            </a:r>
            <a:r>
              <a:rPr sz="2000" dirty="0">
                <a:latin typeface="Palatino Linotype"/>
                <a:cs typeface="Palatino Linotype"/>
              </a:rPr>
              <a:t>reptiles.</a:t>
            </a:r>
            <a:endParaRPr sz="2000">
              <a:latin typeface="Palatino Linotype"/>
              <a:cs typeface="Palatino Linotype"/>
            </a:endParaRPr>
          </a:p>
          <a:p>
            <a:pPr marL="12700" marR="5715" algn="just">
              <a:lnSpc>
                <a:spcPct val="100000"/>
              </a:lnSpc>
              <a:spcBef>
                <a:spcPts val="600"/>
              </a:spcBef>
            </a:pPr>
            <a:r>
              <a:rPr sz="2000" dirty="0">
                <a:latin typeface="Palatino Linotype"/>
                <a:cs typeface="Palatino Linotype"/>
              </a:rPr>
              <a:t>These animals dig holes in </a:t>
            </a:r>
            <a:r>
              <a:rPr sz="2000" spc="-5" dirty="0">
                <a:latin typeface="Palatino Linotype"/>
                <a:cs typeface="Palatino Linotype"/>
              </a:rPr>
              <a:t>the ground </a:t>
            </a:r>
            <a:r>
              <a:rPr sz="2000" spc="-10" dirty="0">
                <a:latin typeface="Palatino Linotype"/>
                <a:cs typeface="Palatino Linotype"/>
              </a:rPr>
              <a:t>to live </a:t>
            </a:r>
            <a:r>
              <a:rPr sz="2000" dirty="0">
                <a:latin typeface="Palatino Linotype"/>
                <a:cs typeface="Palatino Linotype"/>
              </a:rPr>
              <a:t>in. </a:t>
            </a:r>
            <a:r>
              <a:rPr sz="2000" spc="-5" dirty="0">
                <a:latin typeface="Palatino Linotype"/>
                <a:cs typeface="Palatino Linotype"/>
              </a:rPr>
              <a:t>They come </a:t>
            </a:r>
            <a:r>
              <a:rPr sz="2000" spc="-10" dirty="0">
                <a:latin typeface="Palatino Linotype"/>
                <a:cs typeface="Palatino Linotype"/>
              </a:rPr>
              <a:t>out </a:t>
            </a:r>
            <a:r>
              <a:rPr sz="2000" dirty="0">
                <a:latin typeface="Palatino Linotype"/>
                <a:cs typeface="Palatino Linotype"/>
              </a:rPr>
              <a:t>at </a:t>
            </a:r>
            <a:r>
              <a:rPr sz="2000" spc="-5" dirty="0">
                <a:latin typeface="Palatino Linotype"/>
                <a:cs typeface="Palatino Linotype"/>
              </a:rPr>
              <a:t>night  to </a:t>
            </a:r>
            <a:r>
              <a:rPr sz="2000" dirty="0">
                <a:latin typeface="Palatino Linotype"/>
                <a:cs typeface="Palatino Linotype"/>
              </a:rPr>
              <a:t>find </a:t>
            </a:r>
            <a:r>
              <a:rPr sz="2000" spc="-5" dirty="0">
                <a:latin typeface="Palatino Linotype"/>
                <a:cs typeface="Palatino Linotype"/>
              </a:rPr>
              <a:t>food. </a:t>
            </a:r>
            <a:r>
              <a:rPr sz="2000" dirty="0">
                <a:latin typeface="Palatino Linotype"/>
                <a:cs typeface="Palatino Linotype"/>
              </a:rPr>
              <a:t>Most </a:t>
            </a:r>
            <a:r>
              <a:rPr sz="2000" spc="-10" dirty="0">
                <a:latin typeface="Palatino Linotype"/>
                <a:cs typeface="Palatino Linotype"/>
              </a:rPr>
              <a:t>of </a:t>
            </a:r>
            <a:r>
              <a:rPr sz="2000" spc="-5" dirty="0">
                <a:latin typeface="Palatino Linotype"/>
                <a:cs typeface="Palatino Linotype"/>
              </a:rPr>
              <a:t>the </a:t>
            </a:r>
            <a:r>
              <a:rPr sz="2000" dirty="0">
                <a:latin typeface="Palatino Linotype"/>
                <a:cs typeface="Palatino Linotype"/>
              </a:rPr>
              <a:t>animals </a:t>
            </a:r>
            <a:r>
              <a:rPr sz="2000" spc="-5" dirty="0">
                <a:latin typeface="Palatino Linotype"/>
                <a:cs typeface="Palatino Linotype"/>
              </a:rPr>
              <a:t>can extract </a:t>
            </a:r>
            <a:r>
              <a:rPr sz="2000" spc="-15" dirty="0">
                <a:latin typeface="Palatino Linotype"/>
                <a:cs typeface="Palatino Linotype"/>
              </a:rPr>
              <a:t>water </a:t>
            </a:r>
            <a:r>
              <a:rPr sz="2000" spc="-5" dirty="0">
                <a:latin typeface="Palatino Linotype"/>
                <a:cs typeface="Palatino Linotype"/>
              </a:rPr>
              <a:t>from the seeds they   </a:t>
            </a:r>
            <a:r>
              <a:rPr sz="2000" dirty="0">
                <a:latin typeface="Palatino Linotype"/>
                <a:cs typeface="Palatino Linotype"/>
              </a:rPr>
              <a:t>eat.</a:t>
            </a:r>
            <a:endParaRPr sz="2000">
              <a:latin typeface="Palatino Linotype"/>
              <a:cs typeface="Palatino Linotype"/>
            </a:endParaRPr>
          </a:p>
          <a:p>
            <a:pPr>
              <a:lnSpc>
                <a:spcPct val="100000"/>
              </a:lnSpc>
            </a:pPr>
            <a:endParaRPr sz="2000">
              <a:latin typeface="Times New Roman"/>
              <a:cs typeface="Times New Roman"/>
            </a:endParaRPr>
          </a:p>
          <a:p>
            <a:pPr marL="12700">
              <a:lnSpc>
                <a:spcPct val="100000"/>
              </a:lnSpc>
              <a:spcBef>
                <a:spcPts val="1300"/>
              </a:spcBef>
            </a:pPr>
            <a:r>
              <a:rPr sz="2000" b="1" spc="-5" dirty="0">
                <a:latin typeface="Palatino Linotype"/>
                <a:cs typeface="Palatino Linotype"/>
              </a:rPr>
              <a:t>Decomposers</a:t>
            </a:r>
            <a:endParaRPr sz="2000">
              <a:latin typeface="Palatino Linotype"/>
              <a:cs typeface="Palatino Linotype"/>
            </a:endParaRPr>
          </a:p>
          <a:p>
            <a:pPr marL="927100">
              <a:lnSpc>
                <a:spcPct val="100000"/>
              </a:lnSpc>
              <a:spcBef>
                <a:spcPts val="605"/>
              </a:spcBef>
            </a:pPr>
            <a:r>
              <a:rPr sz="2000" b="1" dirty="0">
                <a:latin typeface="Palatino Linotype"/>
                <a:cs typeface="Palatino Linotype"/>
              </a:rPr>
              <a:t>Examples : </a:t>
            </a:r>
            <a:r>
              <a:rPr sz="2000" spc="-5" dirty="0">
                <a:latin typeface="Palatino Linotype"/>
                <a:cs typeface="Palatino Linotype"/>
              </a:rPr>
              <a:t>Fungi </a:t>
            </a:r>
            <a:r>
              <a:rPr sz="2000" dirty="0">
                <a:latin typeface="Palatino Linotype"/>
                <a:cs typeface="Palatino Linotype"/>
              </a:rPr>
              <a:t>and</a:t>
            </a:r>
            <a:r>
              <a:rPr sz="2000" spc="-45" dirty="0">
                <a:latin typeface="Palatino Linotype"/>
                <a:cs typeface="Palatino Linotype"/>
              </a:rPr>
              <a:t> </a:t>
            </a:r>
            <a:r>
              <a:rPr sz="2000" spc="-5" dirty="0">
                <a:latin typeface="Palatino Linotype"/>
                <a:cs typeface="Palatino Linotype"/>
              </a:rPr>
              <a:t>bacteria</a:t>
            </a:r>
            <a:endParaRPr sz="2000">
              <a:latin typeface="Palatino Linotype"/>
              <a:cs typeface="Palatino Linotype"/>
            </a:endParaRPr>
          </a:p>
          <a:p>
            <a:pPr marL="12700" marR="5715" indent="914400">
              <a:lnSpc>
                <a:spcPct val="100000"/>
              </a:lnSpc>
              <a:spcBef>
                <a:spcPts val="600"/>
              </a:spcBef>
              <a:tabLst>
                <a:tab pos="1791335" algn="l"/>
                <a:tab pos="2306320" algn="l"/>
                <a:tab pos="2966720" algn="l"/>
                <a:tab pos="4276090" algn="l"/>
                <a:tab pos="4923790" algn="l"/>
                <a:tab pos="5182870" algn="l"/>
                <a:tab pos="5817235" algn="l"/>
                <a:tab pos="6371590" algn="l"/>
                <a:tab pos="7374890" algn="l"/>
                <a:tab pos="7729855" algn="l"/>
              </a:tabLst>
            </a:pPr>
            <a:r>
              <a:rPr sz="2000" dirty="0">
                <a:latin typeface="Palatino Linotype"/>
                <a:cs typeface="Palatino Linotype"/>
              </a:rPr>
              <a:t>Desert	</a:t>
            </a:r>
            <a:r>
              <a:rPr sz="2000" spc="-5" dirty="0">
                <a:latin typeface="Palatino Linotype"/>
                <a:cs typeface="Palatino Linotype"/>
              </a:rPr>
              <a:t>ha</a:t>
            </a:r>
            <a:r>
              <a:rPr sz="2000" dirty="0">
                <a:latin typeface="Palatino Linotype"/>
                <a:cs typeface="Palatino Linotype"/>
              </a:rPr>
              <a:t>s	</a:t>
            </a:r>
            <a:r>
              <a:rPr sz="2000" spc="-20" dirty="0">
                <a:latin typeface="Palatino Linotype"/>
                <a:cs typeface="Palatino Linotype"/>
              </a:rPr>
              <a:t>p</a:t>
            </a:r>
            <a:r>
              <a:rPr sz="2000" dirty="0">
                <a:latin typeface="Palatino Linotype"/>
                <a:cs typeface="Palatino Linotype"/>
              </a:rPr>
              <a:t>oor	</a:t>
            </a:r>
            <a:r>
              <a:rPr sz="2000" spc="-40" dirty="0">
                <a:latin typeface="Palatino Linotype"/>
                <a:cs typeface="Palatino Linotype"/>
              </a:rPr>
              <a:t>v</a:t>
            </a:r>
            <a:r>
              <a:rPr sz="2000" dirty="0">
                <a:latin typeface="Palatino Linotype"/>
                <a:cs typeface="Palatino Linotype"/>
              </a:rPr>
              <a:t>egetati</a:t>
            </a:r>
            <a:r>
              <a:rPr sz="2000" spc="-15" dirty="0">
                <a:latin typeface="Palatino Linotype"/>
                <a:cs typeface="Palatino Linotype"/>
              </a:rPr>
              <a:t>o</a:t>
            </a:r>
            <a:r>
              <a:rPr sz="2000" dirty="0">
                <a:latin typeface="Palatino Linotype"/>
                <a:cs typeface="Palatino Linotype"/>
              </a:rPr>
              <a:t>n	with	a	</a:t>
            </a:r>
            <a:r>
              <a:rPr sz="2000" spc="-40" dirty="0">
                <a:latin typeface="Palatino Linotype"/>
                <a:cs typeface="Palatino Linotype"/>
              </a:rPr>
              <a:t>v</a:t>
            </a:r>
            <a:r>
              <a:rPr sz="2000" dirty="0">
                <a:latin typeface="Palatino Linotype"/>
                <a:cs typeface="Palatino Linotype"/>
              </a:rPr>
              <a:t>e</a:t>
            </a:r>
            <a:r>
              <a:rPr sz="2000" spc="-15" dirty="0">
                <a:latin typeface="Palatino Linotype"/>
                <a:cs typeface="Palatino Linotype"/>
              </a:rPr>
              <a:t>r</a:t>
            </a:r>
            <a:r>
              <a:rPr sz="2000" dirty="0">
                <a:latin typeface="Palatino Linotype"/>
                <a:cs typeface="Palatino Linotype"/>
              </a:rPr>
              <a:t>y	l</a:t>
            </a:r>
            <a:r>
              <a:rPr sz="2000" spc="-15" dirty="0">
                <a:latin typeface="Palatino Linotype"/>
                <a:cs typeface="Palatino Linotype"/>
              </a:rPr>
              <a:t>o</a:t>
            </a:r>
            <a:r>
              <a:rPr sz="2000" dirty="0">
                <a:latin typeface="Palatino Linotype"/>
                <a:cs typeface="Palatino Linotype"/>
              </a:rPr>
              <a:t>w	a</a:t>
            </a:r>
            <a:r>
              <a:rPr sz="2000" spc="-15" dirty="0">
                <a:latin typeface="Palatino Linotype"/>
                <a:cs typeface="Palatino Linotype"/>
              </a:rPr>
              <a:t>mo</a:t>
            </a:r>
            <a:r>
              <a:rPr sz="2000" spc="-10" dirty="0">
                <a:latin typeface="Palatino Linotype"/>
                <a:cs typeface="Palatino Linotype"/>
              </a:rPr>
              <a:t>u</a:t>
            </a:r>
            <a:r>
              <a:rPr sz="2000" spc="-5" dirty="0">
                <a:latin typeface="Palatino Linotype"/>
                <a:cs typeface="Palatino Linotype"/>
              </a:rPr>
              <a:t>n</a:t>
            </a:r>
            <a:r>
              <a:rPr sz="2000" dirty="0">
                <a:latin typeface="Palatino Linotype"/>
                <a:cs typeface="Palatino Linotype"/>
              </a:rPr>
              <a:t>t	</a:t>
            </a:r>
            <a:r>
              <a:rPr sz="2000" spc="-15" dirty="0">
                <a:latin typeface="Palatino Linotype"/>
                <a:cs typeface="Palatino Linotype"/>
              </a:rPr>
              <a:t>o</a:t>
            </a:r>
            <a:r>
              <a:rPr sz="2000" dirty="0">
                <a:latin typeface="Palatino Linotype"/>
                <a:cs typeface="Palatino Linotype"/>
              </a:rPr>
              <a:t>f	d</a:t>
            </a:r>
            <a:r>
              <a:rPr sz="2000" spc="-15" dirty="0">
                <a:latin typeface="Palatino Linotype"/>
                <a:cs typeface="Palatino Linotype"/>
              </a:rPr>
              <a:t>e</a:t>
            </a:r>
            <a:r>
              <a:rPr sz="2000" dirty="0">
                <a:latin typeface="Palatino Linotype"/>
                <a:cs typeface="Palatino Linotype"/>
              </a:rPr>
              <a:t>ad  organic </a:t>
            </a:r>
            <a:r>
              <a:rPr sz="2000" spc="-20" dirty="0">
                <a:latin typeface="Palatino Linotype"/>
                <a:cs typeface="Palatino Linotype"/>
              </a:rPr>
              <a:t>mater. </a:t>
            </a:r>
            <a:r>
              <a:rPr sz="2000" spc="-5" dirty="0">
                <a:latin typeface="Palatino Linotype"/>
                <a:cs typeface="Palatino Linotype"/>
              </a:rPr>
              <a:t>They </a:t>
            </a:r>
            <a:r>
              <a:rPr sz="2000" dirty="0">
                <a:latin typeface="Palatino Linotype"/>
                <a:cs typeface="Palatino Linotype"/>
              </a:rPr>
              <a:t>are </a:t>
            </a:r>
            <a:r>
              <a:rPr sz="2000" spc="-5" dirty="0">
                <a:latin typeface="Palatino Linotype"/>
                <a:cs typeface="Palatino Linotype"/>
              </a:rPr>
              <a:t>decomposed by </a:t>
            </a:r>
            <a:r>
              <a:rPr sz="2000" dirty="0">
                <a:latin typeface="Palatino Linotype"/>
                <a:cs typeface="Palatino Linotype"/>
              </a:rPr>
              <a:t>few fungi and</a:t>
            </a:r>
            <a:r>
              <a:rPr sz="2000" spc="-35" dirty="0">
                <a:latin typeface="Palatino Linotype"/>
                <a:cs typeface="Palatino Linotype"/>
              </a:rPr>
              <a:t> </a:t>
            </a:r>
            <a:r>
              <a:rPr sz="2000" spc="-5" dirty="0">
                <a:latin typeface="Palatino Linotype"/>
                <a:cs typeface="Palatino Linotype"/>
              </a:rPr>
              <a:t>bacteria.</a:t>
            </a:r>
            <a:endParaRPr sz="2000">
              <a:latin typeface="Palatino Linotype"/>
              <a:cs typeface="Palatino Linotype"/>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0"/>
            <a:ext cx="73152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228600"/>
            <a:ext cx="8285988" cy="640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28294"/>
            <a:ext cx="8302625" cy="5055870"/>
          </a:xfrm>
          <a:prstGeom prst="rect">
            <a:avLst/>
          </a:prstGeom>
        </p:spPr>
        <p:txBody>
          <a:bodyPr vert="horz" wrap="square" lIns="0" tIns="165100" rIns="0" bIns="0" rtlCol="0">
            <a:spAutoFit/>
          </a:bodyPr>
          <a:lstStyle/>
          <a:p>
            <a:pPr marL="12700">
              <a:lnSpc>
                <a:spcPct val="100000"/>
              </a:lnSpc>
              <a:spcBef>
                <a:spcPts val="1300"/>
              </a:spcBef>
            </a:pPr>
            <a:r>
              <a:rPr sz="2000" b="1" spc="-25" dirty="0">
                <a:latin typeface="Palatino Linotype"/>
                <a:cs typeface="Palatino Linotype"/>
              </a:rPr>
              <a:t>AQUATIC</a:t>
            </a:r>
            <a:r>
              <a:rPr sz="2000" b="1" spc="-50" dirty="0">
                <a:latin typeface="Palatino Linotype"/>
                <a:cs typeface="Palatino Linotype"/>
              </a:rPr>
              <a:t> </a:t>
            </a:r>
            <a:r>
              <a:rPr sz="2000" b="1" dirty="0">
                <a:latin typeface="Palatino Linotype"/>
                <a:cs typeface="Palatino Linotype"/>
              </a:rPr>
              <a:t>ECOSYSTEMS</a:t>
            </a:r>
            <a:endParaRPr sz="2000">
              <a:latin typeface="Palatino Linotype"/>
              <a:cs typeface="Palatino Linotype"/>
            </a:endParaRPr>
          </a:p>
          <a:p>
            <a:pPr marR="5080" algn="r">
              <a:lnSpc>
                <a:spcPct val="100000"/>
              </a:lnSpc>
              <a:spcBef>
                <a:spcPts val="1200"/>
              </a:spcBef>
            </a:pPr>
            <a:r>
              <a:rPr sz="2000" spc="-5" dirty="0">
                <a:latin typeface="Palatino Linotype"/>
                <a:cs typeface="Palatino Linotype"/>
              </a:rPr>
              <a:t>The</a:t>
            </a:r>
            <a:r>
              <a:rPr sz="2000" spc="145" dirty="0">
                <a:latin typeface="Palatino Linotype"/>
                <a:cs typeface="Palatino Linotype"/>
              </a:rPr>
              <a:t> </a:t>
            </a:r>
            <a:r>
              <a:rPr sz="2000" dirty="0">
                <a:latin typeface="Palatino Linotype"/>
                <a:cs typeface="Palatino Linotype"/>
              </a:rPr>
              <a:t>aquatic</a:t>
            </a:r>
            <a:r>
              <a:rPr sz="2000" spc="150" dirty="0">
                <a:latin typeface="Palatino Linotype"/>
                <a:cs typeface="Palatino Linotype"/>
              </a:rPr>
              <a:t> </a:t>
            </a:r>
            <a:r>
              <a:rPr sz="2000" dirty="0">
                <a:latin typeface="Palatino Linotype"/>
                <a:cs typeface="Palatino Linotype"/>
              </a:rPr>
              <a:t>ecosystem</a:t>
            </a:r>
            <a:r>
              <a:rPr sz="2000" spc="135" dirty="0">
                <a:latin typeface="Palatino Linotype"/>
                <a:cs typeface="Palatino Linotype"/>
              </a:rPr>
              <a:t> </a:t>
            </a:r>
            <a:r>
              <a:rPr sz="2000" spc="-5" dirty="0">
                <a:latin typeface="Palatino Linotype"/>
                <a:cs typeface="Palatino Linotype"/>
              </a:rPr>
              <a:t>deals</a:t>
            </a:r>
            <a:r>
              <a:rPr sz="2000" spc="150" dirty="0">
                <a:latin typeface="Palatino Linotype"/>
                <a:cs typeface="Palatino Linotype"/>
              </a:rPr>
              <a:t> </a:t>
            </a:r>
            <a:r>
              <a:rPr sz="2000" dirty="0">
                <a:latin typeface="Palatino Linotype"/>
                <a:cs typeface="Palatino Linotype"/>
              </a:rPr>
              <a:t>with</a:t>
            </a:r>
            <a:r>
              <a:rPr sz="2000" spc="114" dirty="0">
                <a:latin typeface="Palatino Linotype"/>
                <a:cs typeface="Palatino Linotype"/>
              </a:rPr>
              <a:t> </a:t>
            </a:r>
            <a:r>
              <a:rPr sz="2000" spc="-10" dirty="0">
                <a:latin typeface="Palatino Linotype"/>
                <a:cs typeface="Palatino Linotype"/>
              </a:rPr>
              <a:t>water</a:t>
            </a:r>
            <a:r>
              <a:rPr sz="2000" spc="140" dirty="0">
                <a:latin typeface="Palatino Linotype"/>
                <a:cs typeface="Palatino Linotype"/>
              </a:rPr>
              <a:t> </a:t>
            </a:r>
            <a:r>
              <a:rPr sz="2000" dirty="0">
                <a:latin typeface="Palatino Linotype"/>
                <a:cs typeface="Palatino Linotype"/>
              </a:rPr>
              <a:t>bodies.</a:t>
            </a:r>
            <a:r>
              <a:rPr sz="2000" spc="150" dirty="0">
                <a:latin typeface="Palatino Linotype"/>
                <a:cs typeface="Palatino Linotype"/>
              </a:rPr>
              <a:t> </a:t>
            </a:r>
            <a:r>
              <a:rPr sz="2000" spc="-5" dirty="0">
                <a:latin typeface="Palatino Linotype"/>
                <a:cs typeface="Palatino Linotype"/>
              </a:rPr>
              <a:t>The</a:t>
            </a:r>
            <a:r>
              <a:rPr sz="2000" spc="130" dirty="0">
                <a:latin typeface="Palatino Linotype"/>
                <a:cs typeface="Palatino Linotype"/>
              </a:rPr>
              <a:t> </a:t>
            </a:r>
            <a:r>
              <a:rPr sz="2000" spc="-5" dirty="0">
                <a:latin typeface="Palatino Linotype"/>
                <a:cs typeface="Palatino Linotype"/>
              </a:rPr>
              <a:t>major</a:t>
            </a:r>
            <a:r>
              <a:rPr sz="2000" spc="145" dirty="0">
                <a:latin typeface="Palatino Linotype"/>
                <a:cs typeface="Palatino Linotype"/>
              </a:rPr>
              <a:t> </a:t>
            </a:r>
            <a:r>
              <a:rPr sz="2000" spc="-10" dirty="0">
                <a:latin typeface="Palatino Linotype"/>
                <a:cs typeface="Palatino Linotype"/>
              </a:rPr>
              <a:t>types</a:t>
            </a:r>
            <a:endParaRPr sz="2000">
              <a:latin typeface="Palatino Linotype"/>
              <a:cs typeface="Palatino Linotype"/>
            </a:endParaRPr>
          </a:p>
          <a:p>
            <a:pPr marR="5715" algn="r">
              <a:lnSpc>
                <a:spcPct val="100000"/>
              </a:lnSpc>
              <a:spcBef>
                <a:spcPts val="1200"/>
              </a:spcBef>
              <a:tabLst>
                <a:tab pos="365760" algn="l"/>
                <a:tab pos="1567815" algn="l"/>
                <a:tab pos="2390140" algn="l"/>
                <a:tab pos="2752725" algn="l"/>
                <a:tab pos="3857625" algn="l"/>
                <a:tab pos="5557520" algn="l"/>
                <a:tab pos="6048375" algn="l"/>
                <a:tab pos="7497445" algn="l"/>
                <a:tab pos="7922895" algn="l"/>
              </a:tabLst>
            </a:pPr>
            <a:r>
              <a:rPr sz="2000" spc="-5" dirty="0">
                <a:latin typeface="Palatino Linotype"/>
                <a:cs typeface="Palatino Linotype"/>
              </a:rPr>
              <a:t>o</a:t>
            </a:r>
            <a:r>
              <a:rPr sz="2000" dirty="0">
                <a:latin typeface="Palatino Linotype"/>
                <a:cs typeface="Palatino Linotype"/>
              </a:rPr>
              <a:t>f	o</a:t>
            </a:r>
            <a:r>
              <a:rPr sz="2000" spc="-20" dirty="0">
                <a:latin typeface="Palatino Linotype"/>
                <a:cs typeface="Palatino Linotype"/>
              </a:rPr>
              <a:t>r</a:t>
            </a:r>
            <a:r>
              <a:rPr sz="2000" spc="-5" dirty="0">
                <a:latin typeface="Palatino Linotype"/>
                <a:cs typeface="Palatino Linotype"/>
              </a:rPr>
              <a:t>g</a:t>
            </a:r>
            <a:r>
              <a:rPr sz="2000" spc="-10" dirty="0">
                <a:latin typeface="Palatino Linotype"/>
                <a:cs typeface="Palatino Linotype"/>
              </a:rPr>
              <a:t>a</a:t>
            </a:r>
            <a:r>
              <a:rPr sz="2000" spc="-5" dirty="0">
                <a:latin typeface="Palatino Linotype"/>
                <a:cs typeface="Palatino Linotype"/>
              </a:rPr>
              <a:t>nis</a:t>
            </a:r>
            <a:r>
              <a:rPr sz="2000" spc="5" dirty="0">
                <a:latin typeface="Palatino Linotype"/>
                <a:cs typeface="Palatino Linotype"/>
              </a:rPr>
              <a:t>m</a:t>
            </a:r>
            <a:r>
              <a:rPr sz="2000" dirty="0">
                <a:latin typeface="Palatino Linotype"/>
                <a:cs typeface="Palatino Linotype"/>
              </a:rPr>
              <a:t>	</a:t>
            </a:r>
            <a:r>
              <a:rPr sz="2000" spc="-10" dirty="0">
                <a:latin typeface="Palatino Linotype"/>
                <a:cs typeface="Palatino Linotype"/>
              </a:rPr>
              <a:t>f</a:t>
            </a:r>
            <a:r>
              <a:rPr sz="2000" spc="-20" dirty="0">
                <a:latin typeface="Palatino Linotype"/>
                <a:cs typeface="Palatino Linotype"/>
              </a:rPr>
              <a:t>o</a:t>
            </a:r>
            <a:r>
              <a:rPr sz="2000" spc="-5" dirty="0">
                <a:latin typeface="Palatino Linotype"/>
                <a:cs typeface="Palatino Linotype"/>
              </a:rPr>
              <a:t>un</a:t>
            </a:r>
            <a:r>
              <a:rPr sz="2000" dirty="0">
                <a:latin typeface="Palatino Linotype"/>
                <a:cs typeface="Palatino Linotype"/>
              </a:rPr>
              <a:t>d	in	</a:t>
            </a:r>
            <a:r>
              <a:rPr sz="2000" spc="-10" dirty="0">
                <a:latin typeface="Palatino Linotype"/>
                <a:cs typeface="Palatino Linotype"/>
              </a:rPr>
              <a:t>a</a:t>
            </a:r>
            <a:r>
              <a:rPr sz="2000" spc="-5" dirty="0">
                <a:latin typeface="Palatino Linotype"/>
                <a:cs typeface="Palatino Linotype"/>
              </a:rPr>
              <a:t>qua</a:t>
            </a:r>
            <a:r>
              <a:rPr sz="2000" spc="-10" dirty="0">
                <a:latin typeface="Palatino Linotype"/>
                <a:cs typeface="Palatino Linotype"/>
              </a:rPr>
              <a:t>t</a:t>
            </a:r>
            <a:r>
              <a:rPr sz="2000" dirty="0">
                <a:latin typeface="Palatino Linotype"/>
                <a:cs typeface="Palatino Linotype"/>
              </a:rPr>
              <a:t>ic	en</a:t>
            </a:r>
            <a:r>
              <a:rPr sz="2000" spc="-10" dirty="0">
                <a:latin typeface="Palatino Linotype"/>
                <a:cs typeface="Palatino Linotype"/>
              </a:rPr>
              <a:t>vi</a:t>
            </a:r>
            <a:r>
              <a:rPr sz="2000" dirty="0">
                <a:latin typeface="Palatino Linotype"/>
                <a:cs typeface="Palatino Linotype"/>
              </a:rPr>
              <a:t>ro</a:t>
            </a:r>
            <a:r>
              <a:rPr sz="2000" spc="-10" dirty="0">
                <a:latin typeface="Palatino Linotype"/>
                <a:cs typeface="Palatino Linotype"/>
              </a:rPr>
              <a:t>nm</a:t>
            </a:r>
            <a:r>
              <a:rPr sz="2000" dirty="0">
                <a:latin typeface="Palatino Linotype"/>
                <a:cs typeface="Palatino Linotype"/>
              </a:rPr>
              <a:t>en</a:t>
            </a:r>
            <a:r>
              <a:rPr sz="2000" spc="-10" dirty="0">
                <a:latin typeface="Palatino Linotype"/>
                <a:cs typeface="Palatino Linotype"/>
              </a:rPr>
              <a:t>t</a:t>
            </a:r>
            <a:r>
              <a:rPr sz="2000" dirty="0">
                <a:latin typeface="Palatino Linotype"/>
                <a:cs typeface="Palatino Linotype"/>
              </a:rPr>
              <a:t>s	</a:t>
            </a:r>
            <a:r>
              <a:rPr sz="2000" spc="-10" dirty="0">
                <a:latin typeface="Palatino Linotype"/>
                <a:cs typeface="Palatino Linotype"/>
              </a:rPr>
              <a:t>a</a:t>
            </a:r>
            <a:r>
              <a:rPr sz="2000" spc="-15" dirty="0">
                <a:latin typeface="Palatino Linotype"/>
                <a:cs typeface="Palatino Linotype"/>
              </a:rPr>
              <a:t>r</a:t>
            </a:r>
            <a:r>
              <a:rPr sz="2000" dirty="0">
                <a:latin typeface="Palatino Linotype"/>
                <a:cs typeface="Palatino Linotype"/>
              </a:rPr>
              <a:t>e	de</a:t>
            </a:r>
            <a:r>
              <a:rPr sz="2000" spc="-10" dirty="0">
                <a:latin typeface="Palatino Linotype"/>
                <a:cs typeface="Palatino Linotype"/>
              </a:rPr>
              <a:t>t</a:t>
            </a:r>
            <a:r>
              <a:rPr sz="2000" dirty="0">
                <a:latin typeface="Palatino Linotype"/>
                <a:cs typeface="Palatino Linotype"/>
              </a:rPr>
              <a:t>er</a:t>
            </a:r>
            <a:r>
              <a:rPr sz="2000" spc="-5" dirty="0">
                <a:latin typeface="Palatino Linotype"/>
                <a:cs typeface="Palatino Linotype"/>
              </a:rPr>
              <a:t>m</a:t>
            </a:r>
            <a:r>
              <a:rPr sz="2000" dirty="0">
                <a:latin typeface="Palatino Linotype"/>
                <a:cs typeface="Palatino Linotype"/>
              </a:rPr>
              <a:t>ined	</a:t>
            </a:r>
            <a:r>
              <a:rPr sz="2000" spc="-10" dirty="0">
                <a:latin typeface="Palatino Linotype"/>
                <a:cs typeface="Palatino Linotype"/>
              </a:rPr>
              <a:t>b</a:t>
            </a:r>
            <a:r>
              <a:rPr sz="2000" dirty="0">
                <a:latin typeface="Palatino Linotype"/>
                <a:cs typeface="Palatino Linotype"/>
              </a:rPr>
              <a:t>y	</a:t>
            </a:r>
            <a:r>
              <a:rPr sz="2000" spc="-10" dirty="0">
                <a:latin typeface="Palatino Linotype"/>
                <a:cs typeface="Palatino Linotype"/>
              </a:rPr>
              <a:t>t</a:t>
            </a:r>
            <a:r>
              <a:rPr sz="2000" spc="-5" dirty="0">
                <a:latin typeface="Palatino Linotype"/>
                <a:cs typeface="Palatino Linotype"/>
              </a:rPr>
              <a:t>he</a:t>
            </a:r>
            <a:endParaRPr sz="2000">
              <a:latin typeface="Palatino Linotype"/>
              <a:cs typeface="Palatino Linotype"/>
            </a:endParaRPr>
          </a:p>
          <a:p>
            <a:pPr marL="12700">
              <a:lnSpc>
                <a:spcPct val="100000"/>
              </a:lnSpc>
              <a:spcBef>
                <a:spcPts val="1200"/>
              </a:spcBef>
            </a:pPr>
            <a:r>
              <a:rPr sz="2000" spc="-20" dirty="0">
                <a:latin typeface="Palatino Linotype"/>
                <a:cs typeface="Palatino Linotype"/>
              </a:rPr>
              <a:t>water’s</a:t>
            </a:r>
            <a:r>
              <a:rPr sz="2000" spc="-30" dirty="0">
                <a:latin typeface="Palatino Linotype"/>
                <a:cs typeface="Palatino Linotype"/>
              </a:rPr>
              <a:t> </a:t>
            </a:r>
            <a:r>
              <a:rPr sz="2000" spc="-25" dirty="0">
                <a:latin typeface="Palatino Linotype"/>
                <a:cs typeface="Palatino Linotype"/>
              </a:rPr>
              <a:t>salinity.</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30"/>
              </a:spcBef>
            </a:pPr>
            <a:endParaRPr sz="2150">
              <a:latin typeface="Times New Roman"/>
              <a:cs typeface="Times New Roman"/>
            </a:endParaRPr>
          </a:p>
          <a:p>
            <a:pPr marL="12700">
              <a:lnSpc>
                <a:spcPct val="100000"/>
              </a:lnSpc>
            </a:pPr>
            <a:r>
              <a:rPr sz="2000" b="1" spc="-40" dirty="0">
                <a:latin typeface="Palatino Linotype"/>
                <a:cs typeface="Palatino Linotype"/>
              </a:rPr>
              <a:t>Types </a:t>
            </a:r>
            <a:r>
              <a:rPr sz="2000" b="1" dirty="0">
                <a:latin typeface="Palatino Linotype"/>
                <a:cs typeface="Palatino Linotype"/>
              </a:rPr>
              <a:t>of aquatic life</a:t>
            </a:r>
            <a:r>
              <a:rPr sz="2000" b="1" spc="-45" dirty="0">
                <a:latin typeface="Palatino Linotype"/>
                <a:cs typeface="Palatino Linotype"/>
              </a:rPr>
              <a:t> </a:t>
            </a:r>
            <a:r>
              <a:rPr sz="2000" b="1" dirty="0">
                <a:latin typeface="Palatino Linotype"/>
                <a:cs typeface="Palatino Linotype"/>
              </a:rPr>
              <a:t>zone</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Aquatic life zones are divided into </a:t>
            </a:r>
            <a:r>
              <a:rPr sz="2000" spc="-15" dirty="0">
                <a:latin typeface="Palatino Linotype"/>
                <a:cs typeface="Palatino Linotype"/>
              </a:rPr>
              <a:t>two</a:t>
            </a:r>
            <a:r>
              <a:rPr sz="2000" spc="-80" dirty="0">
                <a:latin typeface="Palatino Linotype"/>
                <a:cs typeface="Palatino Linotype"/>
              </a:rPr>
              <a:t> </a:t>
            </a:r>
            <a:r>
              <a:rPr sz="2000" spc="-5" dirty="0">
                <a:latin typeface="Palatino Linotype"/>
                <a:cs typeface="Palatino Linotype"/>
              </a:rPr>
              <a:t>types.</a:t>
            </a:r>
            <a:endParaRPr sz="2000">
              <a:latin typeface="Palatino Linotype"/>
              <a:cs typeface="Palatino Linotype"/>
            </a:endParaRPr>
          </a:p>
          <a:p>
            <a:pPr marL="167005" indent="-154940">
              <a:lnSpc>
                <a:spcPct val="100000"/>
              </a:lnSpc>
              <a:spcBef>
                <a:spcPts val="1200"/>
              </a:spcBef>
              <a:buSzPct val="95000"/>
              <a:buChar char="•"/>
              <a:tabLst>
                <a:tab pos="167640" algn="l"/>
              </a:tabLst>
            </a:pPr>
            <a:r>
              <a:rPr sz="2000" spc="-5" dirty="0">
                <a:latin typeface="Palatino Linotype"/>
                <a:cs typeface="Palatino Linotype"/>
              </a:rPr>
              <a:t>Fresh </a:t>
            </a:r>
            <a:r>
              <a:rPr sz="2000" spc="-10" dirty="0">
                <a:latin typeface="Palatino Linotype"/>
                <a:cs typeface="Palatino Linotype"/>
              </a:rPr>
              <a:t>water </a:t>
            </a:r>
            <a:r>
              <a:rPr sz="2000" dirty="0">
                <a:latin typeface="Palatino Linotype"/>
                <a:cs typeface="Palatino Linotype"/>
              </a:rPr>
              <a:t>life</a:t>
            </a:r>
            <a:r>
              <a:rPr sz="2000" spc="-25" dirty="0">
                <a:latin typeface="Palatino Linotype"/>
                <a:cs typeface="Palatino Linotype"/>
              </a:rPr>
              <a:t> </a:t>
            </a:r>
            <a:r>
              <a:rPr sz="2000" dirty="0">
                <a:latin typeface="Palatino Linotype"/>
                <a:cs typeface="Palatino Linotype"/>
              </a:rPr>
              <a:t>zones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b="1" spc="-10" dirty="0">
                <a:latin typeface="Palatino Linotype"/>
                <a:cs typeface="Palatino Linotype"/>
              </a:rPr>
              <a:t>:</a:t>
            </a:r>
            <a:r>
              <a:rPr sz="2000" spc="-10" dirty="0">
                <a:latin typeface="Palatino Linotype"/>
                <a:cs typeface="Palatino Linotype"/>
              </a:rPr>
              <a:t>Pounds, </a:t>
            </a:r>
            <a:r>
              <a:rPr sz="2000" dirty="0">
                <a:latin typeface="Palatino Linotype"/>
                <a:cs typeface="Palatino Linotype"/>
              </a:rPr>
              <a:t>streams, lakes,</a:t>
            </a:r>
            <a:r>
              <a:rPr sz="2000" spc="-70" dirty="0">
                <a:latin typeface="Palatino Linotype"/>
                <a:cs typeface="Palatino Linotype"/>
              </a:rPr>
              <a:t> </a:t>
            </a:r>
            <a:r>
              <a:rPr sz="2000" spc="-5" dirty="0">
                <a:latin typeface="Palatino Linotype"/>
                <a:cs typeface="Palatino Linotype"/>
              </a:rPr>
              <a:t>rivers.</a:t>
            </a:r>
            <a:endParaRPr sz="2000">
              <a:latin typeface="Palatino Linotype"/>
              <a:cs typeface="Palatino Linotype"/>
            </a:endParaRPr>
          </a:p>
          <a:p>
            <a:pPr marL="102235" indent="-90170">
              <a:lnSpc>
                <a:spcPct val="100000"/>
              </a:lnSpc>
              <a:spcBef>
                <a:spcPts val="1205"/>
              </a:spcBef>
              <a:buSzPct val="95000"/>
              <a:buFont typeface="Arial"/>
              <a:buChar char="•"/>
              <a:tabLst>
                <a:tab pos="102870" algn="l"/>
              </a:tabLst>
            </a:pPr>
            <a:r>
              <a:rPr sz="2000" dirty="0">
                <a:latin typeface="Palatino Linotype"/>
                <a:cs typeface="Palatino Linotype"/>
              </a:rPr>
              <a:t>Salt </a:t>
            </a:r>
            <a:r>
              <a:rPr sz="2000" spc="-10" dirty="0">
                <a:latin typeface="Palatino Linotype"/>
                <a:cs typeface="Palatino Linotype"/>
              </a:rPr>
              <a:t>water </a:t>
            </a:r>
            <a:r>
              <a:rPr sz="2000" dirty="0">
                <a:latin typeface="Palatino Linotype"/>
                <a:cs typeface="Palatino Linotype"/>
              </a:rPr>
              <a:t>life</a:t>
            </a:r>
            <a:r>
              <a:rPr sz="2000" spc="-30" dirty="0">
                <a:latin typeface="Palatino Linotype"/>
                <a:cs typeface="Palatino Linotype"/>
              </a:rPr>
              <a:t> </a:t>
            </a:r>
            <a:r>
              <a:rPr sz="2000" dirty="0">
                <a:latin typeface="Palatino Linotype"/>
                <a:cs typeface="Palatino Linotype"/>
              </a:rPr>
              <a:t>zones</a:t>
            </a:r>
            <a:endParaRPr sz="2000">
              <a:latin typeface="Palatino Linotype"/>
              <a:cs typeface="Palatino Linotype"/>
            </a:endParaRPr>
          </a:p>
          <a:p>
            <a:pPr marL="927100">
              <a:lnSpc>
                <a:spcPct val="100000"/>
              </a:lnSpc>
              <a:spcBef>
                <a:spcPts val="1200"/>
              </a:spcBef>
            </a:pPr>
            <a:r>
              <a:rPr sz="2000" b="1" dirty="0">
                <a:latin typeface="Palatino Linotype"/>
                <a:cs typeface="Palatino Linotype"/>
              </a:rPr>
              <a:t>Examples </a:t>
            </a:r>
            <a:r>
              <a:rPr sz="2000" b="1" spc="-5" dirty="0">
                <a:latin typeface="Palatino Linotype"/>
                <a:cs typeface="Palatino Linotype"/>
              </a:rPr>
              <a:t>:</a:t>
            </a:r>
            <a:r>
              <a:rPr sz="2000" spc="-5" dirty="0">
                <a:latin typeface="Palatino Linotype"/>
                <a:cs typeface="Palatino Linotype"/>
              </a:rPr>
              <a:t>Oceans,</a:t>
            </a:r>
            <a:r>
              <a:rPr sz="2000" spc="-50" dirty="0">
                <a:latin typeface="Palatino Linotype"/>
                <a:cs typeface="Palatino Linotype"/>
              </a:rPr>
              <a:t> </a:t>
            </a:r>
            <a:r>
              <a:rPr sz="2000" dirty="0">
                <a:latin typeface="Palatino Linotype"/>
                <a:cs typeface="Palatino Linotype"/>
              </a:rPr>
              <a:t>estuaries.</a:t>
            </a:r>
            <a:endParaRPr sz="2000">
              <a:latin typeface="Palatino Linotype"/>
              <a:cs typeface="Palatino Linotype"/>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82955"/>
            <a:ext cx="8529955" cy="4552950"/>
          </a:xfrm>
          <a:prstGeom prst="rect">
            <a:avLst/>
          </a:prstGeom>
        </p:spPr>
        <p:txBody>
          <a:bodyPr vert="horz" wrap="square" lIns="0" tIns="12700" rIns="0" bIns="0" rtlCol="0">
            <a:spAutoFit/>
          </a:bodyPr>
          <a:lstStyle/>
          <a:p>
            <a:pPr marL="241300" marR="5142865">
              <a:lnSpc>
                <a:spcPct val="150000"/>
              </a:lnSpc>
              <a:spcBef>
                <a:spcPts val="100"/>
              </a:spcBef>
            </a:pPr>
            <a:r>
              <a:rPr sz="1800" b="1" dirty="0">
                <a:latin typeface="Palatino Linotype"/>
                <a:cs typeface="Palatino Linotype"/>
              </a:rPr>
              <a:t>FRESH </a:t>
            </a:r>
            <a:r>
              <a:rPr sz="1800" b="1" spc="-70" dirty="0">
                <a:latin typeface="Palatino Linotype"/>
                <a:cs typeface="Palatino Linotype"/>
              </a:rPr>
              <a:t>WATER</a:t>
            </a:r>
            <a:r>
              <a:rPr sz="1800" b="1" spc="-95" dirty="0">
                <a:latin typeface="Palatino Linotype"/>
                <a:cs typeface="Palatino Linotype"/>
              </a:rPr>
              <a:t> </a:t>
            </a:r>
            <a:r>
              <a:rPr sz="1800" b="1" dirty="0">
                <a:latin typeface="Palatino Linotype"/>
                <a:cs typeface="Palatino Linotype"/>
              </a:rPr>
              <a:t>ECOSYSTEM  POND</a:t>
            </a:r>
            <a:r>
              <a:rPr sz="1800" b="1" spc="-10" dirty="0">
                <a:latin typeface="Palatino Linotype"/>
                <a:cs typeface="Palatino Linotype"/>
              </a:rPr>
              <a:t> </a:t>
            </a:r>
            <a:r>
              <a:rPr sz="1800" b="1" dirty="0">
                <a:latin typeface="Palatino Linotype"/>
                <a:cs typeface="Palatino Linotype"/>
              </a:rPr>
              <a:t>ECOSYSTEMS</a:t>
            </a:r>
            <a:endParaRPr sz="1800">
              <a:latin typeface="Palatino Linotype"/>
              <a:cs typeface="Palatino Linotype"/>
            </a:endParaRPr>
          </a:p>
          <a:p>
            <a:pPr marL="241300">
              <a:lnSpc>
                <a:spcPct val="100000"/>
              </a:lnSpc>
              <a:spcBef>
                <a:spcPts val="1080"/>
              </a:spcBef>
            </a:pPr>
            <a:r>
              <a:rPr sz="1800" b="1" spc="-5" dirty="0">
                <a:latin typeface="Palatino Linotype"/>
                <a:cs typeface="Palatino Linotype"/>
              </a:rPr>
              <a:t>Introduction</a:t>
            </a:r>
            <a:endParaRPr sz="1800">
              <a:latin typeface="Palatino Linotype"/>
              <a:cs typeface="Palatino Linotype"/>
            </a:endParaRPr>
          </a:p>
          <a:p>
            <a:pPr marL="12700" marR="5080" indent="914400" algn="just">
              <a:lnSpc>
                <a:spcPct val="150000"/>
              </a:lnSpc>
            </a:pPr>
            <a:r>
              <a:rPr sz="1800" dirty="0">
                <a:latin typeface="Palatino Linotype"/>
                <a:cs typeface="Palatino Linotype"/>
              </a:rPr>
              <a:t>A </a:t>
            </a:r>
            <a:r>
              <a:rPr sz="1800" spc="-5" dirty="0">
                <a:latin typeface="Palatino Linotype"/>
                <a:cs typeface="Palatino Linotype"/>
              </a:rPr>
              <a:t>pond </a:t>
            </a:r>
            <a:r>
              <a:rPr sz="1800" dirty="0">
                <a:latin typeface="Palatino Linotype"/>
                <a:cs typeface="Palatino Linotype"/>
              </a:rPr>
              <a:t>is a fresh </a:t>
            </a:r>
            <a:r>
              <a:rPr sz="1800" spc="-10" dirty="0">
                <a:latin typeface="Palatino Linotype"/>
                <a:cs typeface="Palatino Linotype"/>
              </a:rPr>
              <a:t>water </a:t>
            </a:r>
            <a:r>
              <a:rPr sz="1800" spc="-5" dirty="0">
                <a:latin typeface="Palatino Linotype"/>
                <a:cs typeface="Palatino Linotype"/>
              </a:rPr>
              <a:t>aquatic ecosystems, </a:t>
            </a:r>
            <a:r>
              <a:rPr sz="1800" dirty="0">
                <a:latin typeface="Palatino Linotype"/>
                <a:cs typeface="Palatino Linotype"/>
              </a:rPr>
              <a:t>where </a:t>
            </a:r>
            <a:r>
              <a:rPr sz="1800" spc="-10" dirty="0">
                <a:latin typeface="Palatino Linotype"/>
                <a:cs typeface="Palatino Linotype"/>
              </a:rPr>
              <a:t>water </a:t>
            </a:r>
            <a:r>
              <a:rPr sz="1800" dirty="0">
                <a:latin typeface="Palatino Linotype"/>
                <a:cs typeface="Palatino Linotype"/>
              </a:rPr>
              <a:t>is </a:t>
            </a:r>
            <a:r>
              <a:rPr sz="1800" spc="-5" dirty="0">
                <a:latin typeface="Palatino Linotype"/>
                <a:cs typeface="Palatino Linotype"/>
              </a:rPr>
              <a:t>stagnant. </a:t>
            </a:r>
            <a:r>
              <a:rPr sz="1800" spc="5" dirty="0">
                <a:latin typeface="Palatino Linotype"/>
                <a:cs typeface="Palatino Linotype"/>
              </a:rPr>
              <a:t>It  </a:t>
            </a:r>
            <a:r>
              <a:rPr sz="1800" spc="-5" dirty="0">
                <a:latin typeface="Palatino Linotype"/>
                <a:cs typeface="Palatino Linotype"/>
              </a:rPr>
              <a:t>receives enough </a:t>
            </a:r>
            <a:r>
              <a:rPr sz="1800" spc="-10" dirty="0">
                <a:latin typeface="Palatino Linotype"/>
                <a:cs typeface="Palatino Linotype"/>
              </a:rPr>
              <a:t>water </a:t>
            </a:r>
            <a:r>
              <a:rPr sz="1800" dirty="0">
                <a:latin typeface="Palatino Linotype"/>
                <a:cs typeface="Palatino Linotype"/>
              </a:rPr>
              <a:t>during rainy </a:t>
            </a:r>
            <a:r>
              <a:rPr sz="1800" spc="-5" dirty="0">
                <a:latin typeface="Palatino Linotype"/>
                <a:cs typeface="Palatino Linotype"/>
              </a:rPr>
              <a:t>season. </a:t>
            </a:r>
            <a:r>
              <a:rPr sz="1800" dirty="0">
                <a:latin typeface="Palatino Linotype"/>
                <a:cs typeface="Palatino Linotype"/>
              </a:rPr>
              <a:t>It </a:t>
            </a:r>
            <a:r>
              <a:rPr sz="1800" spc="-5" dirty="0">
                <a:latin typeface="Palatino Linotype"/>
                <a:cs typeface="Palatino Linotype"/>
              </a:rPr>
              <a:t>contains </a:t>
            </a:r>
            <a:r>
              <a:rPr sz="1800" spc="-10" dirty="0">
                <a:latin typeface="Palatino Linotype"/>
                <a:cs typeface="Palatino Linotype"/>
              </a:rPr>
              <a:t>several </a:t>
            </a:r>
            <a:r>
              <a:rPr sz="1800" spc="-5" dirty="0">
                <a:latin typeface="Palatino Linotype"/>
                <a:cs typeface="Palatino Linotype"/>
              </a:rPr>
              <a:t>types </a:t>
            </a:r>
            <a:r>
              <a:rPr sz="1800" dirty="0">
                <a:latin typeface="Palatino Linotype"/>
                <a:cs typeface="Palatino Linotype"/>
              </a:rPr>
              <a:t>of </a:t>
            </a:r>
            <a:r>
              <a:rPr sz="1800" spc="-5" dirty="0">
                <a:latin typeface="Palatino Linotype"/>
                <a:cs typeface="Palatino Linotype"/>
              </a:rPr>
              <a:t>algae,  aquatic plants, </a:t>
            </a:r>
            <a:r>
              <a:rPr sz="1800" dirty="0">
                <a:latin typeface="Palatino Linotype"/>
                <a:cs typeface="Palatino Linotype"/>
              </a:rPr>
              <a:t>insects, fishes </a:t>
            </a:r>
            <a:r>
              <a:rPr sz="1800" spc="-5" dirty="0">
                <a:latin typeface="Palatino Linotype"/>
                <a:cs typeface="Palatino Linotype"/>
              </a:rPr>
              <a:t>and</a:t>
            </a:r>
            <a:r>
              <a:rPr sz="1800" dirty="0">
                <a:latin typeface="Palatino Linotype"/>
                <a:cs typeface="Palatino Linotype"/>
              </a:rPr>
              <a:t> </a:t>
            </a:r>
            <a:r>
              <a:rPr sz="1800" spc="-5" dirty="0">
                <a:latin typeface="Palatino Linotype"/>
                <a:cs typeface="Palatino Linotype"/>
              </a:rPr>
              <a:t>birds.</a:t>
            </a:r>
            <a:endParaRPr sz="1800">
              <a:latin typeface="Palatino Linotype"/>
              <a:cs typeface="Palatino Linotype"/>
            </a:endParaRPr>
          </a:p>
          <a:p>
            <a:pPr>
              <a:lnSpc>
                <a:spcPct val="100000"/>
              </a:lnSpc>
            </a:pPr>
            <a:endParaRPr sz="1800">
              <a:latin typeface="Times New Roman"/>
              <a:cs typeface="Times New Roman"/>
            </a:endParaRPr>
          </a:p>
          <a:p>
            <a:pPr>
              <a:lnSpc>
                <a:spcPct val="100000"/>
              </a:lnSpc>
              <a:spcBef>
                <a:spcPts val="10"/>
              </a:spcBef>
            </a:pPr>
            <a:endParaRPr sz="1950">
              <a:latin typeface="Times New Roman"/>
              <a:cs typeface="Times New Roman"/>
            </a:endParaRPr>
          </a:p>
          <a:p>
            <a:pPr marL="241300">
              <a:lnSpc>
                <a:spcPct val="100000"/>
              </a:lnSpc>
            </a:pPr>
            <a:r>
              <a:rPr sz="1800" b="1" spc="-5" dirty="0">
                <a:latin typeface="Palatino Linotype"/>
                <a:cs typeface="Palatino Linotype"/>
              </a:rPr>
              <a:t>Characteristics of</a:t>
            </a:r>
            <a:r>
              <a:rPr sz="1800" b="1" spc="5" dirty="0">
                <a:latin typeface="Palatino Linotype"/>
                <a:cs typeface="Palatino Linotype"/>
              </a:rPr>
              <a:t> </a:t>
            </a:r>
            <a:r>
              <a:rPr sz="1800" b="1" dirty="0">
                <a:latin typeface="Palatino Linotype"/>
                <a:cs typeface="Palatino Linotype"/>
              </a:rPr>
              <a:t>pond</a:t>
            </a:r>
            <a:endParaRPr sz="1800">
              <a:latin typeface="Palatino Linotype"/>
              <a:cs typeface="Palatino Linotype"/>
            </a:endParaRPr>
          </a:p>
          <a:p>
            <a:pPr marL="1155700" indent="-229235">
              <a:lnSpc>
                <a:spcPct val="100000"/>
              </a:lnSpc>
              <a:spcBef>
                <a:spcPts val="1080"/>
              </a:spcBef>
              <a:buFont typeface="Arial"/>
              <a:buChar char="•"/>
              <a:tabLst>
                <a:tab pos="1155700" algn="l"/>
                <a:tab pos="1156335" algn="l"/>
              </a:tabLst>
            </a:pPr>
            <a:r>
              <a:rPr sz="1800" spc="-15" dirty="0">
                <a:latin typeface="Palatino Linotype"/>
                <a:cs typeface="Palatino Linotype"/>
              </a:rPr>
              <a:t>Pond </a:t>
            </a:r>
            <a:r>
              <a:rPr sz="1800" dirty="0">
                <a:latin typeface="Palatino Linotype"/>
                <a:cs typeface="Palatino Linotype"/>
              </a:rPr>
              <a:t>is </a:t>
            </a:r>
            <a:r>
              <a:rPr sz="1800" spc="-25" dirty="0">
                <a:latin typeface="Palatino Linotype"/>
                <a:cs typeface="Palatino Linotype"/>
              </a:rPr>
              <a:t>temporary, </a:t>
            </a:r>
            <a:r>
              <a:rPr sz="1800" dirty="0">
                <a:latin typeface="Palatino Linotype"/>
                <a:cs typeface="Palatino Linotype"/>
              </a:rPr>
              <a:t>only</a:t>
            </a:r>
            <a:r>
              <a:rPr sz="1800" spc="60" dirty="0">
                <a:latin typeface="Palatino Linotype"/>
                <a:cs typeface="Palatino Linotype"/>
              </a:rPr>
              <a:t> </a:t>
            </a:r>
            <a:r>
              <a:rPr sz="1800" dirty="0">
                <a:latin typeface="Palatino Linotype"/>
                <a:cs typeface="Palatino Linotype"/>
              </a:rPr>
              <a:t>seasonal.</a:t>
            </a:r>
            <a:endParaRPr sz="1800">
              <a:latin typeface="Palatino Linotype"/>
              <a:cs typeface="Palatino Linotype"/>
            </a:endParaRPr>
          </a:p>
          <a:p>
            <a:pPr marL="1155700" indent="-229235">
              <a:lnSpc>
                <a:spcPct val="100000"/>
              </a:lnSpc>
              <a:spcBef>
                <a:spcPts val="1080"/>
              </a:spcBef>
              <a:buFont typeface="Arial"/>
              <a:buChar char="•"/>
              <a:tabLst>
                <a:tab pos="1155700" algn="l"/>
                <a:tab pos="1156335" algn="l"/>
              </a:tabLst>
            </a:pPr>
            <a:r>
              <a:rPr sz="1800" dirty="0">
                <a:latin typeface="Palatino Linotype"/>
                <a:cs typeface="Palatino Linotype"/>
              </a:rPr>
              <a:t>It is a </a:t>
            </a:r>
            <a:r>
              <a:rPr sz="1800" spc="-5" dirty="0">
                <a:latin typeface="Palatino Linotype"/>
                <a:cs typeface="Palatino Linotype"/>
              </a:rPr>
              <a:t>stagnant </a:t>
            </a:r>
            <a:r>
              <a:rPr sz="1800" dirty="0">
                <a:latin typeface="Palatino Linotype"/>
                <a:cs typeface="Palatino Linotype"/>
              </a:rPr>
              <a:t>fresh </a:t>
            </a:r>
            <a:r>
              <a:rPr sz="1800" spc="-10" dirty="0">
                <a:latin typeface="Palatino Linotype"/>
                <a:cs typeface="Palatino Linotype"/>
              </a:rPr>
              <a:t>water </a:t>
            </a:r>
            <a:r>
              <a:rPr sz="1800" spc="-45" dirty="0">
                <a:latin typeface="Palatino Linotype"/>
                <a:cs typeface="Palatino Linotype"/>
              </a:rPr>
              <a:t>body.</a:t>
            </a:r>
            <a:endParaRPr sz="1800">
              <a:latin typeface="Palatino Linotype"/>
              <a:cs typeface="Palatino Linotype"/>
            </a:endParaRPr>
          </a:p>
          <a:p>
            <a:pPr marL="1155700" indent="-229235">
              <a:lnSpc>
                <a:spcPct val="100000"/>
              </a:lnSpc>
              <a:spcBef>
                <a:spcPts val="1085"/>
              </a:spcBef>
              <a:buFont typeface="Arial"/>
              <a:buChar char="•"/>
              <a:tabLst>
                <a:tab pos="1155700" algn="l"/>
                <a:tab pos="1156335" algn="l"/>
              </a:tabLst>
            </a:pPr>
            <a:r>
              <a:rPr sz="1800" spc="-15" dirty="0">
                <a:latin typeface="Palatino Linotype"/>
                <a:cs typeface="Palatino Linotype"/>
              </a:rPr>
              <a:t>Ponds </a:t>
            </a:r>
            <a:r>
              <a:rPr sz="1800" spc="-5" dirty="0">
                <a:latin typeface="Palatino Linotype"/>
                <a:cs typeface="Palatino Linotype"/>
              </a:rPr>
              <a:t>get </a:t>
            </a:r>
            <a:r>
              <a:rPr sz="1800" dirty="0">
                <a:latin typeface="Palatino Linotype"/>
                <a:cs typeface="Palatino Linotype"/>
              </a:rPr>
              <a:t>polluted easily due to </a:t>
            </a:r>
            <a:r>
              <a:rPr sz="1800" spc="-5" dirty="0">
                <a:latin typeface="Palatino Linotype"/>
                <a:cs typeface="Palatino Linotype"/>
              </a:rPr>
              <a:t>limited amount </a:t>
            </a:r>
            <a:r>
              <a:rPr sz="1800" dirty="0">
                <a:latin typeface="Palatino Linotype"/>
                <a:cs typeface="Palatino Linotype"/>
              </a:rPr>
              <a:t>of</a:t>
            </a:r>
            <a:r>
              <a:rPr sz="1800" spc="40" dirty="0">
                <a:latin typeface="Palatino Linotype"/>
                <a:cs typeface="Palatino Linotype"/>
              </a:rPr>
              <a:t> </a:t>
            </a:r>
            <a:r>
              <a:rPr sz="1800" spc="-30" dirty="0">
                <a:latin typeface="Palatino Linotype"/>
                <a:cs typeface="Palatino Linotype"/>
              </a:rPr>
              <a:t>water.</a:t>
            </a:r>
            <a:endParaRPr sz="1800">
              <a:latin typeface="Palatino Linotype"/>
              <a:cs typeface="Palatino Linotype"/>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60172"/>
            <a:ext cx="8148955" cy="6107430"/>
          </a:xfrm>
          <a:prstGeom prst="rect">
            <a:avLst/>
          </a:prstGeom>
        </p:spPr>
        <p:txBody>
          <a:bodyPr vert="horz" wrap="square" lIns="0" tIns="157480" rIns="0" bIns="0" rtlCol="0">
            <a:spAutoFit/>
          </a:bodyPr>
          <a:lstStyle/>
          <a:p>
            <a:pPr marL="241300">
              <a:lnSpc>
                <a:spcPct val="100000"/>
              </a:lnSpc>
              <a:spcBef>
                <a:spcPts val="1240"/>
              </a:spcBef>
            </a:pPr>
            <a:r>
              <a:rPr sz="1900" b="1" spc="-5" dirty="0">
                <a:latin typeface="Palatino Linotype"/>
                <a:cs typeface="Palatino Linotype"/>
              </a:rPr>
              <a:t>Structure and functions of pond</a:t>
            </a:r>
            <a:r>
              <a:rPr sz="1900" b="1" spc="65" dirty="0">
                <a:latin typeface="Palatino Linotype"/>
                <a:cs typeface="Palatino Linotype"/>
              </a:rPr>
              <a:t> </a:t>
            </a:r>
            <a:r>
              <a:rPr sz="1900" b="1" spc="-5" dirty="0">
                <a:latin typeface="Palatino Linotype"/>
                <a:cs typeface="Palatino Linotype"/>
              </a:rPr>
              <a:t>ecosystems</a:t>
            </a:r>
            <a:endParaRPr sz="1900">
              <a:latin typeface="Palatino Linotype"/>
              <a:cs typeface="Palatino Linotype"/>
            </a:endParaRPr>
          </a:p>
          <a:p>
            <a:pPr marL="455930" indent="-215265">
              <a:lnSpc>
                <a:spcPct val="100000"/>
              </a:lnSpc>
              <a:spcBef>
                <a:spcPts val="1140"/>
              </a:spcBef>
              <a:buAutoNum type="romanUcPeriod"/>
              <a:tabLst>
                <a:tab pos="456565" algn="l"/>
              </a:tabLst>
            </a:pPr>
            <a:r>
              <a:rPr sz="1900" b="1" spc="-5" dirty="0">
                <a:latin typeface="Palatino Linotype"/>
                <a:cs typeface="Palatino Linotype"/>
              </a:rPr>
              <a:t>Abiotic</a:t>
            </a:r>
            <a:r>
              <a:rPr sz="1900" b="1" dirty="0">
                <a:latin typeface="Palatino Linotype"/>
                <a:cs typeface="Palatino Linotype"/>
              </a:rPr>
              <a:t> </a:t>
            </a:r>
            <a:r>
              <a:rPr sz="1900" b="1" spc="-5" dirty="0">
                <a:latin typeface="Palatino Linotype"/>
                <a:cs typeface="Palatino Linotype"/>
              </a:rPr>
              <a:t>components</a:t>
            </a:r>
            <a:endParaRPr sz="1900">
              <a:latin typeface="Palatino Linotype"/>
              <a:cs typeface="Palatino Linotype"/>
            </a:endParaRPr>
          </a:p>
          <a:p>
            <a:pPr marL="241300">
              <a:lnSpc>
                <a:spcPct val="100000"/>
              </a:lnSpc>
              <a:spcBef>
                <a:spcPts val="1140"/>
              </a:spcBef>
            </a:pPr>
            <a:r>
              <a:rPr sz="1900" b="1" spc="-5" dirty="0">
                <a:latin typeface="Palatino Linotype"/>
                <a:cs typeface="Palatino Linotype"/>
              </a:rPr>
              <a:t>Examples</a:t>
            </a:r>
            <a:endParaRPr sz="1900">
              <a:latin typeface="Palatino Linotype"/>
              <a:cs typeface="Palatino Linotype"/>
            </a:endParaRPr>
          </a:p>
          <a:p>
            <a:pPr marL="927100">
              <a:lnSpc>
                <a:spcPct val="100000"/>
              </a:lnSpc>
              <a:spcBef>
                <a:spcPts val="1140"/>
              </a:spcBef>
            </a:pPr>
            <a:r>
              <a:rPr sz="1900" spc="-15" dirty="0">
                <a:latin typeface="Palatino Linotype"/>
                <a:cs typeface="Palatino Linotype"/>
              </a:rPr>
              <a:t>Temperature, </a:t>
            </a:r>
            <a:r>
              <a:rPr sz="1900" spc="-5" dirty="0">
                <a:latin typeface="Palatino Linotype"/>
                <a:cs typeface="Palatino Linotype"/>
              </a:rPr>
              <a:t>light, </a:t>
            </a:r>
            <a:r>
              <a:rPr sz="1900" spc="-15" dirty="0">
                <a:latin typeface="Palatino Linotype"/>
                <a:cs typeface="Palatino Linotype"/>
              </a:rPr>
              <a:t>water </a:t>
            </a:r>
            <a:r>
              <a:rPr sz="1900" spc="-5" dirty="0">
                <a:latin typeface="Palatino Linotype"/>
                <a:cs typeface="Palatino Linotype"/>
              </a:rPr>
              <a:t>and </a:t>
            </a:r>
            <a:r>
              <a:rPr sz="1900" spc="-10" dirty="0">
                <a:latin typeface="Palatino Linotype"/>
                <a:cs typeface="Palatino Linotype"/>
              </a:rPr>
              <a:t>organic </a:t>
            </a:r>
            <a:r>
              <a:rPr sz="1900" spc="-5" dirty="0">
                <a:latin typeface="Palatino Linotype"/>
                <a:cs typeface="Palatino Linotype"/>
              </a:rPr>
              <a:t>and </a:t>
            </a:r>
            <a:r>
              <a:rPr sz="1900" spc="-10" dirty="0">
                <a:latin typeface="Palatino Linotype"/>
                <a:cs typeface="Palatino Linotype"/>
              </a:rPr>
              <a:t>inorganic</a:t>
            </a:r>
            <a:r>
              <a:rPr sz="1900" spc="155" dirty="0">
                <a:latin typeface="Palatino Linotype"/>
                <a:cs typeface="Palatino Linotype"/>
              </a:rPr>
              <a:t> </a:t>
            </a:r>
            <a:r>
              <a:rPr sz="1900" spc="-10" dirty="0">
                <a:latin typeface="Palatino Linotype"/>
                <a:cs typeface="Palatino Linotype"/>
              </a:rPr>
              <a:t>compounds</a:t>
            </a:r>
            <a:endParaRPr sz="1900">
              <a:latin typeface="Palatino Linotype"/>
              <a:cs typeface="Palatino Linotype"/>
            </a:endParaRPr>
          </a:p>
          <a:p>
            <a:pPr marL="549275" indent="-308610">
              <a:lnSpc>
                <a:spcPct val="100000"/>
              </a:lnSpc>
              <a:spcBef>
                <a:spcPts val="1140"/>
              </a:spcBef>
              <a:buAutoNum type="romanUcPeriod" startAt="2"/>
              <a:tabLst>
                <a:tab pos="549910" algn="l"/>
              </a:tabLst>
            </a:pPr>
            <a:r>
              <a:rPr sz="1900" b="1" spc="-5" dirty="0">
                <a:latin typeface="Palatino Linotype"/>
                <a:cs typeface="Palatino Linotype"/>
              </a:rPr>
              <a:t>Biotic</a:t>
            </a:r>
            <a:r>
              <a:rPr sz="1900" b="1" spc="10" dirty="0">
                <a:latin typeface="Palatino Linotype"/>
                <a:cs typeface="Palatino Linotype"/>
              </a:rPr>
              <a:t> </a:t>
            </a:r>
            <a:r>
              <a:rPr sz="1900" b="1" spc="-5" dirty="0">
                <a:latin typeface="Palatino Linotype"/>
                <a:cs typeface="Palatino Linotype"/>
              </a:rPr>
              <a:t>Components</a:t>
            </a:r>
            <a:endParaRPr sz="1900">
              <a:latin typeface="Palatino Linotype"/>
              <a:cs typeface="Palatino Linotype"/>
            </a:endParaRPr>
          </a:p>
          <a:p>
            <a:pPr marL="241300" indent="-228600">
              <a:lnSpc>
                <a:spcPct val="100000"/>
              </a:lnSpc>
              <a:spcBef>
                <a:spcPts val="1140"/>
              </a:spcBef>
              <a:buFont typeface="Palatino Linotype"/>
              <a:buChar char="•"/>
              <a:tabLst>
                <a:tab pos="241300" algn="l"/>
              </a:tabLst>
            </a:pPr>
            <a:r>
              <a:rPr sz="1900" b="1" spc="-5" dirty="0">
                <a:latin typeface="Palatino Linotype"/>
                <a:cs typeface="Palatino Linotype"/>
              </a:rPr>
              <a:t>Producers</a:t>
            </a:r>
            <a:endParaRPr sz="1900">
              <a:latin typeface="Palatino Linotype"/>
              <a:cs typeface="Palatino Linotype"/>
            </a:endParaRPr>
          </a:p>
          <a:p>
            <a:pPr marL="241300">
              <a:lnSpc>
                <a:spcPct val="100000"/>
              </a:lnSpc>
              <a:spcBef>
                <a:spcPts val="1145"/>
              </a:spcBef>
            </a:pPr>
            <a:r>
              <a:rPr sz="1900" spc="-5" dirty="0">
                <a:latin typeface="Palatino Linotype"/>
                <a:cs typeface="Palatino Linotype"/>
              </a:rPr>
              <a:t>These include </a:t>
            </a:r>
            <a:r>
              <a:rPr sz="1900" spc="-10" dirty="0">
                <a:latin typeface="Palatino Linotype"/>
                <a:cs typeface="Palatino Linotype"/>
              </a:rPr>
              <a:t>green </a:t>
            </a:r>
            <a:r>
              <a:rPr sz="1900" spc="-5" dirty="0">
                <a:latin typeface="Palatino Linotype"/>
                <a:cs typeface="Palatino Linotype"/>
              </a:rPr>
              <a:t>photosynthetic </a:t>
            </a:r>
            <a:r>
              <a:rPr sz="1900" spc="-10" dirty="0">
                <a:latin typeface="Palatino Linotype"/>
                <a:cs typeface="Palatino Linotype"/>
              </a:rPr>
              <a:t>organism. </a:t>
            </a:r>
            <a:r>
              <a:rPr sz="1900" spc="-5" dirty="0">
                <a:latin typeface="Palatino Linotype"/>
                <a:cs typeface="Palatino Linotype"/>
              </a:rPr>
              <a:t>They are of </a:t>
            </a:r>
            <a:r>
              <a:rPr sz="1900" spc="-15" dirty="0">
                <a:latin typeface="Palatino Linotype"/>
                <a:cs typeface="Palatino Linotype"/>
              </a:rPr>
              <a:t>two</a:t>
            </a:r>
            <a:r>
              <a:rPr sz="1900" spc="130" dirty="0">
                <a:latin typeface="Palatino Linotype"/>
                <a:cs typeface="Palatino Linotype"/>
              </a:rPr>
              <a:t> </a:t>
            </a:r>
            <a:r>
              <a:rPr sz="1900" spc="-5" dirty="0">
                <a:latin typeface="Palatino Linotype"/>
                <a:cs typeface="Palatino Linotype"/>
              </a:rPr>
              <a:t>types.</a:t>
            </a:r>
            <a:endParaRPr sz="1900">
              <a:latin typeface="Palatino Linotype"/>
              <a:cs typeface="Palatino Linotype"/>
            </a:endParaRPr>
          </a:p>
          <a:p>
            <a:pPr marL="241300" indent="-228600">
              <a:lnSpc>
                <a:spcPct val="100000"/>
              </a:lnSpc>
              <a:spcBef>
                <a:spcPts val="1140"/>
              </a:spcBef>
              <a:buFont typeface="Palatino Linotype"/>
              <a:buChar char="•"/>
              <a:tabLst>
                <a:tab pos="241300" algn="l"/>
              </a:tabLst>
            </a:pPr>
            <a:r>
              <a:rPr sz="1900" b="1" spc="-5" dirty="0">
                <a:latin typeface="Palatino Linotype"/>
                <a:cs typeface="Palatino Linotype"/>
              </a:rPr>
              <a:t>Phytoplankton</a:t>
            </a:r>
            <a:endParaRPr sz="1900">
              <a:latin typeface="Palatino Linotype"/>
              <a:cs typeface="Palatino Linotype"/>
            </a:endParaRPr>
          </a:p>
          <a:p>
            <a:pPr marL="241300">
              <a:lnSpc>
                <a:spcPct val="100000"/>
              </a:lnSpc>
              <a:spcBef>
                <a:spcPts val="1140"/>
              </a:spcBef>
            </a:pPr>
            <a:r>
              <a:rPr sz="1900" spc="-5" dirty="0">
                <a:latin typeface="Palatino Linotype"/>
                <a:cs typeface="Palatino Linotype"/>
              </a:rPr>
              <a:t>These</a:t>
            </a:r>
            <a:r>
              <a:rPr sz="1900" spc="135" dirty="0">
                <a:latin typeface="Palatino Linotype"/>
                <a:cs typeface="Palatino Linotype"/>
              </a:rPr>
              <a:t> </a:t>
            </a:r>
            <a:r>
              <a:rPr sz="1900" spc="-5" dirty="0">
                <a:latin typeface="Palatino Linotype"/>
                <a:cs typeface="Palatino Linotype"/>
              </a:rPr>
              <a:t>are</a:t>
            </a:r>
            <a:r>
              <a:rPr sz="1900" spc="130" dirty="0">
                <a:latin typeface="Palatino Linotype"/>
                <a:cs typeface="Palatino Linotype"/>
              </a:rPr>
              <a:t> </a:t>
            </a:r>
            <a:r>
              <a:rPr sz="1900" spc="-10" dirty="0">
                <a:latin typeface="Palatino Linotype"/>
                <a:cs typeface="Palatino Linotype"/>
              </a:rPr>
              <a:t>microscopic</a:t>
            </a:r>
            <a:r>
              <a:rPr sz="1900" spc="130" dirty="0">
                <a:latin typeface="Palatino Linotype"/>
                <a:cs typeface="Palatino Linotype"/>
              </a:rPr>
              <a:t> </a:t>
            </a:r>
            <a:r>
              <a:rPr sz="1900" spc="-5" dirty="0">
                <a:latin typeface="Palatino Linotype"/>
                <a:cs typeface="Palatino Linotype"/>
              </a:rPr>
              <a:t>aquatic</a:t>
            </a:r>
            <a:r>
              <a:rPr sz="1900" spc="135" dirty="0">
                <a:latin typeface="Palatino Linotype"/>
                <a:cs typeface="Palatino Linotype"/>
              </a:rPr>
              <a:t> </a:t>
            </a:r>
            <a:r>
              <a:rPr sz="1900" spc="-10" dirty="0">
                <a:latin typeface="Palatino Linotype"/>
                <a:cs typeface="Palatino Linotype"/>
              </a:rPr>
              <a:t>plants,</a:t>
            </a:r>
            <a:r>
              <a:rPr sz="1900" spc="140" dirty="0">
                <a:latin typeface="Palatino Linotype"/>
                <a:cs typeface="Palatino Linotype"/>
              </a:rPr>
              <a:t> </a:t>
            </a:r>
            <a:r>
              <a:rPr sz="1900" spc="-5" dirty="0">
                <a:latin typeface="Palatino Linotype"/>
                <a:cs typeface="Palatino Linotype"/>
              </a:rPr>
              <a:t>which</a:t>
            </a:r>
            <a:r>
              <a:rPr sz="1900" spc="130" dirty="0">
                <a:latin typeface="Palatino Linotype"/>
                <a:cs typeface="Palatino Linotype"/>
              </a:rPr>
              <a:t> </a:t>
            </a:r>
            <a:r>
              <a:rPr sz="1900" spc="-5" dirty="0">
                <a:latin typeface="Palatino Linotype"/>
                <a:cs typeface="Palatino Linotype"/>
              </a:rPr>
              <a:t>freely</a:t>
            </a:r>
            <a:r>
              <a:rPr sz="1900" spc="140" dirty="0">
                <a:latin typeface="Palatino Linotype"/>
                <a:cs typeface="Palatino Linotype"/>
              </a:rPr>
              <a:t> </a:t>
            </a:r>
            <a:r>
              <a:rPr sz="1900" spc="-5" dirty="0">
                <a:latin typeface="Palatino Linotype"/>
                <a:cs typeface="Palatino Linotype"/>
              </a:rPr>
              <a:t>float</a:t>
            </a:r>
            <a:r>
              <a:rPr sz="1900" spc="140" dirty="0">
                <a:latin typeface="Palatino Linotype"/>
                <a:cs typeface="Palatino Linotype"/>
              </a:rPr>
              <a:t> </a:t>
            </a:r>
            <a:r>
              <a:rPr sz="1900" spc="-5" dirty="0">
                <a:latin typeface="Palatino Linotype"/>
                <a:cs typeface="Palatino Linotype"/>
              </a:rPr>
              <a:t>on</a:t>
            </a:r>
            <a:r>
              <a:rPr sz="1900" spc="135" dirty="0">
                <a:latin typeface="Palatino Linotype"/>
                <a:cs typeface="Palatino Linotype"/>
              </a:rPr>
              <a:t> </a:t>
            </a:r>
            <a:r>
              <a:rPr sz="1900" spc="-5" dirty="0">
                <a:latin typeface="Palatino Linotype"/>
                <a:cs typeface="Palatino Linotype"/>
              </a:rPr>
              <a:t>the</a:t>
            </a:r>
            <a:r>
              <a:rPr sz="1900" spc="120" dirty="0">
                <a:latin typeface="Palatino Linotype"/>
                <a:cs typeface="Palatino Linotype"/>
              </a:rPr>
              <a:t> </a:t>
            </a:r>
            <a:r>
              <a:rPr sz="1900" spc="-5" dirty="0">
                <a:latin typeface="Palatino Linotype"/>
                <a:cs typeface="Palatino Linotype"/>
              </a:rPr>
              <a:t>surface</a:t>
            </a:r>
            <a:r>
              <a:rPr sz="1900" spc="140" dirty="0">
                <a:latin typeface="Palatino Linotype"/>
                <a:cs typeface="Palatino Linotype"/>
              </a:rPr>
              <a:t> </a:t>
            </a:r>
            <a:r>
              <a:rPr sz="1900" spc="-10" dirty="0">
                <a:latin typeface="Palatino Linotype"/>
                <a:cs typeface="Palatino Linotype"/>
              </a:rPr>
              <a:t>of</a:t>
            </a:r>
            <a:endParaRPr sz="1900">
              <a:latin typeface="Palatino Linotype"/>
              <a:cs typeface="Palatino Linotype"/>
            </a:endParaRPr>
          </a:p>
          <a:p>
            <a:pPr marL="12700">
              <a:lnSpc>
                <a:spcPct val="100000"/>
              </a:lnSpc>
              <a:spcBef>
                <a:spcPts val="1140"/>
              </a:spcBef>
            </a:pPr>
            <a:r>
              <a:rPr sz="1900" spc="-30" dirty="0">
                <a:latin typeface="Palatino Linotype"/>
                <a:cs typeface="Palatino Linotype"/>
              </a:rPr>
              <a:t>water.</a:t>
            </a:r>
            <a:endParaRPr sz="1900">
              <a:latin typeface="Palatino Linotype"/>
              <a:cs typeface="Palatino Linotype"/>
            </a:endParaRPr>
          </a:p>
          <a:p>
            <a:pPr marL="12700" marR="5080" indent="228600">
              <a:lnSpc>
                <a:spcPct val="150000"/>
              </a:lnSpc>
            </a:pPr>
            <a:r>
              <a:rPr sz="1900" b="1" spc="-5" dirty="0">
                <a:latin typeface="Palatino Linotype"/>
                <a:cs typeface="Palatino Linotype"/>
              </a:rPr>
              <a:t>Example </a:t>
            </a:r>
            <a:r>
              <a:rPr sz="1900" b="1" dirty="0">
                <a:latin typeface="Palatino Linotype"/>
                <a:cs typeface="Palatino Linotype"/>
              </a:rPr>
              <a:t>:</a:t>
            </a:r>
            <a:r>
              <a:rPr sz="1900" dirty="0">
                <a:latin typeface="Palatino Linotype"/>
                <a:cs typeface="Palatino Linotype"/>
              </a:rPr>
              <a:t>Algae, </a:t>
            </a:r>
            <a:r>
              <a:rPr sz="1900" spc="-5" dirty="0">
                <a:latin typeface="Palatino Linotype"/>
                <a:cs typeface="Palatino Linotype"/>
              </a:rPr>
              <a:t>small </a:t>
            </a:r>
            <a:r>
              <a:rPr sz="1900" dirty="0">
                <a:latin typeface="Palatino Linotype"/>
                <a:cs typeface="Palatino Linotype"/>
              </a:rPr>
              <a:t>floating </a:t>
            </a:r>
            <a:r>
              <a:rPr sz="1900" spc="-5" dirty="0">
                <a:latin typeface="Palatino Linotype"/>
                <a:cs typeface="Palatino Linotype"/>
              </a:rPr>
              <a:t>plants like </a:t>
            </a:r>
            <a:r>
              <a:rPr sz="1900" spc="-15" dirty="0">
                <a:latin typeface="Palatino Linotype"/>
                <a:cs typeface="Palatino Linotype"/>
              </a:rPr>
              <a:t>volvox, </a:t>
            </a:r>
            <a:r>
              <a:rPr sz="1900" spc="-5" dirty="0">
                <a:latin typeface="Palatino Linotype"/>
                <a:cs typeface="Palatino Linotype"/>
              </a:rPr>
              <a:t>pandorina anabaena,  consmarium.</a:t>
            </a:r>
            <a:endParaRPr sz="1900">
              <a:latin typeface="Palatino Linotype"/>
              <a:cs typeface="Palatino Linotype"/>
            </a:endParaRPr>
          </a:p>
          <a:p>
            <a:pPr marL="241300">
              <a:lnSpc>
                <a:spcPct val="100000"/>
              </a:lnSpc>
              <a:spcBef>
                <a:spcPts val="1140"/>
              </a:spcBef>
            </a:pPr>
            <a:r>
              <a:rPr sz="1900" b="1" spc="-5" dirty="0">
                <a:latin typeface="Palatino Linotype"/>
                <a:cs typeface="Palatino Linotype"/>
              </a:rPr>
              <a:t>Microphytes</a:t>
            </a:r>
            <a:endParaRPr sz="1900">
              <a:latin typeface="Palatino Linotype"/>
              <a:cs typeface="Palatino Linotype"/>
            </a:endParaRPr>
          </a:p>
          <a:p>
            <a:pPr marL="241300">
              <a:lnSpc>
                <a:spcPct val="100000"/>
              </a:lnSpc>
              <a:spcBef>
                <a:spcPts val="1145"/>
              </a:spcBef>
              <a:tabLst>
                <a:tab pos="1498600" algn="l"/>
                <a:tab pos="2251710" algn="l"/>
                <a:tab pos="3218180" algn="l"/>
                <a:tab pos="4013835" algn="l"/>
                <a:tab pos="4560570" algn="l"/>
                <a:tab pos="5902325" algn="l"/>
                <a:tab pos="6699250" algn="l"/>
                <a:tab pos="7228205" algn="l"/>
              </a:tabLst>
            </a:pPr>
            <a:r>
              <a:rPr sz="1900" b="1" spc="-5" dirty="0">
                <a:latin typeface="Palatino Linotype"/>
                <a:cs typeface="Palatino Linotype"/>
              </a:rPr>
              <a:t>Examp</a:t>
            </a:r>
            <a:r>
              <a:rPr sz="1900" b="1" dirty="0">
                <a:latin typeface="Palatino Linotype"/>
                <a:cs typeface="Palatino Linotype"/>
              </a:rPr>
              <a:t>l</a:t>
            </a:r>
            <a:r>
              <a:rPr sz="1900" b="1" spc="-5" dirty="0">
                <a:latin typeface="Palatino Linotype"/>
                <a:cs typeface="Palatino Linotype"/>
              </a:rPr>
              <a:t>es:</a:t>
            </a:r>
            <a:r>
              <a:rPr sz="1900" b="1" dirty="0">
                <a:latin typeface="Palatino Linotype"/>
                <a:cs typeface="Palatino Linotype"/>
              </a:rPr>
              <a:t>	</a:t>
            </a:r>
            <a:r>
              <a:rPr sz="1900" spc="-5" dirty="0">
                <a:latin typeface="Palatino Linotype"/>
                <a:cs typeface="Palatino Linotype"/>
              </a:rPr>
              <a:t>Large</a:t>
            </a:r>
            <a:r>
              <a:rPr sz="1900" dirty="0">
                <a:latin typeface="Palatino Linotype"/>
                <a:cs typeface="Palatino Linotype"/>
              </a:rPr>
              <a:t>	</a:t>
            </a:r>
            <a:r>
              <a:rPr sz="1900" spc="-5" dirty="0">
                <a:latin typeface="Palatino Linotype"/>
                <a:cs typeface="Palatino Linotype"/>
              </a:rPr>
              <a:t>floa</a:t>
            </a:r>
            <a:r>
              <a:rPr sz="1900" dirty="0">
                <a:latin typeface="Palatino Linotype"/>
                <a:cs typeface="Palatino Linotype"/>
              </a:rPr>
              <a:t>t</a:t>
            </a:r>
            <a:r>
              <a:rPr sz="1900" spc="-5" dirty="0">
                <a:latin typeface="Palatino Linotype"/>
                <a:cs typeface="Palatino Linotype"/>
              </a:rPr>
              <a:t>ing</a:t>
            </a:r>
            <a:r>
              <a:rPr sz="1900" dirty="0">
                <a:latin typeface="Palatino Linotype"/>
                <a:cs typeface="Palatino Linotype"/>
              </a:rPr>
              <a:t>	</a:t>
            </a:r>
            <a:r>
              <a:rPr sz="1900" spc="-10" dirty="0">
                <a:latin typeface="Palatino Linotype"/>
                <a:cs typeface="Palatino Linotype"/>
              </a:rPr>
              <a:t>plan</a:t>
            </a:r>
            <a:r>
              <a:rPr sz="1900" dirty="0">
                <a:latin typeface="Palatino Linotype"/>
                <a:cs typeface="Palatino Linotype"/>
              </a:rPr>
              <a:t>t</a:t>
            </a:r>
            <a:r>
              <a:rPr sz="1900" spc="-5" dirty="0">
                <a:latin typeface="Palatino Linotype"/>
                <a:cs typeface="Palatino Linotype"/>
              </a:rPr>
              <a:t>s</a:t>
            </a:r>
            <a:r>
              <a:rPr sz="1900" dirty="0">
                <a:latin typeface="Palatino Linotype"/>
                <a:cs typeface="Palatino Linotype"/>
              </a:rPr>
              <a:t>	</a:t>
            </a:r>
            <a:r>
              <a:rPr sz="1900" spc="-5" dirty="0">
                <a:latin typeface="Palatino Linotype"/>
                <a:cs typeface="Palatino Linotype"/>
              </a:rPr>
              <a:t>and</a:t>
            </a:r>
            <a:r>
              <a:rPr sz="1900" dirty="0">
                <a:latin typeface="Palatino Linotype"/>
                <a:cs typeface="Palatino Linotype"/>
              </a:rPr>
              <a:t>	</a:t>
            </a:r>
            <a:r>
              <a:rPr sz="1900" spc="-20" dirty="0">
                <a:latin typeface="Palatino Linotype"/>
                <a:cs typeface="Palatino Linotype"/>
              </a:rPr>
              <a:t>s</a:t>
            </a:r>
            <a:r>
              <a:rPr sz="1900" spc="-10" dirty="0">
                <a:latin typeface="Palatino Linotype"/>
                <a:cs typeface="Palatino Linotype"/>
              </a:rPr>
              <a:t>ubme</a:t>
            </a:r>
            <a:r>
              <a:rPr sz="1900" dirty="0">
                <a:latin typeface="Palatino Linotype"/>
                <a:cs typeface="Palatino Linotype"/>
              </a:rPr>
              <a:t>r</a:t>
            </a:r>
            <a:r>
              <a:rPr sz="1900" spc="-10" dirty="0">
                <a:latin typeface="Palatino Linotype"/>
                <a:cs typeface="Palatino Linotype"/>
              </a:rPr>
              <a:t>ge</a:t>
            </a:r>
            <a:r>
              <a:rPr sz="1900" spc="-5" dirty="0">
                <a:latin typeface="Palatino Linotype"/>
                <a:cs typeface="Palatino Linotype"/>
              </a:rPr>
              <a:t>d</a:t>
            </a:r>
            <a:r>
              <a:rPr sz="1900" dirty="0">
                <a:latin typeface="Palatino Linotype"/>
                <a:cs typeface="Palatino Linotype"/>
              </a:rPr>
              <a:t>	</a:t>
            </a:r>
            <a:r>
              <a:rPr sz="1900" spc="-10" dirty="0">
                <a:latin typeface="Palatino Linotype"/>
                <a:cs typeface="Palatino Linotype"/>
              </a:rPr>
              <a:t>plan</a:t>
            </a:r>
            <a:r>
              <a:rPr sz="1900" dirty="0">
                <a:latin typeface="Palatino Linotype"/>
                <a:cs typeface="Palatino Linotype"/>
              </a:rPr>
              <a:t>t</a:t>
            </a:r>
            <a:r>
              <a:rPr sz="1900" spc="-5" dirty="0">
                <a:latin typeface="Palatino Linotype"/>
                <a:cs typeface="Palatino Linotype"/>
              </a:rPr>
              <a:t>s</a:t>
            </a:r>
            <a:r>
              <a:rPr sz="1900" dirty="0">
                <a:latin typeface="Palatino Linotype"/>
                <a:cs typeface="Palatino Linotype"/>
              </a:rPr>
              <a:t>	</a:t>
            </a:r>
            <a:r>
              <a:rPr sz="1900" spc="-20" dirty="0">
                <a:latin typeface="Palatino Linotype"/>
                <a:cs typeface="Palatino Linotype"/>
              </a:rPr>
              <a:t>l</a:t>
            </a:r>
            <a:r>
              <a:rPr sz="1900" spc="-5" dirty="0">
                <a:latin typeface="Palatino Linotype"/>
                <a:cs typeface="Palatino Linotype"/>
              </a:rPr>
              <a:t>ike</a:t>
            </a:r>
            <a:r>
              <a:rPr sz="1900" dirty="0">
                <a:latin typeface="Palatino Linotype"/>
                <a:cs typeface="Palatino Linotype"/>
              </a:rPr>
              <a:t>	</a:t>
            </a:r>
            <a:r>
              <a:rPr sz="1900" spc="-10" dirty="0">
                <a:latin typeface="Palatino Linotype"/>
                <a:cs typeface="Palatino Linotype"/>
              </a:rPr>
              <a:t>hyd</a:t>
            </a:r>
            <a:r>
              <a:rPr sz="1900" spc="-15" dirty="0">
                <a:latin typeface="Palatino Linotype"/>
                <a:cs typeface="Palatino Linotype"/>
              </a:rPr>
              <a:t>r</a:t>
            </a:r>
            <a:r>
              <a:rPr sz="1900" spc="-5" dirty="0">
                <a:latin typeface="Palatino Linotype"/>
                <a:cs typeface="Palatino Linotype"/>
              </a:rPr>
              <a:t>illa,</a:t>
            </a:r>
            <a:endParaRPr sz="1900">
              <a:latin typeface="Palatino Linotype"/>
              <a:cs typeface="Palatino Linotype"/>
            </a:endParaRPr>
          </a:p>
        </p:txBody>
      </p:sp>
      <p:sp>
        <p:nvSpPr>
          <p:cNvPr id="4" name="object 4"/>
          <p:cNvSpPr txBox="1"/>
          <p:nvPr/>
        </p:nvSpPr>
        <p:spPr>
          <a:xfrm>
            <a:off x="383540" y="6452038"/>
            <a:ext cx="2592070" cy="270510"/>
          </a:xfrm>
          <a:prstGeom prst="rect">
            <a:avLst/>
          </a:prstGeom>
        </p:spPr>
        <p:txBody>
          <a:bodyPr vert="horz" wrap="square" lIns="0" tIns="0" rIns="0" bIns="0" rtlCol="0">
            <a:spAutoFit/>
          </a:bodyPr>
          <a:lstStyle/>
          <a:p>
            <a:pPr marL="12700">
              <a:lnSpc>
                <a:spcPts val="1870"/>
              </a:lnSpc>
            </a:pPr>
            <a:r>
              <a:rPr sz="1900" spc="-5" dirty="0">
                <a:latin typeface="Palatino Linotype"/>
                <a:cs typeface="Palatino Linotype"/>
              </a:rPr>
              <a:t>Jussiaea, </a:t>
            </a:r>
            <a:r>
              <a:rPr sz="1900" spc="-10" dirty="0">
                <a:latin typeface="Palatino Linotype"/>
                <a:cs typeface="Palatino Linotype"/>
              </a:rPr>
              <a:t>wolfia, </a:t>
            </a:r>
            <a:r>
              <a:rPr sz="1900" spc="-5" dirty="0">
                <a:latin typeface="Palatino Linotype"/>
                <a:cs typeface="Palatino Linotype"/>
              </a:rPr>
              <a:t>demna.</a:t>
            </a:r>
            <a:endParaRPr sz="1900">
              <a:latin typeface="Palatino Linotype"/>
              <a:cs typeface="Palatino Linotype"/>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60629"/>
            <a:ext cx="8188959" cy="5375910"/>
          </a:xfrm>
          <a:prstGeom prst="rect">
            <a:avLst/>
          </a:prstGeom>
        </p:spPr>
        <p:txBody>
          <a:bodyPr vert="horz" wrap="square" lIns="0" tIns="149860" rIns="0" bIns="0" rtlCol="0">
            <a:spAutoFit/>
          </a:bodyPr>
          <a:lstStyle/>
          <a:p>
            <a:pPr marL="469900">
              <a:lnSpc>
                <a:spcPct val="100000"/>
              </a:lnSpc>
              <a:spcBef>
                <a:spcPts val="1180"/>
              </a:spcBef>
            </a:pPr>
            <a:r>
              <a:rPr sz="1800" b="1" spc="-5" dirty="0">
                <a:latin typeface="Palatino Linotype"/>
                <a:cs typeface="Palatino Linotype"/>
              </a:rPr>
              <a:t>Consumers</a:t>
            </a:r>
            <a:endParaRPr sz="1800">
              <a:latin typeface="Palatino Linotype"/>
              <a:cs typeface="Palatino Linotype"/>
            </a:endParaRPr>
          </a:p>
          <a:p>
            <a:pPr marL="469900" indent="-457834">
              <a:lnSpc>
                <a:spcPct val="100000"/>
              </a:lnSpc>
              <a:spcBef>
                <a:spcPts val="1080"/>
              </a:spcBef>
              <a:buFont typeface="Arial"/>
              <a:buChar char="•"/>
              <a:tabLst>
                <a:tab pos="469900" algn="l"/>
                <a:tab pos="470534" algn="l"/>
              </a:tabLst>
            </a:pPr>
            <a:r>
              <a:rPr sz="1800" b="1" spc="-5" dirty="0">
                <a:latin typeface="Palatino Linotype"/>
                <a:cs typeface="Palatino Linotype"/>
              </a:rPr>
              <a:t>Primary </a:t>
            </a:r>
            <a:r>
              <a:rPr sz="1800" b="1" dirty="0">
                <a:latin typeface="Palatino Linotype"/>
                <a:cs typeface="Palatino Linotype"/>
              </a:rPr>
              <a:t>consumers </a:t>
            </a:r>
            <a:r>
              <a:rPr sz="1800" b="1" spc="-5" dirty="0">
                <a:latin typeface="Palatino Linotype"/>
                <a:cs typeface="Palatino Linotype"/>
              </a:rPr>
              <a:t>(Zooplanktons): </a:t>
            </a:r>
            <a:r>
              <a:rPr sz="1800" dirty="0">
                <a:latin typeface="Palatino Linotype"/>
                <a:cs typeface="Palatino Linotype"/>
              </a:rPr>
              <a:t>These are microscopic animals</a:t>
            </a:r>
            <a:r>
              <a:rPr sz="1800" spc="-10" dirty="0">
                <a:latin typeface="Palatino Linotype"/>
                <a:cs typeface="Palatino Linotype"/>
              </a:rPr>
              <a:t> </a:t>
            </a:r>
            <a:r>
              <a:rPr sz="1800" spc="-5" dirty="0">
                <a:latin typeface="Palatino Linotype"/>
                <a:cs typeface="Palatino Linotype"/>
              </a:rPr>
              <a:t>which</a:t>
            </a:r>
            <a:endParaRPr sz="1800">
              <a:latin typeface="Palatino Linotype"/>
              <a:cs typeface="Palatino Linotype"/>
            </a:endParaRPr>
          </a:p>
          <a:p>
            <a:pPr marL="12700">
              <a:lnSpc>
                <a:spcPct val="100000"/>
              </a:lnSpc>
              <a:spcBef>
                <a:spcPts val="1080"/>
              </a:spcBef>
            </a:pPr>
            <a:r>
              <a:rPr sz="1800" dirty="0">
                <a:latin typeface="Palatino Linotype"/>
                <a:cs typeface="Palatino Linotype"/>
              </a:rPr>
              <a:t>freely float on </a:t>
            </a:r>
            <a:r>
              <a:rPr sz="1800" spc="-5" dirty="0">
                <a:latin typeface="Palatino Linotype"/>
                <a:cs typeface="Palatino Linotype"/>
              </a:rPr>
              <a:t>the surface </a:t>
            </a:r>
            <a:r>
              <a:rPr sz="1800" dirty="0">
                <a:latin typeface="Palatino Linotype"/>
                <a:cs typeface="Palatino Linotype"/>
              </a:rPr>
              <a:t>of </a:t>
            </a:r>
            <a:r>
              <a:rPr sz="1800" spc="-30" dirty="0">
                <a:latin typeface="Palatino Linotype"/>
                <a:cs typeface="Palatino Linotype"/>
              </a:rPr>
              <a:t>water. </a:t>
            </a:r>
            <a:r>
              <a:rPr sz="1800" spc="-5" dirty="0">
                <a:latin typeface="Palatino Linotype"/>
                <a:cs typeface="Palatino Linotype"/>
              </a:rPr>
              <a:t>Zooplanktons </a:t>
            </a:r>
            <a:r>
              <a:rPr sz="1800" dirty="0">
                <a:latin typeface="Palatino Linotype"/>
                <a:cs typeface="Palatino Linotype"/>
              </a:rPr>
              <a:t>are </a:t>
            </a:r>
            <a:r>
              <a:rPr sz="1800" spc="-5" dirty="0">
                <a:latin typeface="Palatino Linotype"/>
                <a:cs typeface="Palatino Linotype"/>
              </a:rPr>
              <a:t>found </a:t>
            </a:r>
            <a:r>
              <a:rPr sz="1800" dirty="0">
                <a:latin typeface="Palatino Linotype"/>
                <a:cs typeface="Palatino Linotype"/>
              </a:rPr>
              <a:t>along</a:t>
            </a:r>
            <a:r>
              <a:rPr sz="1800" spc="65" dirty="0">
                <a:latin typeface="Palatino Linotype"/>
                <a:cs typeface="Palatino Linotype"/>
              </a:rPr>
              <a:t> </a:t>
            </a:r>
            <a:r>
              <a:rPr sz="1800" spc="-5" dirty="0">
                <a:latin typeface="Palatino Linotype"/>
                <a:cs typeface="Palatino Linotype"/>
              </a:rPr>
              <a:t>with</a:t>
            </a:r>
            <a:endParaRPr sz="1800">
              <a:latin typeface="Palatino Linotype"/>
              <a:cs typeface="Palatino Linotype"/>
            </a:endParaRPr>
          </a:p>
          <a:p>
            <a:pPr marL="12700">
              <a:lnSpc>
                <a:spcPct val="100000"/>
              </a:lnSpc>
              <a:spcBef>
                <a:spcPts val="1080"/>
              </a:spcBef>
            </a:pPr>
            <a:r>
              <a:rPr sz="1800" spc="-10" dirty="0">
                <a:latin typeface="Palatino Linotype"/>
                <a:cs typeface="Palatino Linotype"/>
              </a:rPr>
              <a:t>phytoplankton. </a:t>
            </a:r>
            <a:r>
              <a:rPr sz="1800" dirty="0">
                <a:latin typeface="Palatino Linotype"/>
                <a:cs typeface="Palatino Linotype"/>
              </a:rPr>
              <a:t>They feed on </a:t>
            </a:r>
            <a:r>
              <a:rPr sz="1800" spc="-5" dirty="0">
                <a:latin typeface="Palatino Linotype"/>
                <a:cs typeface="Palatino Linotype"/>
              </a:rPr>
              <a:t>plants</a:t>
            </a:r>
            <a:r>
              <a:rPr sz="1800" spc="40" dirty="0">
                <a:latin typeface="Palatino Linotype"/>
                <a:cs typeface="Palatino Linotype"/>
              </a:rPr>
              <a:t> </a:t>
            </a:r>
            <a:r>
              <a:rPr sz="1800" spc="-5" dirty="0">
                <a:latin typeface="Palatino Linotype"/>
                <a:cs typeface="Palatino Linotype"/>
              </a:rPr>
              <a:t>(phytoplankton).</a:t>
            </a:r>
            <a:endParaRPr sz="1800">
              <a:latin typeface="Palatino Linotype"/>
              <a:cs typeface="Palatino Linotype"/>
            </a:endParaRPr>
          </a:p>
          <a:p>
            <a:pPr marL="927100">
              <a:lnSpc>
                <a:spcPct val="100000"/>
              </a:lnSpc>
              <a:spcBef>
                <a:spcPts val="1080"/>
              </a:spcBef>
            </a:pPr>
            <a:r>
              <a:rPr sz="1800" spc="-5" dirty="0">
                <a:latin typeface="Palatino Linotype"/>
                <a:cs typeface="Palatino Linotype"/>
              </a:rPr>
              <a:t>Examples </a:t>
            </a:r>
            <a:r>
              <a:rPr sz="1800" dirty="0">
                <a:latin typeface="Palatino Linotype"/>
                <a:cs typeface="Palatino Linotype"/>
              </a:rPr>
              <a:t>:Protozoa, </a:t>
            </a:r>
            <a:r>
              <a:rPr sz="1800" spc="-10" dirty="0">
                <a:latin typeface="Palatino Linotype"/>
                <a:cs typeface="Palatino Linotype"/>
              </a:rPr>
              <a:t>very </a:t>
            </a:r>
            <a:r>
              <a:rPr sz="1800" dirty="0">
                <a:latin typeface="Palatino Linotype"/>
                <a:cs typeface="Palatino Linotype"/>
              </a:rPr>
              <a:t>small fish, ciliates, flagelaltes and</a:t>
            </a:r>
            <a:r>
              <a:rPr sz="1800" spc="-65" dirty="0">
                <a:latin typeface="Palatino Linotype"/>
                <a:cs typeface="Palatino Linotype"/>
              </a:rPr>
              <a:t> </a:t>
            </a:r>
            <a:r>
              <a:rPr sz="1800" spc="-5" dirty="0">
                <a:latin typeface="Palatino Linotype"/>
                <a:cs typeface="Palatino Linotype"/>
              </a:rPr>
              <a:t>protozoans.</a:t>
            </a:r>
            <a:endParaRPr sz="1800">
              <a:latin typeface="Palatino Linotype"/>
              <a:cs typeface="Palatino Linotype"/>
            </a:endParaRPr>
          </a:p>
          <a:p>
            <a:pPr marL="469900" indent="-457834">
              <a:lnSpc>
                <a:spcPct val="100000"/>
              </a:lnSpc>
              <a:spcBef>
                <a:spcPts val="1080"/>
              </a:spcBef>
              <a:buFont typeface="Arial"/>
              <a:buChar char="•"/>
              <a:tabLst>
                <a:tab pos="469900" algn="l"/>
                <a:tab pos="470534" algn="l"/>
              </a:tabLst>
            </a:pPr>
            <a:r>
              <a:rPr sz="1800" b="1" spc="-5" dirty="0">
                <a:latin typeface="Palatino Linotype"/>
                <a:cs typeface="Palatino Linotype"/>
              </a:rPr>
              <a:t>Secondary </a:t>
            </a:r>
            <a:r>
              <a:rPr sz="1800" b="1" dirty="0">
                <a:latin typeface="Palatino Linotype"/>
                <a:cs typeface="Palatino Linotype"/>
              </a:rPr>
              <a:t>consumers </a:t>
            </a:r>
            <a:r>
              <a:rPr sz="1800" b="1" spc="-5" dirty="0">
                <a:latin typeface="Palatino Linotype"/>
                <a:cs typeface="Palatino Linotype"/>
              </a:rPr>
              <a:t>(Carnivores):</a:t>
            </a:r>
            <a:r>
              <a:rPr sz="1800" spc="-5" dirty="0">
                <a:latin typeface="Palatino Linotype"/>
                <a:cs typeface="Palatino Linotype"/>
              </a:rPr>
              <a:t>They </a:t>
            </a:r>
            <a:r>
              <a:rPr sz="1800" dirty="0">
                <a:latin typeface="Palatino Linotype"/>
                <a:cs typeface="Palatino Linotype"/>
              </a:rPr>
              <a:t>feed on zooplankton</a:t>
            </a:r>
            <a:endParaRPr sz="1800">
              <a:latin typeface="Palatino Linotype"/>
              <a:cs typeface="Palatino Linotype"/>
            </a:endParaRPr>
          </a:p>
          <a:p>
            <a:pPr marL="927100">
              <a:lnSpc>
                <a:spcPct val="100000"/>
              </a:lnSpc>
              <a:spcBef>
                <a:spcPts val="1080"/>
              </a:spcBef>
            </a:pPr>
            <a:r>
              <a:rPr sz="1800" spc="-5" dirty="0">
                <a:latin typeface="Palatino Linotype"/>
                <a:cs typeface="Palatino Linotype"/>
              </a:rPr>
              <a:t>Examples :Insects like </a:t>
            </a:r>
            <a:r>
              <a:rPr sz="1800" spc="-10" dirty="0">
                <a:latin typeface="Palatino Linotype"/>
                <a:cs typeface="Palatino Linotype"/>
              </a:rPr>
              <a:t>water </a:t>
            </a:r>
            <a:r>
              <a:rPr sz="1800" spc="-5" dirty="0">
                <a:latin typeface="Palatino Linotype"/>
                <a:cs typeface="Palatino Linotype"/>
              </a:rPr>
              <a:t>beetles and </a:t>
            </a:r>
            <a:r>
              <a:rPr sz="1800" dirty="0">
                <a:latin typeface="Palatino Linotype"/>
                <a:cs typeface="Palatino Linotype"/>
              </a:rPr>
              <a:t>small</a:t>
            </a:r>
            <a:r>
              <a:rPr sz="1800" spc="15" dirty="0">
                <a:latin typeface="Palatino Linotype"/>
                <a:cs typeface="Palatino Linotype"/>
              </a:rPr>
              <a:t> </a:t>
            </a:r>
            <a:r>
              <a:rPr sz="1800" dirty="0">
                <a:latin typeface="Palatino Linotype"/>
                <a:cs typeface="Palatino Linotype"/>
              </a:rPr>
              <a:t>fish.</a:t>
            </a:r>
            <a:endParaRPr sz="1800">
              <a:latin typeface="Palatino Linotype"/>
              <a:cs typeface="Palatino Linotype"/>
            </a:endParaRPr>
          </a:p>
          <a:p>
            <a:pPr marL="469900" marR="3053080" indent="-469900">
              <a:lnSpc>
                <a:spcPct val="150000"/>
              </a:lnSpc>
              <a:spcBef>
                <a:spcPts val="5"/>
              </a:spcBef>
              <a:buFont typeface="Arial"/>
              <a:buChar char="•"/>
              <a:tabLst>
                <a:tab pos="469900" algn="l"/>
                <a:tab pos="470534" algn="l"/>
              </a:tabLst>
            </a:pPr>
            <a:r>
              <a:rPr sz="1800" b="1" spc="-25" dirty="0">
                <a:latin typeface="Palatino Linotype"/>
                <a:cs typeface="Palatino Linotype"/>
              </a:rPr>
              <a:t>Tertiary </a:t>
            </a:r>
            <a:r>
              <a:rPr sz="1800" b="1" dirty="0">
                <a:latin typeface="Palatino Linotype"/>
                <a:cs typeface="Palatino Linotype"/>
              </a:rPr>
              <a:t>consumers :</a:t>
            </a:r>
            <a:r>
              <a:rPr sz="1800" dirty="0">
                <a:latin typeface="Palatino Linotype"/>
                <a:cs typeface="Palatino Linotype"/>
              </a:rPr>
              <a:t>They feed on smaller</a:t>
            </a:r>
            <a:r>
              <a:rPr sz="1800" spc="-60" dirty="0">
                <a:latin typeface="Palatino Linotype"/>
                <a:cs typeface="Palatino Linotype"/>
              </a:rPr>
              <a:t> </a:t>
            </a:r>
            <a:r>
              <a:rPr sz="1800" dirty="0">
                <a:latin typeface="Palatino Linotype"/>
                <a:cs typeface="Palatino Linotype"/>
              </a:rPr>
              <a:t>fish  </a:t>
            </a:r>
            <a:r>
              <a:rPr sz="1800" spc="-5" dirty="0">
                <a:latin typeface="Palatino Linotype"/>
                <a:cs typeface="Palatino Linotype"/>
              </a:rPr>
              <a:t>Examples </a:t>
            </a:r>
            <a:r>
              <a:rPr sz="1800" dirty="0">
                <a:latin typeface="Palatino Linotype"/>
                <a:cs typeface="Palatino Linotype"/>
              </a:rPr>
              <a:t>:Large fish like </a:t>
            </a:r>
            <a:r>
              <a:rPr sz="1800" spc="-10" dirty="0">
                <a:latin typeface="Palatino Linotype"/>
                <a:cs typeface="Palatino Linotype"/>
              </a:rPr>
              <a:t>game</a:t>
            </a:r>
            <a:r>
              <a:rPr sz="1800" spc="-20" dirty="0">
                <a:latin typeface="Palatino Linotype"/>
                <a:cs typeface="Palatino Linotype"/>
              </a:rPr>
              <a:t> </a:t>
            </a:r>
            <a:r>
              <a:rPr sz="1800" spc="-5" dirty="0">
                <a:latin typeface="Palatino Linotype"/>
                <a:cs typeface="Palatino Linotype"/>
              </a:rPr>
              <a:t>fish.</a:t>
            </a:r>
            <a:endParaRPr sz="1800">
              <a:latin typeface="Palatino Linotype"/>
              <a:cs typeface="Palatino Linotype"/>
            </a:endParaRPr>
          </a:p>
          <a:p>
            <a:pPr>
              <a:lnSpc>
                <a:spcPct val="100000"/>
              </a:lnSpc>
            </a:pPr>
            <a:endParaRPr sz="1800">
              <a:latin typeface="Times New Roman"/>
              <a:cs typeface="Times New Roman"/>
            </a:endParaRPr>
          </a:p>
          <a:p>
            <a:pPr marL="12700" marR="57785" indent="457200">
              <a:lnSpc>
                <a:spcPct val="150000"/>
              </a:lnSpc>
              <a:spcBef>
                <a:spcPts val="1170"/>
              </a:spcBef>
            </a:pPr>
            <a:r>
              <a:rPr sz="1800" b="1" spc="-5" dirty="0">
                <a:latin typeface="Palatino Linotype"/>
                <a:cs typeface="Palatino Linotype"/>
              </a:rPr>
              <a:t>Decomposers: </a:t>
            </a:r>
            <a:r>
              <a:rPr sz="1800" dirty="0">
                <a:latin typeface="Palatino Linotype"/>
                <a:cs typeface="Palatino Linotype"/>
              </a:rPr>
              <a:t>They decompose </a:t>
            </a:r>
            <a:r>
              <a:rPr sz="1800" spc="-5" dirty="0">
                <a:latin typeface="Palatino Linotype"/>
                <a:cs typeface="Palatino Linotype"/>
              </a:rPr>
              <a:t>the </a:t>
            </a:r>
            <a:r>
              <a:rPr sz="1800" dirty="0">
                <a:latin typeface="Palatino Linotype"/>
                <a:cs typeface="Palatino Linotype"/>
              </a:rPr>
              <a:t>dead </a:t>
            </a:r>
            <a:r>
              <a:rPr sz="1800" spc="-5" dirty="0">
                <a:latin typeface="Palatino Linotype"/>
                <a:cs typeface="Palatino Linotype"/>
              </a:rPr>
              <a:t>plant </a:t>
            </a:r>
            <a:r>
              <a:rPr sz="1800" dirty="0">
                <a:latin typeface="Palatino Linotype"/>
                <a:cs typeface="Palatino Linotype"/>
              </a:rPr>
              <a:t>and animal matter and </a:t>
            </a:r>
            <a:r>
              <a:rPr sz="1800" spc="-5" dirty="0">
                <a:latin typeface="Palatino Linotype"/>
                <a:cs typeface="Palatino Linotype"/>
              </a:rPr>
              <a:t>their  nutrients </a:t>
            </a:r>
            <a:r>
              <a:rPr sz="1800" dirty="0">
                <a:latin typeface="Palatino Linotype"/>
                <a:cs typeface="Palatino Linotype"/>
              </a:rPr>
              <a:t>are released and </a:t>
            </a:r>
            <a:r>
              <a:rPr sz="1800" spc="-5" dirty="0">
                <a:latin typeface="Palatino Linotype"/>
                <a:cs typeface="Palatino Linotype"/>
              </a:rPr>
              <a:t>reused by the green</a:t>
            </a:r>
            <a:r>
              <a:rPr sz="1800" spc="5" dirty="0">
                <a:latin typeface="Palatino Linotype"/>
                <a:cs typeface="Palatino Linotype"/>
              </a:rPr>
              <a:t> </a:t>
            </a:r>
            <a:r>
              <a:rPr sz="1800" spc="-5" dirty="0">
                <a:latin typeface="Palatino Linotype"/>
                <a:cs typeface="Palatino Linotype"/>
              </a:rPr>
              <a:t>plants.</a:t>
            </a:r>
            <a:endParaRPr sz="1800">
              <a:latin typeface="Palatino Linotype"/>
              <a:cs typeface="Palatino Linotype"/>
            </a:endParaRPr>
          </a:p>
          <a:p>
            <a:pPr marL="927100">
              <a:lnSpc>
                <a:spcPct val="100000"/>
              </a:lnSpc>
              <a:spcBef>
                <a:spcPts val="1080"/>
              </a:spcBef>
            </a:pPr>
            <a:r>
              <a:rPr sz="1800" spc="-5" dirty="0">
                <a:latin typeface="Palatino Linotype"/>
                <a:cs typeface="Palatino Linotype"/>
              </a:rPr>
              <a:t>Examples :Fungi, bacteria </a:t>
            </a:r>
            <a:r>
              <a:rPr sz="1800" dirty="0">
                <a:latin typeface="Palatino Linotype"/>
                <a:cs typeface="Palatino Linotype"/>
              </a:rPr>
              <a:t>and</a:t>
            </a:r>
            <a:r>
              <a:rPr sz="1800" spc="40" dirty="0">
                <a:latin typeface="Palatino Linotype"/>
                <a:cs typeface="Palatino Linotype"/>
              </a:rPr>
              <a:t> </a:t>
            </a:r>
            <a:r>
              <a:rPr sz="1800" dirty="0">
                <a:latin typeface="Palatino Linotype"/>
                <a:cs typeface="Palatino Linotype"/>
              </a:rPr>
              <a:t>flagellates</a:t>
            </a:r>
            <a:endParaRPr sz="1800">
              <a:latin typeface="Palatino Linotype"/>
              <a:cs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7024744" cy="1071570"/>
          </a:xfrm>
        </p:spPr>
        <p:txBody>
          <a:bodyPr>
            <a:normAutofit/>
          </a:bodyPr>
          <a:lstStyle/>
          <a:p>
            <a:r>
              <a:rPr lang="en-US" dirty="0" smtClean="0"/>
              <a:t>Lithosphere </a:t>
            </a:r>
          </a:p>
        </p:txBody>
      </p:sp>
      <p:sp>
        <p:nvSpPr>
          <p:cNvPr id="3" name="Content Placeholder 2"/>
          <p:cNvSpPr>
            <a:spLocks noGrp="1"/>
          </p:cNvSpPr>
          <p:nvPr>
            <p:ph idx="1"/>
          </p:nvPr>
        </p:nvSpPr>
        <p:spPr>
          <a:xfrm>
            <a:off x="457200" y="1935480"/>
            <a:ext cx="8458200" cy="4389120"/>
          </a:xfrm>
        </p:spPr>
        <p:txBody>
          <a:bodyPr/>
          <a:lstStyle/>
          <a:p>
            <a:r>
              <a:rPr lang="en-US" dirty="0" smtClean="0"/>
              <a:t>The lithosphere is the rigid outermost shell of a rocky planet. On Earth, it comprises the crust and the portion of the upper mantle that behaves elastically on time scales of thousands of years or greater.</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609600"/>
            <a:ext cx="7580376" cy="5715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609600"/>
            <a:ext cx="8438388" cy="556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87380"/>
            <a:ext cx="7844155" cy="4552315"/>
          </a:xfrm>
          <a:prstGeom prst="rect">
            <a:avLst/>
          </a:prstGeom>
        </p:spPr>
        <p:txBody>
          <a:bodyPr vert="horz" wrap="square" lIns="0" tIns="149225" rIns="0" bIns="0" rtlCol="0">
            <a:spAutoFit/>
          </a:bodyPr>
          <a:lstStyle/>
          <a:p>
            <a:pPr marL="469900">
              <a:lnSpc>
                <a:spcPct val="100000"/>
              </a:lnSpc>
              <a:spcBef>
                <a:spcPts val="1175"/>
              </a:spcBef>
            </a:pPr>
            <a:r>
              <a:rPr sz="1800" b="1" dirty="0">
                <a:latin typeface="Palatino Linotype"/>
                <a:cs typeface="Palatino Linotype"/>
              </a:rPr>
              <a:t>LAKE</a:t>
            </a:r>
            <a:r>
              <a:rPr sz="1800" b="1" spc="-15" dirty="0">
                <a:latin typeface="Palatino Linotype"/>
                <a:cs typeface="Palatino Linotype"/>
              </a:rPr>
              <a:t> </a:t>
            </a:r>
            <a:r>
              <a:rPr sz="1800" b="1" dirty="0">
                <a:latin typeface="Palatino Linotype"/>
                <a:cs typeface="Palatino Linotype"/>
              </a:rPr>
              <a:t>ECOSYSTEM</a:t>
            </a:r>
            <a:endParaRPr sz="1800">
              <a:latin typeface="Palatino Linotype"/>
              <a:cs typeface="Palatino Linotype"/>
            </a:endParaRPr>
          </a:p>
          <a:p>
            <a:pPr marL="12700" indent="914400">
              <a:lnSpc>
                <a:spcPct val="100000"/>
              </a:lnSpc>
              <a:spcBef>
                <a:spcPts val="1080"/>
              </a:spcBef>
            </a:pPr>
            <a:r>
              <a:rPr sz="1800" dirty="0">
                <a:latin typeface="Palatino Linotype"/>
                <a:cs typeface="Palatino Linotype"/>
              </a:rPr>
              <a:t>Lakes are </a:t>
            </a:r>
            <a:r>
              <a:rPr sz="1800" spc="-5" dirty="0">
                <a:latin typeface="Palatino Linotype"/>
                <a:cs typeface="Palatino Linotype"/>
              </a:rPr>
              <a:t>large natural shallow </a:t>
            </a:r>
            <a:r>
              <a:rPr sz="1800" spc="-10" dirty="0">
                <a:latin typeface="Palatino Linotype"/>
                <a:cs typeface="Palatino Linotype"/>
              </a:rPr>
              <a:t>water </a:t>
            </a:r>
            <a:r>
              <a:rPr sz="1800" spc="-5" dirty="0">
                <a:latin typeface="Palatino Linotype"/>
                <a:cs typeface="Palatino Linotype"/>
              </a:rPr>
              <a:t>bodies. </a:t>
            </a:r>
            <a:r>
              <a:rPr sz="1800" dirty="0">
                <a:latin typeface="Palatino Linotype"/>
                <a:cs typeface="Palatino Linotype"/>
              </a:rPr>
              <a:t>Lakes are </a:t>
            </a:r>
            <a:r>
              <a:rPr sz="1800" spc="-5" dirty="0">
                <a:latin typeface="Palatino Linotype"/>
                <a:cs typeface="Palatino Linotype"/>
              </a:rPr>
              <a:t>used</a:t>
            </a:r>
            <a:r>
              <a:rPr sz="1800" spc="-180" dirty="0">
                <a:latin typeface="Palatino Linotype"/>
                <a:cs typeface="Palatino Linotype"/>
              </a:rPr>
              <a:t> </a:t>
            </a:r>
            <a:r>
              <a:rPr sz="1800" spc="-5" dirty="0">
                <a:latin typeface="Palatino Linotype"/>
                <a:cs typeface="Palatino Linotype"/>
              </a:rPr>
              <a:t>for</a:t>
            </a:r>
            <a:endParaRPr sz="1800">
              <a:latin typeface="Palatino Linotype"/>
              <a:cs typeface="Palatino Linotype"/>
            </a:endParaRPr>
          </a:p>
          <a:p>
            <a:pPr marL="12700" marR="5080">
              <a:lnSpc>
                <a:spcPct val="150000"/>
              </a:lnSpc>
              <a:spcBef>
                <a:spcPts val="5"/>
              </a:spcBef>
            </a:pPr>
            <a:r>
              <a:rPr sz="1800" spc="-10" dirty="0">
                <a:latin typeface="Palatino Linotype"/>
                <a:cs typeface="Palatino Linotype"/>
              </a:rPr>
              <a:t>various </a:t>
            </a:r>
            <a:r>
              <a:rPr sz="1800" dirty="0">
                <a:latin typeface="Palatino Linotype"/>
                <a:cs typeface="Palatino Linotype"/>
              </a:rPr>
              <a:t>purposes. Lakes are </a:t>
            </a:r>
            <a:r>
              <a:rPr sz="1800" spc="-5" dirty="0">
                <a:latin typeface="Palatino Linotype"/>
                <a:cs typeface="Palatino Linotype"/>
              </a:rPr>
              <a:t>supplied </a:t>
            </a:r>
            <a:r>
              <a:rPr sz="1800" dirty="0">
                <a:latin typeface="Palatino Linotype"/>
                <a:cs typeface="Palatino Linotype"/>
              </a:rPr>
              <a:t>with </a:t>
            </a:r>
            <a:r>
              <a:rPr sz="1800" spc="-10" dirty="0">
                <a:latin typeface="Palatino Linotype"/>
                <a:cs typeface="Palatino Linotype"/>
              </a:rPr>
              <a:t>water </a:t>
            </a:r>
            <a:r>
              <a:rPr sz="1800" dirty="0">
                <a:latin typeface="Palatino Linotype"/>
                <a:cs typeface="Palatino Linotype"/>
              </a:rPr>
              <a:t>from rainfall, </a:t>
            </a:r>
            <a:r>
              <a:rPr sz="1800" spc="-5" dirty="0">
                <a:latin typeface="Palatino Linotype"/>
                <a:cs typeface="Palatino Linotype"/>
              </a:rPr>
              <a:t>melting snow  </a:t>
            </a:r>
            <a:r>
              <a:rPr sz="1800" dirty="0">
                <a:latin typeface="Palatino Linotype"/>
                <a:cs typeface="Palatino Linotype"/>
              </a:rPr>
              <a:t>and </a:t>
            </a:r>
            <a:r>
              <a:rPr sz="1800" spc="-5" dirty="0">
                <a:latin typeface="Palatino Linotype"/>
                <a:cs typeface="Palatino Linotype"/>
              </a:rPr>
              <a:t>streams.</a:t>
            </a:r>
            <a:endParaRPr sz="1800">
              <a:latin typeface="Palatino Linotype"/>
              <a:cs typeface="Palatino Linotype"/>
            </a:endParaRPr>
          </a:p>
          <a:p>
            <a:pPr marL="469900">
              <a:lnSpc>
                <a:spcPct val="100000"/>
              </a:lnSpc>
              <a:spcBef>
                <a:spcPts val="1080"/>
              </a:spcBef>
            </a:pPr>
            <a:r>
              <a:rPr sz="1800" b="1" spc="-40" dirty="0">
                <a:latin typeface="Palatino Linotype"/>
                <a:cs typeface="Palatino Linotype"/>
              </a:rPr>
              <a:t>Types </a:t>
            </a:r>
            <a:r>
              <a:rPr sz="1800" b="1" spc="-5" dirty="0">
                <a:latin typeface="Palatino Linotype"/>
                <a:cs typeface="Palatino Linotype"/>
              </a:rPr>
              <a:t>of</a:t>
            </a:r>
            <a:r>
              <a:rPr sz="1800" b="1" spc="40" dirty="0">
                <a:latin typeface="Palatino Linotype"/>
                <a:cs typeface="Palatino Linotype"/>
              </a:rPr>
              <a:t> </a:t>
            </a:r>
            <a:r>
              <a:rPr sz="1800" b="1" dirty="0">
                <a:latin typeface="Palatino Linotype"/>
                <a:cs typeface="Palatino Linotype"/>
              </a:rPr>
              <a:t>lakes</a:t>
            </a:r>
            <a:endParaRPr sz="1800">
              <a:latin typeface="Palatino Linotype"/>
              <a:cs typeface="Palatino Linotype"/>
            </a:endParaRPr>
          </a:p>
          <a:p>
            <a:pPr marL="927100">
              <a:lnSpc>
                <a:spcPct val="100000"/>
              </a:lnSpc>
              <a:spcBef>
                <a:spcPts val="1080"/>
              </a:spcBef>
            </a:pPr>
            <a:r>
              <a:rPr sz="1800" dirty="0">
                <a:latin typeface="Palatino Linotype"/>
                <a:cs typeface="Palatino Linotype"/>
              </a:rPr>
              <a:t>Some </a:t>
            </a:r>
            <a:r>
              <a:rPr sz="1800" spc="-5" dirty="0">
                <a:latin typeface="Palatino Linotype"/>
                <a:cs typeface="Palatino Linotype"/>
              </a:rPr>
              <a:t>important types </a:t>
            </a:r>
            <a:r>
              <a:rPr sz="1800" dirty="0">
                <a:latin typeface="Palatino Linotype"/>
                <a:cs typeface="Palatino Linotype"/>
              </a:rPr>
              <a:t>of lake</a:t>
            </a:r>
            <a:r>
              <a:rPr sz="1800" spc="40" dirty="0">
                <a:latin typeface="Palatino Linotype"/>
                <a:cs typeface="Palatino Linotype"/>
              </a:rPr>
              <a:t> </a:t>
            </a:r>
            <a:r>
              <a:rPr sz="1800" dirty="0">
                <a:latin typeface="Palatino Linotype"/>
                <a:cs typeface="Palatino Linotype"/>
              </a:rPr>
              <a:t>are</a:t>
            </a:r>
            <a:endParaRPr sz="1800">
              <a:latin typeface="Palatino Linotype"/>
              <a:cs typeface="Palatino Linotype"/>
            </a:endParaRPr>
          </a:p>
          <a:p>
            <a:pPr marL="469900" indent="-457834">
              <a:lnSpc>
                <a:spcPct val="100000"/>
              </a:lnSpc>
              <a:spcBef>
                <a:spcPts val="1080"/>
              </a:spcBef>
              <a:buChar char="•"/>
              <a:tabLst>
                <a:tab pos="469900" algn="l"/>
                <a:tab pos="470534" algn="l"/>
              </a:tabLst>
            </a:pPr>
            <a:r>
              <a:rPr sz="1800" spc="-5" dirty="0">
                <a:latin typeface="Palatino Linotype"/>
                <a:cs typeface="Palatino Linotype"/>
              </a:rPr>
              <a:t>Oligotrophic </a:t>
            </a:r>
            <a:r>
              <a:rPr sz="1800" dirty="0">
                <a:latin typeface="Palatino Linotype"/>
                <a:cs typeface="Palatino Linotype"/>
              </a:rPr>
              <a:t>lakes : They </a:t>
            </a:r>
            <a:r>
              <a:rPr sz="1800" spc="-15" dirty="0">
                <a:latin typeface="Palatino Linotype"/>
                <a:cs typeface="Palatino Linotype"/>
              </a:rPr>
              <a:t>have </a:t>
            </a:r>
            <a:r>
              <a:rPr sz="1800" dirty="0">
                <a:latin typeface="Palatino Linotype"/>
                <a:cs typeface="Palatino Linotype"/>
              </a:rPr>
              <a:t>low </a:t>
            </a:r>
            <a:r>
              <a:rPr sz="1800" spc="-5" dirty="0">
                <a:latin typeface="Palatino Linotype"/>
                <a:cs typeface="Palatino Linotype"/>
              </a:rPr>
              <a:t>nutrient</a:t>
            </a:r>
            <a:r>
              <a:rPr sz="1800" spc="55" dirty="0">
                <a:latin typeface="Palatino Linotype"/>
                <a:cs typeface="Palatino Linotype"/>
              </a:rPr>
              <a:t> </a:t>
            </a:r>
            <a:r>
              <a:rPr sz="1800" spc="-5" dirty="0">
                <a:latin typeface="Palatino Linotype"/>
                <a:cs typeface="Palatino Linotype"/>
              </a:rPr>
              <a:t>concentrations</a:t>
            </a:r>
            <a:endParaRPr sz="1800">
              <a:latin typeface="Palatino Linotype"/>
              <a:cs typeface="Palatino Linotype"/>
            </a:endParaRPr>
          </a:p>
          <a:p>
            <a:pPr marL="469900" indent="-457834">
              <a:lnSpc>
                <a:spcPct val="100000"/>
              </a:lnSpc>
              <a:spcBef>
                <a:spcPts val="1080"/>
              </a:spcBef>
              <a:buChar char="•"/>
              <a:tabLst>
                <a:tab pos="469900" algn="l"/>
                <a:tab pos="470534" algn="l"/>
              </a:tabLst>
            </a:pPr>
            <a:r>
              <a:rPr sz="1800" spc="-5" dirty="0">
                <a:latin typeface="Palatino Linotype"/>
                <a:cs typeface="Palatino Linotype"/>
              </a:rPr>
              <a:t>Eutrophic </a:t>
            </a:r>
            <a:r>
              <a:rPr sz="1800" dirty="0">
                <a:latin typeface="Palatino Linotype"/>
                <a:cs typeface="Palatino Linotype"/>
              </a:rPr>
              <a:t>lakes : They are </a:t>
            </a:r>
            <a:r>
              <a:rPr sz="1800" spc="-5" dirty="0">
                <a:latin typeface="Palatino Linotype"/>
                <a:cs typeface="Palatino Linotype"/>
              </a:rPr>
              <a:t>overnourished </a:t>
            </a:r>
            <a:r>
              <a:rPr sz="1800" dirty="0">
                <a:latin typeface="Palatino Linotype"/>
                <a:cs typeface="Palatino Linotype"/>
              </a:rPr>
              <a:t>by </a:t>
            </a:r>
            <a:r>
              <a:rPr sz="1800" spc="-5" dirty="0">
                <a:latin typeface="Palatino Linotype"/>
                <a:cs typeface="Palatino Linotype"/>
              </a:rPr>
              <a:t>nutrients </a:t>
            </a:r>
            <a:r>
              <a:rPr sz="1800" dirty="0">
                <a:latin typeface="Palatino Linotype"/>
                <a:cs typeface="Palatino Linotype"/>
              </a:rPr>
              <a:t>like N and</a:t>
            </a:r>
            <a:r>
              <a:rPr sz="1800" spc="40" dirty="0">
                <a:latin typeface="Palatino Linotype"/>
                <a:cs typeface="Palatino Linotype"/>
              </a:rPr>
              <a:t> </a:t>
            </a:r>
            <a:r>
              <a:rPr sz="1800" dirty="0">
                <a:latin typeface="Palatino Linotype"/>
                <a:cs typeface="Palatino Linotype"/>
              </a:rPr>
              <a:t>P</a:t>
            </a:r>
            <a:endParaRPr sz="1800">
              <a:latin typeface="Palatino Linotype"/>
              <a:cs typeface="Palatino Linotype"/>
            </a:endParaRPr>
          </a:p>
          <a:p>
            <a:pPr marL="469900" indent="-457834">
              <a:lnSpc>
                <a:spcPct val="100000"/>
              </a:lnSpc>
              <a:spcBef>
                <a:spcPts val="1080"/>
              </a:spcBef>
              <a:buChar char="•"/>
              <a:tabLst>
                <a:tab pos="469900" algn="l"/>
                <a:tab pos="470534" algn="l"/>
              </a:tabLst>
            </a:pPr>
            <a:r>
              <a:rPr sz="1800" spc="-5" dirty="0">
                <a:latin typeface="Palatino Linotype"/>
                <a:cs typeface="Palatino Linotype"/>
              </a:rPr>
              <a:t>Dystrophic </a:t>
            </a:r>
            <a:r>
              <a:rPr sz="1800" dirty="0">
                <a:latin typeface="Palatino Linotype"/>
                <a:cs typeface="Palatino Linotype"/>
              </a:rPr>
              <a:t>lakes : They </a:t>
            </a:r>
            <a:r>
              <a:rPr sz="1800" spc="-15" dirty="0">
                <a:latin typeface="Palatino Linotype"/>
                <a:cs typeface="Palatino Linotype"/>
              </a:rPr>
              <a:t>have </a:t>
            </a:r>
            <a:r>
              <a:rPr sz="1800" dirty="0">
                <a:latin typeface="Palatino Linotype"/>
                <a:cs typeface="Palatino Linotype"/>
              </a:rPr>
              <a:t>low </a:t>
            </a:r>
            <a:r>
              <a:rPr sz="1800" spc="-5" dirty="0">
                <a:latin typeface="Palatino Linotype"/>
                <a:cs typeface="Palatino Linotype"/>
              </a:rPr>
              <a:t>pH, high humic </a:t>
            </a:r>
            <a:r>
              <a:rPr sz="1800" dirty="0">
                <a:latin typeface="Palatino Linotype"/>
                <a:cs typeface="Palatino Linotype"/>
              </a:rPr>
              <a:t>and content</a:t>
            </a:r>
            <a:r>
              <a:rPr sz="1800" spc="55" dirty="0">
                <a:latin typeface="Palatino Linotype"/>
                <a:cs typeface="Palatino Linotype"/>
              </a:rPr>
              <a:t> </a:t>
            </a:r>
            <a:r>
              <a:rPr sz="1800" spc="-5" dirty="0">
                <a:latin typeface="Palatino Linotype"/>
                <a:cs typeface="Palatino Linotype"/>
              </a:rPr>
              <a:t>and</a:t>
            </a:r>
            <a:endParaRPr sz="1800">
              <a:latin typeface="Palatino Linotype"/>
              <a:cs typeface="Palatino Linotype"/>
            </a:endParaRPr>
          </a:p>
          <a:p>
            <a:pPr marL="2413635">
              <a:lnSpc>
                <a:spcPct val="100000"/>
              </a:lnSpc>
              <a:spcBef>
                <a:spcPts val="1080"/>
              </a:spcBef>
            </a:pPr>
            <a:r>
              <a:rPr sz="1800" spc="-5" dirty="0">
                <a:latin typeface="Palatino Linotype"/>
                <a:cs typeface="Palatino Linotype"/>
              </a:rPr>
              <a:t>brown</a:t>
            </a:r>
            <a:r>
              <a:rPr sz="1800" spc="5" dirty="0">
                <a:latin typeface="Palatino Linotype"/>
                <a:cs typeface="Palatino Linotype"/>
              </a:rPr>
              <a:t> </a:t>
            </a:r>
            <a:r>
              <a:rPr sz="1800" spc="-10" dirty="0">
                <a:latin typeface="Palatino Linotype"/>
                <a:cs typeface="Palatino Linotype"/>
              </a:rPr>
              <a:t>waters.</a:t>
            </a:r>
            <a:endParaRPr sz="1800">
              <a:latin typeface="Palatino Linotype"/>
              <a:cs typeface="Palatino Linotype"/>
            </a:endParaRPr>
          </a:p>
          <a:p>
            <a:pPr marL="469900" indent="-457834">
              <a:lnSpc>
                <a:spcPct val="100000"/>
              </a:lnSpc>
              <a:spcBef>
                <a:spcPts val="1080"/>
              </a:spcBef>
              <a:buChar char="•"/>
              <a:tabLst>
                <a:tab pos="469900" algn="l"/>
                <a:tab pos="470534" algn="l"/>
              </a:tabLst>
            </a:pPr>
            <a:r>
              <a:rPr sz="1800" spc="-20" dirty="0">
                <a:latin typeface="Palatino Linotype"/>
                <a:cs typeface="Palatino Linotype"/>
              </a:rPr>
              <a:t>Volcanic </a:t>
            </a:r>
            <a:r>
              <a:rPr sz="1800" dirty="0">
                <a:latin typeface="Palatino Linotype"/>
                <a:cs typeface="Palatino Linotype"/>
              </a:rPr>
              <a:t>lakes : They </a:t>
            </a:r>
            <a:r>
              <a:rPr sz="1800" spc="-5" dirty="0">
                <a:latin typeface="Palatino Linotype"/>
                <a:cs typeface="Palatino Linotype"/>
              </a:rPr>
              <a:t>receive </a:t>
            </a:r>
            <a:r>
              <a:rPr sz="1800" spc="-10" dirty="0">
                <a:latin typeface="Palatino Linotype"/>
                <a:cs typeface="Palatino Linotype"/>
              </a:rPr>
              <a:t>water </a:t>
            </a:r>
            <a:r>
              <a:rPr sz="1800" dirty="0">
                <a:latin typeface="Palatino Linotype"/>
                <a:cs typeface="Palatino Linotype"/>
              </a:rPr>
              <a:t>from </a:t>
            </a:r>
            <a:r>
              <a:rPr sz="1800" spc="-5" dirty="0">
                <a:latin typeface="Palatino Linotype"/>
                <a:cs typeface="Palatino Linotype"/>
              </a:rPr>
              <a:t>magma </a:t>
            </a:r>
            <a:r>
              <a:rPr sz="1800" dirty="0">
                <a:latin typeface="Palatino Linotype"/>
                <a:cs typeface="Palatino Linotype"/>
              </a:rPr>
              <a:t>after</a:t>
            </a:r>
            <a:r>
              <a:rPr sz="1800" spc="35" dirty="0">
                <a:latin typeface="Palatino Linotype"/>
                <a:cs typeface="Palatino Linotype"/>
              </a:rPr>
              <a:t> </a:t>
            </a:r>
            <a:r>
              <a:rPr sz="1800" spc="-5" dirty="0">
                <a:latin typeface="Palatino Linotype"/>
                <a:cs typeface="Palatino Linotype"/>
              </a:rPr>
              <a:t>volcanic</a:t>
            </a:r>
            <a:endParaRPr sz="1800">
              <a:latin typeface="Palatino Linotype"/>
              <a:cs typeface="Palatino Linotype"/>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24208"/>
            <a:ext cx="8149590" cy="4188460"/>
          </a:xfrm>
          <a:prstGeom prst="rect">
            <a:avLst/>
          </a:prstGeom>
        </p:spPr>
        <p:txBody>
          <a:bodyPr vert="horz" wrap="square" lIns="0" tIns="164465" rIns="0" bIns="0" rtlCol="0">
            <a:spAutoFit/>
          </a:bodyPr>
          <a:lstStyle/>
          <a:p>
            <a:pPr marL="469900">
              <a:lnSpc>
                <a:spcPct val="100000"/>
              </a:lnSpc>
              <a:spcBef>
                <a:spcPts val="1295"/>
              </a:spcBef>
            </a:pPr>
            <a:r>
              <a:rPr sz="2000" b="1" dirty="0">
                <a:latin typeface="Palatino Linotype"/>
                <a:cs typeface="Palatino Linotype"/>
              </a:rPr>
              <a:t>Zones of</a:t>
            </a:r>
            <a:r>
              <a:rPr sz="2000" b="1" spc="-25" dirty="0">
                <a:latin typeface="Palatino Linotype"/>
                <a:cs typeface="Palatino Linotype"/>
              </a:rPr>
              <a:t> </a:t>
            </a:r>
            <a:r>
              <a:rPr sz="2000" b="1" dirty="0">
                <a:latin typeface="Palatino Linotype"/>
                <a:cs typeface="Palatino Linotype"/>
              </a:rPr>
              <a:t>Lake</a:t>
            </a:r>
            <a:endParaRPr sz="2000">
              <a:latin typeface="Palatino Linotype"/>
              <a:cs typeface="Palatino Linotype"/>
            </a:endParaRPr>
          </a:p>
          <a:p>
            <a:pPr marL="469900">
              <a:lnSpc>
                <a:spcPct val="100000"/>
              </a:lnSpc>
              <a:spcBef>
                <a:spcPts val="1200"/>
              </a:spcBef>
              <a:tabLst>
                <a:tab pos="1859914" algn="l"/>
                <a:tab pos="2580640" algn="l"/>
                <a:tab pos="3237865" algn="l"/>
                <a:tab pos="4027170" algn="l"/>
                <a:tab pos="4588510" algn="l"/>
                <a:tab pos="5649595" algn="l"/>
                <a:tab pos="6325870" algn="l"/>
                <a:tab pos="6805930" algn="l"/>
                <a:tab pos="7616825" algn="l"/>
              </a:tabLst>
            </a:pPr>
            <a:r>
              <a:rPr sz="2000" spc="5" dirty="0">
                <a:latin typeface="Palatino Linotype"/>
                <a:cs typeface="Palatino Linotype"/>
              </a:rPr>
              <a:t>D</a:t>
            </a:r>
            <a:r>
              <a:rPr sz="2000" spc="-10" dirty="0">
                <a:latin typeface="Palatino Linotype"/>
                <a:cs typeface="Palatino Linotype"/>
              </a:rPr>
              <a:t>e</a:t>
            </a:r>
            <a:r>
              <a:rPr sz="2000" spc="-5" dirty="0">
                <a:latin typeface="Palatino Linotype"/>
                <a:cs typeface="Palatino Linotype"/>
              </a:rPr>
              <a:t>p</a:t>
            </a:r>
            <a:r>
              <a:rPr sz="2000" spc="-10" dirty="0">
                <a:latin typeface="Palatino Linotype"/>
                <a:cs typeface="Palatino Linotype"/>
              </a:rPr>
              <a:t>e</a:t>
            </a:r>
            <a:r>
              <a:rPr sz="2000" spc="-5" dirty="0">
                <a:latin typeface="Palatino Linotype"/>
                <a:cs typeface="Palatino Linotype"/>
              </a:rPr>
              <a:t>ndin</a:t>
            </a:r>
            <a:r>
              <a:rPr sz="2000" dirty="0">
                <a:latin typeface="Palatino Linotype"/>
                <a:cs typeface="Palatino Linotype"/>
              </a:rPr>
              <a:t>g	</a:t>
            </a:r>
            <a:r>
              <a:rPr sz="2000" spc="-15" dirty="0">
                <a:latin typeface="Palatino Linotype"/>
                <a:cs typeface="Palatino Linotype"/>
              </a:rPr>
              <a:t>u</a:t>
            </a:r>
            <a:r>
              <a:rPr sz="2000" spc="-5" dirty="0">
                <a:latin typeface="Palatino Linotype"/>
                <a:cs typeface="Palatino Linotype"/>
              </a:rPr>
              <a:t>p</a:t>
            </a:r>
            <a:r>
              <a:rPr sz="2000" spc="-15" dirty="0">
                <a:latin typeface="Palatino Linotype"/>
                <a:cs typeface="Palatino Linotype"/>
              </a:rPr>
              <a:t>o</a:t>
            </a:r>
            <a:r>
              <a:rPr sz="2000" dirty="0">
                <a:latin typeface="Palatino Linotype"/>
                <a:cs typeface="Palatino Linotype"/>
              </a:rPr>
              <a:t>n	</a:t>
            </a:r>
            <a:r>
              <a:rPr sz="2000" spc="-10" dirty="0">
                <a:latin typeface="Palatino Linotype"/>
                <a:cs typeface="Palatino Linotype"/>
              </a:rPr>
              <a:t>t</a:t>
            </a:r>
            <a:r>
              <a:rPr sz="2000" spc="-5" dirty="0">
                <a:latin typeface="Palatino Linotype"/>
                <a:cs typeface="Palatino Linotype"/>
              </a:rPr>
              <a:t>hei</a:t>
            </a:r>
            <a:r>
              <a:rPr sz="2000" dirty="0">
                <a:latin typeface="Palatino Linotype"/>
                <a:cs typeface="Palatino Linotype"/>
              </a:rPr>
              <a:t>r	de</a:t>
            </a:r>
            <a:r>
              <a:rPr sz="2000" spc="-10" dirty="0">
                <a:latin typeface="Palatino Linotype"/>
                <a:cs typeface="Palatino Linotype"/>
              </a:rPr>
              <a:t>pt</a:t>
            </a:r>
            <a:r>
              <a:rPr sz="2000" dirty="0">
                <a:latin typeface="Palatino Linotype"/>
                <a:cs typeface="Palatino Linotype"/>
              </a:rPr>
              <a:t>h	and	distance	</a:t>
            </a:r>
            <a:r>
              <a:rPr sz="2000" spc="-10" dirty="0">
                <a:latin typeface="Palatino Linotype"/>
                <a:cs typeface="Palatino Linotype"/>
              </a:rPr>
              <a:t>f</a:t>
            </a:r>
            <a:r>
              <a:rPr sz="2000" dirty="0">
                <a:latin typeface="Palatino Linotype"/>
                <a:cs typeface="Palatino Linotype"/>
              </a:rPr>
              <a:t>rom	</a:t>
            </a:r>
            <a:r>
              <a:rPr sz="2000" spc="-10" dirty="0">
                <a:latin typeface="Palatino Linotype"/>
                <a:cs typeface="Palatino Linotype"/>
              </a:rPr>
              <a:t>t</a:t>
            </a:r>
            <a:r>
              <a:rPr sz="2000" spc="-20" dirty="0">
                <a:latin typeface="Palatino Linotype"/>
                <a:cs typeface="Palatino Linotype"/>
              </a:rPr>
              <a:t>h</a:t>
            </a:r>
            <a:r>
              <a:rPr sz="2000" dirty="0">
                <a:latin typeface="Palatino Linotype"/>
                <a:cs typeface="Palatino Linotype"/>
              </a:rPr>
              <a:t>e	sho</a:t>
            </a:r>
            <a:r>
              <a:rPr sz="2000" spc="-10" dirty="0">
                <a:latin typeface="Palatino Linotype"/>
                <a:cs typeface="Palatino Linotype"/>
              </a:rPr>
              <a:t>r</a:t>
            </a:r>
            <a:r>
              <a:rPr sz="2000" dirty="0">
                <a:latin typeface="Palatino Linotype"/>
                <a:cs typeface="Palatino Linotype"/>
              </a:rPr>
              <a:t>e,	l</a:t>
            </a:r>
            <a:r>
              <a:rPr sz="2000" spc="5" dirty="0">
                <a:latin typeface="Palatino Linotype"/>
                <a:cs typeface="Palatino Linotype"/>
              </a:rPr>
              <a:t>i</a:t>
            </a:r>
            <a:r>
              <a:rPr sz="2000" spc="-5" dirty="0">
                <a:latin typeface="Palatino Linotype"/>
                <a:cs typeface="Palatino Linotype"/>
              </a:rPr>
              <a:t>k</a:t>
            </a:r>
            <a:r>
              <a:rPr sz="2000" spc="-15" dirty="0">
                <a:latin typeface="Palatino Linotype"/>
                <a:cs typeface="Palatino Linotype"/>
              </a:rPr>
              <a:t>e</a:t>
            </a:r>
            <a:r>
              <a:rPr sz="2000" dirty="0">
                <a:latin typeface="Palatino Linotype"/>
                <a:cs typeface="Palatino Linotype"/>
              </a:rPr>
              <a:t>s</a:t>
            </a:r>
            <a:endParaRPr sz="2000">
              <a:latin typeface="Palatino Linotype"/>
              <a:cs typeface="Palatino Linotype"/>
            </a:endParaRPr>
          </a:p>
          <a:p>
            <a:pPr marL="12700">
              <a:lnSpc>
                <a:spcPct val="100000"/>
              </a:lnSpc>
              <a:spcBef>
                <a:spcPts val="1200"/>
              </a:spcBef>
            </a:pPr>
            <a:r>
              <a:rPr sz="2000" dirty="0">
                <a:latin typeface="Palatino Linotype"/>
                <a:cs typeface="Palatino Linotype"/>
              </a:rPr>
              <a:t>consists </a:t>
            </a:r>
            <a:r>
              <a:rPr sz="2000" spc="-5" dirty="0">
                <a:latin typeface="Palatino Linotype"/>
                <a:cs typeface="Palatino Linotype"/>
              </a:rPr>
              <a:t>of </a:t>
            </a:r>
            <a:r>
              <a:rPr sz="2000" dirty="0">
                <a:latin typeface="Palatino Linotype"/>
                <a:cs typeface="Palatino Linotype"/>
              </a:rPr>
              <a:t>four </a:t>
            </a:r>
            <a:r>
              <a:rPr sz="2000" spc="-5" dirty="0">
                <a:latin typeface="Palatino Linotype"/>
                <a:cs typeface="Palatino Linotype"/>
              </a:rPr>
              <a:t>distinct</a:t>
            </a:r>
            <a:r>
              <a:rPr sz="2000" spc="-60" dirty="0">
                <a:latin typeface="Palatino Linotype"/>
                <a:cs typeface="Palatino Linotype"/>
              </a:rPr>
              <a:t> </a:t>
            </a:r>
            <a:r>
              <a:rPr sz="2000" dirty="0">
                <a:latin typeface="Palatino Linotype"/>
                <a:cs typeface="Palatino Linotype"/>
              </a:rPr>
              <a:t>zones.</a:t>
            </a:r>
            <a:endParaRPr sz="2000">
              <a:latin typeface="Palatino Linotype"/>
              <a:cs typeface="Palatino Linotype"/>
            </a:endParaRPr>
          </a:p>
          <a:p>
            <a:pPr>
              <a:lnSpc>
                <a:spcPct val="100000"/>
              </a:lnSpc>
              <a:spcBef>
                <a:spcPts val="15"/>
              </a:spcBef>
            </a:pPr>
            <a:endParaRPr sz="2400">
              <a:latin typeface="Times New Roman"/>
              <a:cs typeface="Times New Roman"/>
            </a:endParaRPr>
          </a:p>
          <a:p>
            <a:pPr marL="469900" indent="-457834">
              <a:lnSpc>
                <a:spcPct val="100000"/>
              </a:lnSpc>
              <a:buAutoNum type="arabicPeriod"/>
              <a:tabLst>
                <a:tab pos="469900" algn="l"/>
                <a:tab pos="470534" algn="l"/>
              </a:tabLst>
            </a:pPr>
            <a:r>
              <a:rPr sz="2000" dirty="0">
                <a:latin typeface="Palatino Linotype"/>
                <a:cs typeface="Palatino Linotype"/>
              </a:rPr>
              <a:t>Liftoai zones: It is </a:t>
            </a:r>
            <a:r>
              <a:rPr sz="2000" spc="-5" dirty="0">
                <a:latin typeface="Palatino Linotype"/>
                <a:cs typeface="Palatino Linotype"/>
              </a:rPr>
              <a:t>the top layer </a:t>
            </a:r>
            <a:r>
              <a:rPr sz="2000" dirty="0">
                <a:latin typeface="Palatino Linotype"/>
                <a:cs typeface="Palatino Linotype"/>
              </a:rPr>
              <a:t>of </a:t>
            </a:r>
            <a:r>
              <a:rPr sz="2000" spc="-5" dirty="0">
                <a:latin typeface="Palatino Linotype"/>
                <a:cs typeface="Palatino Linotype"/>
              </a:rPr>
              <a:t>the </a:t>
            </a:r>
            <a:r>
              <a:rPr sz="2000" dirty="0">
                <a:latin typeface="Palatino Linotype"/>
                <a:cs typeface="Palatino Linotype"/>
              </a:rPr>
              <a:t>Lake. </a:t>
            </a:r>
            <a:r>
              <a:rPr sz="2000" spc="-5" dirty="0">
                <a:latin typeface="Palatino Linotype"/>
                <a:cs typeface="Palatino Linotype"/>
              </a:rPr>
              <a:t>It has </a:t>
            </a:r>
            <a:r>
              <a:rPr sz="2000" dirty="0">
                <a:latin typeface="Palatino Linotype"/>
                <a:cs typeface="Palatino Linotype"/>
              </a:rPr>
              <a:t>a shallow</a:t>
            </a:r>
            <a:r>
              <a:rPr sz="2000" spc="-65" dirty="0">
                <a:latin typeface="Palatino Linotype"/>
                <a:cs typeface="Palatino Linotype"/>
              </a:rPr>
              <a:t> </a:t>
            </a:r>
            <a:r>
              <a:rPr sz="2000" spc="-30" dirty="0">
                <a:latin typeface="Palatino Linotype"/>
                <a:cs typeface="Palatino Linotype"/>
              </a:rPr>
              <a:t>water.</a:t>
            </a:r>
            <a:endParaRPr sz="2000">
              <a:latin typeface="Palatino Linotype"/>
              <a:cs typeface="Palatino Linotype"/>
            </a:endParaRPr>
          </a:p>
          <a:p>
            <a:pPr>
              <a:lnSpc>
                <a:spcPct val="100000"/>
              </a:lnSpc>
              <a:spcBef>
                <a:spcPts val="45"/>
              </a:spcBef>
              <a:buFont typeface="Palatino Linotype"/>
              <a:buAutoNum type="arabicPeriod"/>
            </a:pPr>
            <a:endParaRPr sz="2050">
              <a:latin typeface="Times New Roman"/>
              <a:cs typeface="Times New Roman"/>
            </a:endParaRPr>
          </a:p>
          <a:p>
            <a:pPr marL="469900" marR="636270" indent="-457834">
              <a:lnSpc>
                <a:spcPct val="100000"/>
              </a:lnSpc>
              <a:buAutoNum type="arabicPeriod"/>
              <a:tabLst>
                <a:tab pos="469900" algn="l"/>
                <a:tab pos="470534" algn="l"/>
              </a:tabLst>
            </a:pPr>
            <a:r>
              <a:rPr sz="2000" spc="-5" dirty="0">
                <a:latin typeface="Palatino Linotype"/>
                <a:cs typeface="Palatino Linotype"/>
              </a:rPr>
              <a:t>Lininetic </a:t>
            </a:r>
            <a:r>
              <a:rPr sz="2000" dirty="0">
                <a:latin typeface="Palatino Linotype"/>
                <a:cs typeface="Palatino Linotype"/>
              </a:rPr>
              <a:t>zone: </a:t>
            </a:r>
            <a:r>
              <a:rPr sz="2000" spc="-5" dirty="0">
                <a:latin typeface="Palatino Linotype"/>
                <a:cs typeface="Palatino Linotype"/>
              </a:rPr>
              <a:t>Next to the littoral </a:t>
            </a:r>
            <a:r>
              <a:rPr sz="2000" dirty="0">
                <a:latin typeface="Palatino Linotype"/>
                <a:cs typeface="Palatino Linotype"/>
              </a:rPr>
              <a:t>zone is limnetic zone, where  effect penetration of </a:t>
            </a:r>
            <a:r>
              <a:rPr sz="2000" spc="-20" dirty="0">
                <a:latin typeface="Palatino Linotype"/>
                <a:cs typeface="Palatino Linotype"/>
              </a:rPr>
              <a:t>solar. </a:t>
            </a:r>
            <a:r>
              <a:rPr sz="2000" dirty="0">
                <a:latin typeface="Palatino Linotype"/>
                <a:cs typeface="Palatino Linotype"/>
              </a:rPr>
              <a:t>light </a:t>
            </a:r>
            <a:r>
              <a:rPr sz="2000" spc="-5" dirty="0">
                <a:latin typeface="Palatino Linotype"/>
                <a:cs typeface="Palatino Linotype"/>
              </a:rPr>
              <a:t>takes</a:t>
            </a:r>
            <a:r>
              <a:rPr sz="2000" spc="-70" dirty="0">
                <a:latin typeface="Palatino Linotype"/>
                <a:cs typeface="Palatino Linotype"/>
              </a:rPr>
              <a:t> </a:t>
            </a:r>
            <a:r>
              <a:rPr sz="2000" dirty="0">
                <a:latin typeface="Palatino Linotype"/>
                <a:cs typeface="Palatino Linotype"/>
              </a:rPr>
              <a:t>place.</a:t>
            </a:r>
            <a:endParaRPr sz="2000">
              <a:latin typeface="Palatino Linotype"/>
              <a:cs typeface="Palatino Linotype"/>
            </a:endParaRPr>
          </a:p>
          <a:p>
            <a:pPr>
              <a:lnSpc>
                <a:spcPct val="100000"/>
              </a:lnSpc>
              <a:spcBef>
                <a:spcPts val="40"/>
              </a:spcBef>
              <a:buFont typeface="Palatino Linotype"/>
              <a:buAutoNum type="arabicPeriod"/>
            </a:pPr>
            <a:endParaRPr sz="2050">
              <a:latin typeface="Times New Roman"/>
              <a:cs typeface="Times New Roman"/>
            </a:endParaRPr>
          </a:p>
          <a:p>
            <a:pPr marL="469900" indent="-457834">
              <a:lnSpc>
                <a:spcPct val="100000"/>
              </a:lnSpc>
              <a:buAutoNum type="arabicPeriod"/>
              <a:tabLst>
                <a:tab pos="469900" algn="l"/>
                <a:tab pos="470534" algn="l"/>
              </a:tabLst>
            </a:pPr>
            <a:r>
              <a:rPr sz="2000" dirty="0">
                <a:latin typeface="Palatino Linotype"/>
                <a:cs typeface="Palatino Linotype"/>
              </a:rPr>
              <a:t>Préfundal zone: </a:t>
            </a:r>
            <a:r>
              <a:rPr sz="2000" spc="-5" dirty="0">
                <a:latin typeface="Palatino Linotype"/>
                <a:cs typeface="Palatino Linotype"/>
              </a:rPr>
              <a:t>The </a:t>
            </a:r>
            <a:r>
              <a:rPr sz="2000" dirty="0">
                <a:latin typeface="Palatino Linotype"/>
                <a:cs typeface="Palatino Linotype"/>
              </a:rPr>
              <a:t>deep </a:t>
            </a:r>
            <a:r>
              <a:rPr sz="2000" spc="-5" dirty="0">
                <a:latin typeface="Palatino Linotype"/>
                <a:cs typeface="Palatino Linotype"/>
              </a:rPr>
              <a:t>open </a:t>
            </a:r>
            <a:r>
              <a:rPr sz="2000" spc="-20" dirty="0">
                <a:latin typeface="Palatino Linotype"/>
                <a:cs typeface="Palatino Linotype"/>
              </a:rPr>
              <a:t>water, </a:t>
            </a:r>
            <a:r>
              <a:rPr sz="2000" dirty="0">
                <a:latin typeface="Palatino Linotype"/>
                <a:cs typeface="Palatino Linotype"/>
              </a:rPr>
              <a:t>where </a:t>
            </a:r>
            <a:r>
              <a:rPr sz="2000" spc="-5" dirty="0">
                <a:latin typeface="Palatino Linotype"/>
                <a:cs typeface="Palatino Linotype"/>
              </a:rPr>
              <a:t>it </a:t>
            </a:r>
            <a:r>
              <a:rPr sz="2000" dirty="0">
                <a:latin typeface="Palatino Linotype"/>
                <a:cs typeface="Palatino Linotype"/>
              </a:rPr>
              <a:t>is </a:t>
            </a:r>
            <a:r>
              <a:rPr sz="2000" spc="-5" dirty="0">
                <a:latin typeface="Palatino Linotype"/>
                <a:cs typeface="Palatino Linotype"/>
              </a:rPr>
              <a:t>too</a:t>
            </a:r>
            <a:r>
              <a:rPr sz="2000" spc="-70" dirty="0">
                <a:latin typeface="Palatino Linotype"/>
                <a:cs typeface="Palatino Linotype"/>
              </a:rPr>
              <a:t> </a:t>
            </a:r>
            <a:r>
              <a:rPr sz="2000" dirty="0">
                <a:latin typeface="Palatino Linotype"/>
                <a:cs typeface="Palatino Linotype"/>
              </a:rPr>
              <a:t>dark.</a:t>
            </a:r>
            <a:endParaRPr sz="2000">
              <a:latin typeface="Palatino Linotype"/>
              <a:cs typeface="Palatino Linotype"/>
            </a:endParaRPr>
          </a:p>
          <a:p>
            <a:pPr>
              <a:lnSpc>
                <a:spcPct val="100000"/>
              </a:lnSpc>
              <a:spcBef>
                <a:spcPts val="45"/>
              </a:spcBef>
              <a:buFont typeface="Palatino Linotype"/>
              <a:buAutoNum type="arabicPeriod"/>
            </a:pPr>
            <a:endParaRPr sz="2050">
              <a:latin typeface="Times New Roman"/>
              <a:cs typeface="Times New Roman"/>
            </a:endParaRPr>
          </a:p>
          <a:p>
            <a:pPr marL="469900" indent="-457834">
              <a:lnSpc>
                <a:spcPct val="100000"/>
              </a:lnSpc>
              <a:buAutoNum type="arabicPeriod"/>
              <a:tabLst>
                <a:tab pos="469900" algn="l"/>
                <a:tab pos="470534" algn="l"/>
              </a:tabLst>
            </a:pPr>
            <a:r>
              <a:rPr sz="2000" spc="-5" dirty="0">
                <a:latin typeface="Palatino Linotype"/>
                <a:cs typeface="Palatino Linotype"/>
              </a:rPr>
              <a:t>Benthic </a:t>
            </a:r>
            <a:r>
              <a:rPr sz="2000" dirty="0">
                <a:latin typeface="Palatino Linotype"/>
                <a:cs typeface="Palatino Linotype"/>
              </a:rPr>
              <a:t>zone: </a:t>
            </a:r>
            <a:r>
              <a:rPr sz="2000" spc="-5" dirty="0">
                <a:latin typeface="Palatino Linotype"/>
                <a:cs typeface="Palatino Linotype"/>
              </a:rPr>
              <a:t>This </a:t>
            </a:r>
            <a:r>
              <a:rPr sz="2000" dirty="0">
                <a:latin typeface="Palatino Linotype"/>
                <a:cs typeface="Palatino Linotype"/>
              </a:rPr>
              <a:t>zone is found, at </a:t>
            </a:r>
            <a:r>
              <a:rPr sz="2000" spc="-5" dirty="0">
                <a:latin typeface="Palatino Linotype"/>
                <a:cs typeface="Palatino Linotype"/>
              </a:rPr>
              <a:t>the bottom </a:t>
            </a:r>
            <a:r>
              <a:rPr sz="2000" dirty="0">
                <a:latin typeface="Palatino Linotype"/>
                <a:cs typeface="Palatino Linotype"/>
              </a:rPr>
              <a:t>of </a:t>
            </a:r>
            <a:r>
              <a:rPr sz="2000" spc="-5" dirty="0">
                <a:latin typeface="Palatino Linotype"/>
                <a:cs typeface="Palatino Linotype"/>
              </a:rPr>
              <a:t>the</a:t>
            </a:r>
            <a:r>
              <a:rPr sz="2000" spc="-50" dirty="0">
                <a:latin typeface="Palatino Linotype"/>
                <a:cs typeface="Palatino Linotype"/>
              </a:rPr>
              <a:t> </a:t>
            </a:r>
            <a:r>
              <a:rPr sz="2000" dirty="0">
                <a:latin typeface="Palatino Linotype"/>
                <a:cs typeface="Palatino Linotype"/>
              </a:rPr>
              <a:t>lake.</a:t>
            </a:r>
            <a:endParaRPr sz="2000">
              <a:latin typeface="Palatino Linotype"/>
              <a:cs typeface="Palatino Linotype"/>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0791" y="381000"/>
            <a:ext cx="8903207" cy="548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762000"/>
            <a:ext cx="8334756" cy="5334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240" y="454253"/>
            <a:ext cx="8080375" cy="5513070"/>
          </a:xfrm>
          <a:prstGeom prst="rect">
            <a:avLst/>
          </a:prstGeom>
        </p:spPr>
        <p:txBody>
          <a:bodyPr vert="horz" wrap="square" lIns="0" tIns="165100" rIns="0" bIns="0" rtlCol="0">
            <a:spAutoFit/>
          </a:bodyPr>
          <a:lstStyle/>
          <a:p>
            <a:pPr marL="508000">
              <a:lnSpc>
                <a:spcPct val="100000"/>
              </a:lnSpc>
              <a:spcBef>
                <a:spcPts val="1300"/>
              </a:spcBef>
            </a:pPr>
            <a:r>
              <a:rPr sz="2000" b="1" dirty="0">
                <a:latin typeface="Palatino Linotype"/>
                <a:cs typeface="Palatino Linotype"/>
              </a:rPr>
              <a:t>Characteristics </a:t>
            </a:r>
            <a:r>
              <a:rPr sz="2000" b="1" spc="-5" dirty="0">
                <a:latin typeface="Palatino Linotype"/>
                <a:cs typeface="Palatino Linotype"/>
              </a:rPr>
              <a:t>of </a:t>
            </a:r>
            <a:r>
              <a:rPr sz="2000" b="1" dirty="0">
                <a:latin typeface="Palatino Linotype"/>
                <a:cs typeface="Palatino Linotype"/>
              </a:rPr>
              <a:t>lake</a:t>
            </a:r>
            <a:r>
              <a:rPr sz="2000" b="1" spc="-95"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763270" indent="-255270">
              <a:lnSpc>
                <a:spcPct val="100000"/>
              </a:lnSpc>
              <a:spcBef>
                <a:spcPts val="1200"/>
              </a:spcBef>
              <a:buAutoNum type="arabicPeriod"/>
              <a:tabLst>
                <a:tab pos="763270" algn="l"/>
              </a:tabLst>
            </a:pPr>
            <a:r>
              <a:rPr sz="2000" dirty="0">
                <a:latin typeface="Palatino Linotype"/>
                <a:cs typeface="Palatino Linotype"/>
              </a:rPr>
              <a:t>Lake is a shallow fresh </a:t>
            </a:r>
            <a:r>
              <a:rPr sz="2000" spc="-10" dirty="0">
                <a:latin typeface="Palatino Linotype"/>
                <a:cs typeface="Palatino Linotype"/>
              </a:rPr>
              <a:t>water</a:t>
            </a:r>
            <a:r>
              <a:rPr sz="2000" spc="-75" dirty="0">
                <a:latin typeface="Palatino Linotype"/>
                <a:cs typeface="Palatino Linotype"/>
              </a:rPr>
              <a:t> </a:t>
            </a:r>
            <a:r>
              <a:rPr sz="2000" spc="-5" dirty="0">
                <a:latin typeface="Palatino Linotype"/>
                <a:cs typeface="Palatino Linotype"/>
              </a:rPr>
              <a:t>body;</a:t>
            </a:r>
            <a:endParaRPr sz="2000">
              <a:latin typeface="Palatino Linotype"/>
              <a:cs typeface="Palatino Linotype"/>
            </a:endParaRPr>
          </a:p>
          <a:p>
            <a:pPr marL="763270" indent="-255270">
              <a:lnSpc>
                <a:spcPct val="100000"/>
              </a:lnSpc>
              <a:spcBef>
                <a:spcPts val="1200"/>
              </a:spcBef>
              <a:buAutoNum type="arabicPeriod"/>
              <a:tabLst>
                <a:tab pos="763270" algn="l"/>
              </a:tabLst>
            </a:pPr>
            <a:r>
              <a:rPr sz="2000" dirty="0">
                <a:latin typeface="Palatino Linotype"/>
                <a:cs typeface="Palatino Linotype"/>
              </a:rPr>
              <a:t>It is a </a:t>
            </a:r>
            <a:r>
              <a:rPr sz="2000" spc="-5" dirty="0">
                <a:latin typeface="Palatino Linotype"/>
                <a:cs typeface="Palatino Linotype"/>
              </a:rPr>
              <a:t>permanent </a:t>
            </a:r>
            <a:r>
              <a:rPr sz="2000" spc="-10" dirty="0">
                <a:latin typeface="Palatino Linotype"/>
                <a:cs typeface="Palatino Linotype"/>
              </a:rPr>
              <a:t>water </a:t>
            </a:r>
            <a:r>
              <a:rPr sz="2000" spc="-5" dirty="0">
                <a:latin typeface="Palatino Linotype"/>
                <a:cs typeface="Palatino Linotype"/>
              </a:rPr>
              <a:t>body </a:t>
            </a:r>
            <a:r>
              <a:rPr sz="2000" dirty="0">
                <a:latin typeface="Palatino Linotype"/>
                <a:cs typeface="Palatino Linotype"/>
              </a:rPr>
              <a:t>with large </a:t>
            </a:r>
            <a:r>
              <a:rPr sz="2000" spc="-30" dirty="0">
                <a:latin typeface="Palatino Linotype"/>
                <a:cs typeface="Palatino Linotype"/>
              </a:rPr>
              <a:t>Water</a:t>
            </a:r>
            <a:r>
              <a:rPr sz="2000" spc="-95" dirty="0">
                <a:latin typeface="Palatino Linotype"/>
                <a:cs typeface="Palatino Linotype"/>
              </a:rPr>
              <a:t> </a:t>
            </a:r>
            <a:r>
              <a:rPr sz="2000" dirty="0">
                <a:latin typeface="Palatino Linotype"/>
                <a:cs typeface="Palatino Linotype"/>
              </a:rPr>
              <a:t>resources.</a:t>
            </a:r>
            <a:endParaRPr sz="2000">
              <a:latin typeface="Palatino Linotype"/>
              <a:cs typeface="Palatino Linotype"/>
            </a:endParaRPr>
          </a:p>
          <a:p>
            <a:pPr marL="763270" indent="-255270">
              <a:lnSpc>
                <a:spcPct val="100000"/>
              </a:lnSpc>
              <a:spcBef>
                <a:spcPts val="1200"/>
              </a:spcBef>
              <a:buAutoNum type="arabicPeriod"/>
              <a:tabLst>
                <a:tab pos="763270" algn="l"/>
              </a:tabLst>
            </a:pPr>
            <a:r>
              <a:rPr sz="2000" dirty="0">
                <a:latin typeface="Palatino Linotype"/>
                <a:cs typeface="Palatino Linotype"/>
              </a:rPr>
              <a:t>It </a:t>
            </a:r>
            <a:r>
              <a:rPr sz="2000" spc="-5" dirty="0">
                <a:latin typeface="Palatino Linotype"/>
                <a:cs typeface="Palatino Linotype"/>
              </a:rPr>
              <a:t>helps in </a:t>
            </a:r>
            <a:r>
              <a:rPr sz="2000" dirty="0">
                <a:latin typeface="Palatino Linotype"/>
                <a:cs typeface="Palatino Linotype"/>
              </a:rPr>
              <a:t>irrigation and</a:t>
            </a:r>
            <a:r>
              <a:rPr sz="2000" spc="-20" dirty="0">
                <a:latin typeface="Palatino Linotype"/>
                <a:cs typeface="Palatino Linotype"/>
              </a:rPr>
              <a:t> </a:t>
            </a:r>
            <a:r>
              <a:rPr sz="2000" dirty="0">
                <a:latin typeface="Palatino Linotype"/>
                <a:cs typeface="Palatino Linotype"/>
              </a:rPr>
              <a:t>drinking.</a:t>
            </a:r>
            <a:endParaRPr sz="2000">
              <a:latin typeface="Palatino Linotype"/>
              <a:cs typeface="Palatino Linotype"/>
            </a:endParaRPr>
          </a:p>
          <a:p>
            <a:pPr>
              <a:lnSpc>
                <a:spcPct val="100000"/>
              </a:lnSpc>
              <a:buFont typeface="Palatino Linotype"/>
              <a:buAutoNum type="arabicPeriod"/>
            </a:pPr>
            <a:endParaRPr sz="2000">
              <a:latin typeface="Times New Roman"/>
              <a:cs typeface="Times New Roman"/>
            </a:endParaRPr>
          </a:p>
          <a:p>
            <a:pPr>
              <a:lnSpc>
                <a:spcPct val="100000"/>
              </a:lnSpc>
              <a:spcBef>
                <a:spcPts val="30"/>
              </a:spcBef>
              <a:buFont typeface="Palatino Linotype"/>
              <a:buAutoNum type="arabicPeriod"/>
            </a:pPr>
            <a:endParaRPr sz="2150">
              <a:latin typeface="Times New Roman"/>
              <a:cs typeface="Times New Roman"/>
            </a:endParaRPr>
          </a:p>
          <a:p>
            <a:pPr marL="508000">
              <a:lnSpc>
                <a:spcPct val="100000"/>
              </a:lnSpc>
            </a:pPr>
            <a:r>
              <a:rPr sz="2000" b="1" dirty="0">
                <a:latin typeface="Palatino Linotype"/>
                <a:cs typeface="Palatino Linotype"/>
              </a:rPr>
              <a:t>Structure and </a:t>
            </a:r>
            <a:r>
              <a:rPr sz="2000" b="1" spc="-5" dirty="0">
                <a:latin typeface="Palatino Linotype"/>
                <a:cs typeface="Palatino Linotype"/>
              </a:rPr>
              <a:t>function of </a:t>
            </a:r>
            <a:r>
              <a:rPr sz="2000" b="1" dirty="0">
                <a:latin typeface="Palatino Linotype"/>
                <a:cs typeface="Palatino Linotype"/>
              </a:rPr>
              <a:t>lake</a:t>
            </a:r>
            <a:r>
              <a:rPr sz="2000" b="1" spc="-90" dirty="0">
                <a:latin typeface="Palatino Linotype"/>
                <a:cs typeface="Palatino Linotype"/>
              </a:rPr>
              <a:t> </a:t>
            </a:r>
            <a:r>
              <a:rPr sz="2000" b="1" dirty="0">
                <a:latin typeface="Palatino Linotype"/>
                <a:cs typeface="Palatino Linotype"/>
              </a:rPr>
              <a:t>ecosystem</a:t>
            </a:r>
            <a:endParaRPr sz="2000">
              <a:latin typeface="Palatino Linotype"/>
              <a:cs typeface="Palatino Linotype"/>
            </a:endParaRPr>
          </a:p>
          <a:p>
            <a:pPr marL="734060" lvl="1" indent="-226695">
              <a:lnSpc>
                <a:spcPct val="100000"/>
              </a:lnSpc>
              <a:spcBef>
                <a:spcPts val="1200"/>
              </a:spcBef>
              <a:buAutoNum type="romanUcPeriod"/>
              <a:tabLst>
                <a:tab pos="734695" algn="l"/>
              </a:tabLst>
            </a:pPr>
            <a:r>
              <a:rPr sz="2000" b="1" dirty="0">
                <a:latin typeface="Palatino Linotype"/>
                <a:cs typeface="Palatino Linotype"/>
              </a:rPr>
              <a:t>Abiotic</a:t>
            </a:r>
            <a:r>
              <a:rPr sz="2000" b="1" spc="-40" dirty="0">
                <a:latin typeface="Palatino Linotype"/>
                <a:cs typeface="Palatino Linotype"/>
              </a:rPr>
              <a:t> </a:t>
            </a:r>
            <a:r>
              <a:rPr sz="2000" b="1" dirty="0">
                <a:latin typeface="Palatino Linotype"/>
                <a:cs typeface="Palatino Linotype"/>
              </a:rPr>
              <a:t>components</a:t>
            </a:r>
            <a:endParaRPr sz="2000">
              <a:latin typeface="Palatino Linotype"/>
              <a:cs typeface="Palatino Linotype"/>
            </a:endParaRPr>
          </a:p>
          <a:p>
            <a:pPr marL="508000">
              <a:lnSpc>
                <a:spcPct val="100000"/>
              </a:lnSpc>
              <a:spcBef>
                <a:spcPts val="1200"/>
              </a:spcBef>
            </a:pPr>
            <a:r>
              <a:rPr sz="2000" spc="-15" dirty="0">
                <a:latin typeface="Palatino Linotype"/>
                <a:cs typeface="Palatino Linotype"/>
              </a:rPr>
              <a:t>Temperature, </a:t>
            </a:r>
            <a:r>
              <a:rPr sz="2000" dirty="0">
                <a:latin typeface="Palatino Linotype"/>
                <a:cs typeface="Palatino Linotype"/>
              </a:rPr>
              <a:t>light, </a:t>
            </a:r>
            <a:r>
              <a:rPr sz="2000" spc="-5" dirty="0">
                <a:latin typeface="Palatino Linotype"/>
                <a:cs typeface="Palatino Linotype"/>
              </a:rPr>
              <a:t>proteins </a:t>
            </a:r>
            <a:r>
              <a:rPr sz="2000" dirty="0">
                <a:latin typeface="Palatino Linotype"/>
                <a:cs typeface="Palatino Linotype"/>
              </a:rPr>
              <a:t>and lipids, </a:t>
            </a:r>
            <a:r>
              <a:rPr sz="2000" spc="-30" dirty="0">
                <a:latin typeface="Palatino Linotype"/>
                <a:cs typeface="Palatino Linotype"/>
              </a:rPr>
              <a:t>O</a:t>
            </a:r>
            <a:r>
              <a:rPr sz="1950" spc="-44" baseline="-25641" dirty="0">
                <a:latin typeface="Palatino Linotype"/>
                <a:cs typeface="Palatino Linotype"/>
              </a:rPr>
              <a:t>2</a:t>
            </a:r>
            <a:r>
              <a:rPr sz="1950" spc="22" baseline="-25641" dirty="0">
                <a:latin typeface="Palatino Linotype"/>
                <a:cs typeface="Palatino Linotype"/>
              </a:rPr>
              <a:t> </a:t>
            </a:r>
            <a:r>
              <a:rPr sz="2000" dirty="0">
                <a:latin typeface="Palatino Linotype"/>
                <a:cs typeface="Palatino Linotype"/>
              </a:rPr>
              <a:t>CO</a:t>
            </a:r>
            <a:r>
              <a:rPr sz="1950" baseline="-25641" dirty="0">
                <a:latin typeface="Palatino Linotype"/>
                <a:cs typeface="Palatino Linotype"/>
              </a:rPr>
              <a:t>2</a:t>
            </a:r>
            <a:endParaRPr sz="1950" baseline="-25641">
              <a:latin typeface="Palatino Linotype"/>
              <a:cs typeface="Palatino Linotype"/>
            </a:endParaRPr>
          </a:p>
          <a:p>
            <a:pPr marL="831850" lvl="1" indent="-324485">
              <a:lnSpc>
                <a:spcPct val="100000"/>
              </a:lnSpc>
              <a:spcBef>
                <a:spcPts val="1205"/>
              </a:spcBef>
              <a:buAutoNum type="romanUcPeriod" startAt="2"/>
              <a:tabLst>
                <a:tab pos="832485" algn="l"/>
              </a:tabLst>
            </a:pPr>
            <a:r>
              <a:rPr sz="2000" b="1" dirty="0">
                <a:latin typeface="Palatino Linotype"/>
                <a:cs typeface="Palatino Linotype"/>
              </a:rPr>
              <a:t>Biotic</a:t>
            </a:r>
            <a:r>
              <a:rPr sz="2000" b="1" spc="-25" dirty="0">
                <a:latin typeface="Palatino Linotype"/>
                <a:cs typeface="Palatino Linotype"/>
              </a:rPr>
              <a:t> </a:t>
            </a:r>
            <a:r>
              <a:rPr sz="2000" b="1" dirty="0">
                <a:latin typeface="Palatino Linotype"/>
                <a:cs typeface="Palatino Linotype"/>
              </a:rPr>
              <a:t>Consumers</a:t>
            </a:r>
            <a:endParaRPr sz="2000">
              <a:latin typeface="Palatino Linotype"/>
              <a:cs typeface="Palatino Linotype"/>
            </a:endParaRPr>
          </a:p>
          <a:p>
            <a:pPr marL="50800" marR="43180" indent="457200">
              <a:lnSpc>
                <a:spcPct val="150000"/>
              </a:lnSpc>
            </a:pPr>
            <a:r>
              <a:rPr sz="2000" b="1" dirty="0">
                <a:latin typeface="Palatino Linotype"/>
                <a:cs typeface="Palatino Linotype"/>
              </a:rPr>
              <a:t>Producers: </a:t>
            </a:r>
            <a:r>
              <a:rPr sz="2000" spc="-5" dirty="0">
                <a:latin typeface="Palatino Linotype"/>
                <a:cs typeface="Palatino Linotype"/>
              </a:rPr>
              <a:t>They </a:t>
            </a:r>
            <a:r>
              <a:rPr sz="2000" dirty="0">
                <a:latin typeface="Palatino Linotype"/>
                <a:cs typeface="Palatino Linotype"/>
              </a:rPr>
              <a:t>are </a:t>
            </a:r>
            <a:r>
              <a:rPr sz="2000" spc="-5" dirty="0">
                <a:latin typeface="Palatino Linotype"/>
                <a:cs typeface="Palatino Linotype"/>
              </a:rPr>
              <a:t>green plants, </a:t>
            </a:r>
            <a:r>
              <a:rPr sz="2000" spc="-55" dirty="0">
                <a:latin typeface="Palatino Linotype"/>
                <a:cs typeface="Palatino Linotype"/>
              </a:rPr>
              <a:t>may. </a:t>
            </a:r>
            <a:r>
              <a:rPr sz="2000" spc="-5" dirty="0">
                <a:latin typeface="Palatino Linotype"/>
                <a:cs typeface="Palatino Linotype"/>
              </a:rPr>
              <a:t>be </a:t>
            </a:r>
            <a:r>
              <a:rPr sz="2000" dirty="0">
                <a:latin typeface="Palatino Linotype"/>
                <a:cs typeface="Palatino Linotype"/>
              </a:rPr>
              <a:t>submerged, free </a:t>
            </a:r>
            <a:r>
              <a:rPr sz="2000" spc="-5" dirty="0">
                <a:latin typeface="Palatino Linotype"/>
                <a:cs typeface="Palatino Linotype"/>
              </a:rPr>
              <a:t>floating  </a:t>
            </a:r>
            <a:r>
              <a:rPr sz="2000" dirty="0">
                <a:latin typeface="Palatino Linotype"/>
                <a:cs typeface="Palatino Linotype"/>
              </a:rPr>
              <a:t>ad </a:t>
            </a:r>
            <a:r>
              <a:rPr sz="2000" spc="-5" dirty="0">
                <a:latin typeface="Palatino Linotype"/>
                <a:cs typeface="Palatino Linotype"/>
              </a:rPr>
              <a:t>amphibious</a:t>
            </a:r>
            <a:r>
              <a:rPr sz="2000" spc="-25" dirty="0">
                <a:latin typeface="Palatino Linotype"/>
                <a:cs typeface="Palatino Linotype"/>
              </a:rPr>
              <a:t> </a:t>
            </a:r>
            <a:r>
              <a:rPr sz="2000" spc="-5" dirty="0">
                <a:latin typeface="Palatino Linotype"/>
                <a:cs typeface="Palatino Linotype"/>
              </a:rPr>
              <a:t>plants.</a:t>
            </a:r>
            <a:endParaRPr sz="2000">
              <a:latin typeface="Palatino Linotype"/>
              <a:cs typeface="Palatino Linotype"/>
            </a:endParaRPr>
          </a:p>
          <a:p>
            <a:pPr marL="508000">
              <a:lnSpc>
                <a:spcPct val="100000"/>
              </a:lnSpc>
              <a:spcBef>
                <a:spcPts val="1200"/>
              </a:spcBef>
            </a:pPr>
            <a:r>
              <a:rPr sz="2000" dirty="0">
                <a:latin typeface="Palatino Linotype"/>
                <a:cs typeface="Palatino Linotype"/>
              </a:rPr>
              <a:t>Examples: Phytoplanktons, algae and</a:t>
            </a:r>
            <a:r>
              <a:rPr sz="2000" spc="-85" dirty="0">
                <a:latin typeface="Palatino Linotype"/>
                <a:cs typeface="Palatino Linotype"/>
              </a:rPr>
              <a:t> </a:t>
            </a:r>
            <a:r>
              <a:rPr sz="2000" dirty="0">
                <a:latin typeface="Palatino Linotype"/>
                <a:cs typeface="Palatino Linotype"/>
              </a:rPr>
              <a:t>flagellates.</a:t>
            </a:r>
            <a:endParaRPr sz="2000">
              <a:latin typeface="Palatino Linotype"/>
              <a:cs typeface="Palatino Linotype"/>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74675"/>
            <a:ext cx="8020684" cy="5970270"/>
          </a:xfrm>
          <a:prstGeom prst="rect">
            <a:avLst/>
          </a:prstGeom>
        </p:spPr>
        <p:txBody>
          <a:bodyPr vert="horz" wrap="square" lIns="0" tIns="165100" rIns="0" bIns="0" rtlCol="0">
            <a:spAutoFit/>
          </a:bodyPr>
          <a:lstStyle/>
          <a:p>
            <a:pPr marL="469900">
              <a:lnSpc>
                <a:spcPct val="100000"/>
              </a:lnSpc>
              <a:spcBef>
                <a:spcPts val="1300"/>
              </a:spcBef>
            </a:pPr>
            <a:r>
              <a:rPr sz="2000" b="1" dirty="0">
                <a:latin typeface="Palatino Linotype"/>
                <a:cs typeface="Palatino Linotype"/>
              </a:rPr>
              <a:t>2.</a:t>
            </a:r>
            <a:r>
              <a:rPr sz="2000" b="1" spc="-10" dirty="0">
                <a:latin typeface="Palatino Linotype"/>
                <a:cs typeface="Palatino Linotype"/>
              </a:rPr>
              <a:t> </a:t>
            </a:r>
            <a:r>
              <a:rPr sz="2000" b="1" dirty="0">
                <a:latin typeface="Palatino Linotype"/>
                <a:cs typeface="Palatino Linotype"/>
              </a:rPr>
              <a:t>Consumers</a:t>
            </a:r>
            <a:endParaRPr sz="2000">
              <a:latin typeface="Palatino Linotype"/>
              <a:cs typeface="Palatino Linotype"/>
            </a:endParaRPr>
          </a:p>
          <a:p>
            <a:pPr marL="12700" marR="1364615" indent="457200">
              <a:lnSpc>
                <a:spcPct val="150000"/>
              </a:lnSpc>
            </a:pPr>
            <a:r>
              <a:rPr sz="2000" b="1" dirty="0">
                <a:latin typeface="Palatino Linotype"/>
                <a:cs typeface="Palatino Linotype"/>
              </a:rPr>
              <a:t>(a). </a:t>
            </a:r>
            <a:r>
              <a:rPr sz="2000" b="1" spc="-5" dirty="0">
                <a:latin typeface="Palatino Linotype"/>
                <a:cs typeface="Palatino Linotype"/>
              </a:rPr>
              <a:t>Primary </a:t>
            </a:r>
            <a:r>
              <a:rPr sz="2000" b="1" dirty="0">
                <a:latin typeface="Palatino Linotype"/>
                <a:cs typeface="Palatino Linotype"/>
              </a:rPr>
              <a:t>Consumers (Zooplanktons): </a:t>
            </a:r>
            <a:r>
              <a:rPr sz="2000" spc="-5" dirty="0">
                <a:latin typeface="Palatino Linotype"/>
                <a:cs typeface="Palatino Linotype"/>
              </a:rPr>
              <a:t>They </a:t>
            </a:r>
            <a:r>
              <a:rPr sz="2000" dirty="0">
                <a:latin typeface="Palatino Linotype"/>
                <a:cs typeface="Palatino Linotype"/>
              </a:rPr>
              <a:t>feed</a:t>
            </a:r>
            <a:r>
              <a:rPr sz="2000" spc="-105" dirty="0">
                <a:latin typeface="Palatino Linotype"/>
                <a:cs typeface="Palatino Linotype"/>
              </a:rPr>
              <a:t> </a:t>
            </a:r>
            <a:r>
              <a:rPr sz="2000" dirty="0">
                <a:latin typeface="Palatino Linotype"/>
                <a:cs typeface="Palatino Linotype"/>
              </a:rPr>
              <a:t>on  </a:t>
            </a:r>
            <a:r>
              <a:rPr sz="2000" spc="-5" dirty="0">
                <a:latin typeface="Palatino Linotype"/>
                <a:cs typeface="Palatino Linotype"/>
              </a:rPr>
              <a:t>phytopankton</a:t>
            </a:r>
            <a:endParaRPr sz="2000">
              <a:latin typeface="Palatino Linotype"/>
              <a:cs typeface="Palatino Linotype"/>
            </a:endParaRPr>
          </a:p>
          <a:p>
            <a:pPr marL="927100">
              <a:lnSpc>
                <a:spcPct val="100000"/>
              </a:lnSpc>
              <a:spcBef>
                <a:spcPts val="1200"/>
              </a:spcBef>
            </a:pPr>
            <a:r>
              <a:rPr sz="2000" spc="-5" dirty="0">
                <a:latin typeface="Palatino Linotype"/>
                <a:cs typeface="Palatino Linotype"/>
              </a:rPr>
              <a:t>Examples: </a:t>
            </a:r>
            <a:r>
              <a:rPr sz="2000" dirty="0">
                <a:latin typeface="Palatino Linotype"/>
                <a:cs typeface="Palatino Linotype"/>
              </a:rPr>
              <a:t>Cilictes, protozoans,</a:t>
            </a:r>
            <a:r>
              <a:rPr sz="2000" spc="-50" dirty="0">
                <a:latin typeface="Palatino Linotype"/>
                <a:cs typeface="Palatino Linotype"/>
              </a:rPr>
              <a:t> </a:t>
            </a:r>
            <a:r>
              <a:rPr sz="2000" dirty="0">
                <a:latin typeface="Palatino Linotype"/>
                <a:cs typeface="Palatino Linotype"/>
              </a:rPr>
              <a:t>etc.,</a:t>
            </a:r>
            <a:endParaRPr sz="2000">
              <a:latin typeface="Palatino Linotype"/>
              <a:cs typeface="Palatino Linotype"/>
            </a:endParaRPr>
          </a:p>
          <a:p>
            <a:pPr marL="927100" marR="5080" indent="-457200">
              <a:lnSpc>
                <a:spcPct val="150000"/>
              </a:lnSpc>
              <a:buAutoNum type="alphaLcParenBoth" startAt="2"/>
              <a:tabLst>
                <a:tab pos="857250" algn="l"/>
              </a:tabLst>
            </a:pPr>
            <a:r>
              <a:rPr sz="2000" b="1" dirty="0">
                <a:latin typeface="Palatino Linotype"/>
                <a:cs typeface="Palatino Linotype"/>
              </a:rPr>
              <a:t>Secondary consumers </a:t>
            </a:r>
            <a:r>
              <a:rPr sz="2000" b="1" spc="-5" dirty="0">
                <a:latin typeface="Palatino Linotype"/>
                <a:cs typeface="Palatino Linotype"/>
              </a:rPr>
              <a:t>(carnivores) </a:t>
            </a:r>
            <a:r>
              <a:rPr sz="2000" dirty="0">
                <a:latin typeface="Palatino Linotype"/>
                <a:cs typeface="Palatino Linotype"/>
              </a:rPr>
              <a:t>: </a:t>
            </a:r>
            <a:r>
              <a:rPr sz="2000" spc="-5" dirty="0">
                <a:latin typeface="Palatino Linotype"/>
                <a:cs typeface="Palatino Linotype"/>
              </a:rPr>
              <a:t>They </a:t>
            </a:r>
            <a:r>
              <a:rPr sz="2000" dirty="0">
                <a:latin typeface="Palatino Linotype"/>
                <a:cs typeface="Palatino Linotype"/>
              </a:rPr>
              <a:t>feed on </a:t>
            </a:r>
            <a:r>
              <a:rPr sz="2000" spc="-5" dirty="0">
                <a:latin typeface="Palatino Linotype"/>
                <a:cs typeface="Palatino Linotype"/>
              </a:rPr>
              <a:t>zooplankton.  </a:t>
            </a:r>
            <a:r>
              <a:rPr sz="2000" dirty="0">
                <a:latin typeface="Palatino Linotype"/>
                <a:cs typeface="Palatino Linotype"/>
              </a:rPr>
              <a:t>Examples: </a:t>
            </a:r>
            <a:r>
              <a:rPr sz="2000" spc="-5" dirty="0">
                <a:latin typeface="Palatino Linotype"/>
                <a:cs typeface="Palatino Linotype"/>
              </a:rPr>
              <a:t>Insects </a:t>
            </a:r>
            <a:r>
              <a:rPr sz="2000" dirty="0">
                <a:latin typeface="Palatino Linotype"/>
                <a:cs typeface="Palatino Linotype"/>
              </a:rPr>
              <a:t>and small</a:t>
            </a:r>
            <a:r>
              <a:rPr sz="2000" spc="-35" dirty="0">
                <a:latin typeface="Palatino Linotype"/>
                <a:cs typeface="Palatino Linotype"/>
              </a:rPr>
              <a:t> </a:t>
            </a:r>
            <a:r>
              <a:rPr sz="2000" dirty="0">
                <a:latin typeface="Palatino Linotype"/>
                <a:cs typeface="Palatino Linotype"/>
              </a:rPr>
              <a:t>fishes.</a:t>
            </a:r>
            <a:endParaRPr sz="2000">
              <a:latin typeface="Palatino Linotype"/>
              <a:cs typeface="Palatino Linotype"/>
            </a:endParaRPr>
          </a:p>
          <a:p>
            <a:pPr marL="814069" indent="-344805">
              <a:lnSpc>
                <a:spcPct val="100000"/>
              </a:lnSpc>
              <a:spcBef>
                <a:spcPts val="1200"/>
              </a:spcBef>
              <a:buAutoNum type="alphaLcParenBoth" startAt="2"/>
              <a:tabLst>
                <a:tab pos="814705" algn="l"/>
              </a:tabLst>
            </a:pPr>
            <a:r>
              <a:rPr sz="2000" b="1" spc="-25" dirty="0">
                <a:latin typeface="Palatino Linotype"/>
                <a:cs typeface="Palatino Linotype"/>
              </a:rPr>
              <a:t>Tertiary </a:t>
            </a:r>
            <a:r>
              <a:rPr sz="2000" b="1" dirty="0">
                <a:latin typeface="Palatino Linotype"/>
                <a:cs typeface="Palatino Linotype"/>
              </a:rPr>
              <a:t>consumers: </a:t>
            </a:r>
            <a:r>
              <a:rPr sz="2000" dirty="0">
                <a:latin typeface="Palatino Linotype"/>
                <a:cs typeface="Palatino Linotype"/>
              </a:rPr>
              <a:t>They feed on smaller</a:t>
            </a:r>
            <a:r>
              <a:rPr sz="2000" spc="-70" dirty="0">
                <a:latin typeface="Palatino Linotype"/>
                <a:cs typeface="Palatino Linotype"/>
              </a:rPr>
              <a:t> </a:t>
            </a:r>
            <a:r>
              <a:rPr sz="2000" dirty="0">
                <a:latin typeface="Palatino Linotype"/>
                <a:cs typeface="Palatino Linotype"/>
              </a:rPr>
              <a:t>fish</a:t>
            </a:r>
            <a:endParaRPr sz="2000">
              <a:latin typeface="Palatino Linotype"/>
              <a:cs typeface="Palatino Linotype"/>
            </a:endParaRPr>
          </a:p>
          <a:p>
            <a:pPr marL="927100">
              <a:lnSpc>
                <a:spcPct val="100000"/>
              </a:lnSpc>
              <a:spcBef>
                <a:spcPts val="1205"/>
              </a:spcBef>
            </a:pPr>
            <a:r>
              <a:rPr sz="2000" dirty="0">
                <a:latin typeface="Palatino Linotype"/>
                <a:cs typeface="Palatino Linotype"/>
              </a:rPr>
              <a:t>Examples: </a:t>
            </a:r>
            <a:r>
              <a:rPr sz="2000" spc="-5" dirty="0">
                <a:latin typeface="Palatino Linotype"/>
                <a:cs typeface="Palatino Linotype"/>
              </a:rPr>
              <a:t>Large </a:t>
            </a:r>
            <a:r>
              <a:rPr sz="2000" dirty="0">
                <a:latin typeface="Palatino Linotype"/>
                <a:cs typeface="Palatino Linotype"/>
              </a:rPr>
              <a:t>fishes like game</a:t>
            </a:r>
            <a:r>
              <a:rPr sz="2000" spc="-40" dirty="0">
                <a:latin typeface="Palatino Linotype"/>
                <a:cs typeface="Palatino Linotype"/>
              </a:rPr>
              <a:t> </a:t>
            </a:r>
            <a:r>
              <a:rPr sz="2000" dirty="0">
                <a:latin typeface="Palatino Linotype"/>
                <a:cs typeface="Palatino Linotype"/>
              </a:rPr>
              <a:t>fish.</a:t>
            </a:r>
            <a:endParaRPr sz="2000">
              <a:latin typeface="Palatino Linotype"/>
              <a:cs typeface="Palatino Linotype"/>
            </a:endParaRPr>
          </a:p>
          <a:p>
            <a:pPr>
              <a:lnSpc>
                <a:spcPct val="100000"/>
              </a:lnSpc>
            </a:pPr>
            <a:endParaRPr sz="2000">
              <a:latin typeface="Times New Roman"/>
              <a:cs typeface="Times New Roman"/>
            </a:endParaRPr>
          </a:p>
          <a:p>
            <a:pPr>
              <a:lnSpc>
                <a:spcPct val="100000"/>
              </a:lnSpc>
              <a:spcBef>
                <a:spcPts val="25"/>
              </a:spcBef>
            </a:pPr>
            <a:endParaRPr sz="2150">
              <a:latin typeface="Times New Roman"/>
              <a:cs typeface="Times New Roman"/>
            </a:endParaRPr>
          </a:p>
          <a:p>
            <a:pPr marL="469900">
              <a:lnSpc>
                <a:spcPct val="100000"/>
              </a:lnSpc>
            </a:pPr>
            <a:r>
              <a:rPr sz="2000" b="1" dirty="0">
                <a:latin typeface="Palatino Linotype"/>
                <a:cs typeface="Palatino Linotype"/>
              </a:rPr>
              <a:t>3.</a:t>
            </a:r>
            <a:r>
              <a:rPr sz="2000" b="1" spc="-10" dirty="0">
                <a:latin typeface="Palatino Linotype"/>
                <a:cs typeface="Palatino Linotype"/>
              </a:rPr>
              <a:t> </a:t>
            </a:r>
            <a:r>
              <a:rPr sz="2000" b="1" spc="-5" dirty="0">
                <a:latin typeface="Palatino Linotype"/>
                <a:cs typeface="Palatino Linotype"/>
              </a:rPr>
              <a:t>Decomposers</a:t>
            </a:r>
            <a:endParaRPr sz="2000">
              <a:latin typeface="Palatino Linotype"/>
              <a:cs typeface="Palatino Linotype"/>
            </a:endParaRPr>
          </a:p>
          <a:p>
            <a:pPr marL="927100" marR="2092325">
              <a:lnSpc>
                <a:spcPct val="150000"/>
              </a:lnSpc>
              <a:spcBef>
                <a:spcPts val="5"/>
              </a:spcBef>
            </a:pPr>
            <a:r>
              <a:rPr sz="2000" spc="-5" dirty="0">
                <a:latin typeface="Palatino Linotype"/>
                <a:cs typeface="Palatino Linotype"/>
              </a:rPr>
              <a:t>They </a:t>
            </a:r>
            <a:r>
              <a:rPr sz="2000" dirty="0">
                <a:latin typeface="Palatino Linotype"/>
                <a:cs typeface="Palatino Linotype"/>
              </a:rPr>
              <a:t>decompose </a:t>
            </a:r>
            <a:r>
              <a:rPr sz="2000" spc="-5" dirty="0">
                <a:latin typeface="Palatino Linotype"/>
                <a:cs typeface="Palatino Linotype"/>
              </a:rPr>
              <a:t>the </a:t>
            </a:r>
            <a:r>
              <a:rPr sz="2000" dirty="0">
                <a:latin typeface="Palatino Linotype"/>
                <a:cs typeface="Palatino Linotype"/>
              </a:rPr>
              <a:t>dead </a:t>
            </a:r>
            <a:r>
              <a:rPr sz="2000" spc="-5" dirty="0">
                <a:latin typeface="Palatino Linotype"/>
                <a:cs typeface="Palatino Linotype"/>
              </a:rPr>
              <a:t>plants </a:t>
            </a:r>
            <a:r>
              <a:rPr sz="2000" dirty="0">
                <a:latin typeface="Palatino Linotype"/>
                <a:cs typeface="Palatino Linotype"/>
              </a:rPr>
              <a:t>ad animals  Examples: Bacteria, fungi and</a:t>
            </a:r>
            <a:r>
              <a:rPr sz="2000" spc="-100" dirty="0">
                <a:latin typeface="Palatino Linotype"/>
                <a:cs typeface="Palatino Linotype"/>
              </a:rPr>
              <a:t> </a:t>
            </a:r>
            <a:r>
              <a:rPr sz="2000" dirty="0">
                <a:latin typeface="Palatino Linotype"/>
                <a:cs typeface="Palatino Linotype"/>
              </a:rPr>
              <a:t>aclinonrcetes.</a:t>
            </a:r>
            <a:endParaRPr sz="2000">
              <a:latin typeface="Palatino Linotype"/>
              <a:cs typeface="Palatino Linotype"/>
            </a:endParaRPr>
          </a:p>
          <a:p>
            <a:pPr marL="469900">
              <a:lnSpc>
                <a:spcPct val="100000"/>
              </a:lnSpc>
              <a:spcBef>
                <a:spcPts val="1200"/>
              </a:spcBef>
            </a:pPr>
            <a:r>
              <a:rPr sz="2000" dirty="0">
                <a:latin typeface="Palatino Linotype"/>
                <a:cs typeface="Palatino Linotype"/>
              </a:rPr>
              <a:t>.</a:t>
            </a:r>
            <a:endParaRPr sz="2000">
              <a:latin typeface="Palatino Linotype"/>
              <a:cs typeface="Palatino Linotype"/>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33400"/>
            <a:ext cx="8744712" cy="5715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53339"/>
            <a:ext cx="7467600" cy="662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1645</TotalTime>
  <Words>5783</Words>
  <Application>Microsoft Office PowerPoint</Application>
  <PresentationFormat>On-screen Show (4:3)</PresentationFormat>
  <Paragraphs>816</Paragraphs>
  <Slides>156</Slides>
  <Notes>2</Notes>
  <HiddenSlides>0</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Austin</vt:lpstr>
      <vt:lpstr>Environment  and its segments</vt:lpstr>
      <vt:lpstr>Environment</vt:lpstr>
      <vt:lpstr>Natural Environment </vt:lpstr>
      <vt:lpstr>Anthropogenic Environment</vt:lpstr>
      <vt:lpstr>Slide 5</vt:lpstr>
      <vt:lpstr>Segments of Natural Environment </vt:lpstr>
      <vt:lpstr>Hydrosphere</vt:lpstr>
      <vt:lpstr>Slide 8</vt:lpstr>
      <vt:lpstr>Lithosphere </vt:lpstr>
      <vt:lpstr>Slide 10</vt:lpstr>
      <vt:lpstr>Atmosphere </vt:lpstr>
      <vt:lpstr>Slide 12</vt:lpstr>
      <vt:lpstr>Slide 13</vt:lpstr>
      <vt:lpstr>Biosphere </vt:lpstr>
      <vt:lpstr>Ecosystem</vt:lpstr>
      <vt:lpstr>Ecosystem</vt:lpstr>
      <vt:lpstr>Slide 17</vt:lpstr>
      <vt:lpstr>Slide 18</vt:lpstr>
      <vt:lpstr>Components of an Ecosystem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Hydrological Cycle Movement of water in a cyclic manner is known  as hydrological cycle.</vt:lpstr>
      <vt:lpstr>Slide 34</vt:lpstr>
      <vt:lpstr>Slide 35</vt:lpstr>
      <vt:lpstr>Slide 36</vt:lpstr>
      <vt:lpstr>Carbon cycle</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TYPES OF ECOSYSTEM- Natural ecosystem</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RIVER (or) STREAM ECOSYSTEM</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3. Biogeochemical cycles</vt:lpstr>
      <vt:lpstr>Hydrological Cycle </vt:lpstr>
      <vt:lpstr>Slide 119</vt:lpstr>
      <vt:lpstr>Nitrogen cycle</vt:lpstr>
      <vt:lpstr>Slide 121</vt:lpstr>
      <vt:lpstr>Slide 122</vt:lpstr>
      <vt:lpstr>Slide 123</vt:lpstr>
      <vt:lpstr> INTRODUCTION  </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CONSERVATION OF BIODIVERSITY</vt:lpstr>
      <vt:lpstr>Slide 148</vt:lpstr>
      <vt:lpstr>Slide 149</vt:lpstr>
      <vt:lpstr>Slide 150</vt:lpstr>
      <vt:lpstr>BIODIVERSITY IN INDIA</vt:lpstr>
      <vt:lpstr>Slide 152</vt:lpstr>
      <vt:lpstr>Slide 153</vt:lpstr>
      <vt:lpstr>Slide 154</vt:lpstr>
      <vt:lpstr>CONCLUSION</vt:lpstr>
      <vt:lpstr>Slide 156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Seccion Inglesa</dc:creator>
  <cp:lastModifiedBy>Windows User</cp:lastModifiedBy>
  <cp:revision>176</cp:revision>
  <dcterms:created xsi:type="dcterms:W3CDTF">2015-04-29T11:59:06Z</dcterms:created>
  <dcterms:modified xsi:type="dcterms:W3CDTF">2020-01-31T04:58:14Z</dcterms:modified>
</cp:coreProperties>
</file>