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01" r:id="rId3"/>
    <p:sldId id="258" r:id="rId4"/>
    <p:sldId id="302" r:id="rId5"/>
    <p:sldId id="259" r:id="rId6"/>
    <p:sldId id="265" r:id="rId7"/>
    <p:sldId id="269" r:id="rId8"/>
    <p:sldId id="270" r:id="rId9"/>
    <p:sldId id="271" r:id="rId10"/>
    <p:sldId id="272" r:id="rId11"/>
    <p:sldId id="273" r:id="rId12"/>
    <p:sldId id="274" r:id="rId13"/>
    <p:sldId id="296" r:id="rId14"/>
    <p:sldId id="275" r:id="rId15"/>
    <p:sldId id="276" r:id="rId16"/>
    <p:sldId id="277" r:id="rId17"/>
    <p:sldId id="278" r:id="rId18"/>
    <p:sldId id="306" r:id="rId19"/>
    <p:sldId id="307" r:id="rId20"/>
    <p:sldId id="295" r:id="rId21"/>
    <p:sldId id="279" r:id="rId22"/>
    <p:sldId id="294" r:id="rId23"/>
    <p:sldId id="285" r:id="rId24"/>
    <p:sldId id="286" r:id="rId25"/>
    <p:sldId id="287" r:id="rId26"/>
    <p:sldId id="291"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83" autoAdjust="0"/>
    <p:restoredTop sz="86333" autoAdjust="0"/>
  </p:normalViewPr>
  <p:slideViewPr>
    <p:cSldViewPr>
      <p:cViewPr varScale="1">
        <p:scale>
          <a:sx n="69" d="100"/>
          <a:sy n="69" d="100"/>
        </p:scale>
        <p:origin x="-564" y="-108"/>
      </p:cViewPr>
      <p:guideLst>
        <p:guide orient="horz" pos="2160"/>
        <p:guide pos="2880"/>
      </p:guideLst>
    </p:cSldViewPr>
  </p:slideViewPr>
  <p:outlineViewPr>
    <p:cViewPr>
      <p:scale>
        <a:sx n="33" d="100"/>
        <a:sy n="33" d="100"/>
      </p:scale>
      <p:origin x="0" y="766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B23613-5D1E-4191-8AA5-7BDAB4AA226D}"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23613-5D1E-4191-8AA5-7BDAB4AA226D}"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23613-5D1E-4191-8AA5-7BDAB4AA226D}"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23613-5D1E-4191-8AA5-7BDAB4AA226D}"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23613-5D1E-4191-8AA5-7BDAB4AA226D}"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B23613-5D1E-4191-8AA5-7BDAB4AA226D}"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B23613-5D1E-4191-8AA5-7BDAB4AA226D}" type="datetimeFigureOut">
              <a:rPr lang="en-US" smtClean="0"/>
              <a:pPr/>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23613-5D1E-4191-8AA5-7BDAB4AA226D}" type="datetimeFigureOut">
              <a:rPr lang="en-US" smtClean="0"/>
              <a:pPr/>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23613-5D1E-4191-8AA5-7BDAB4AA226D}" type="datetimeFigureOut">
              <a:rPr lang="en-US" smtClean="0"/>
              <a:pPr/>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23613-5D1E-4191-8AA5-7BDAB4AA226D}"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23613-5D1E-4191-8AA5-7BDAB4AA226D}"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511A-FE9F-4ABF-8DE4-F40105C4AE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23613-5D1E-4191-8AA5-7BDAB4AA226D}"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A511A-FE9F-4ABF-8DE4-F40105C4AEB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765175"/>
          </a:xfrm>
          <a:effectLst>
            <a:outerShdw blurRad="50800" dist="38100" dir="8100000" algn="tr" rotWithShape="0">
              <a:prstClr val="black">
                <a:alpha val="40000"/>
              </a:prstClr>
            </a:outerShdw>
          </a:effectLst>
        </p:spPr>
        <p:txBody>
          <a:bodyPr>
            <a:normAutofit/>
          </a:bodyPr>
          <a:lstStyle/>
          <a:p>
            <a:r>
              <a:rPr lang="en-US" dirty="0" smtClean="0">
                <a:latin typeface="Andalus" pitchFamily="18" charset="-78"/>
                <a:cs typeface="Andalus" pitchFamily="18" charset="-78"/>
              </a:rPr>
              <a:t>Noise Pollution</a:t>
            </a:r>
            <a:endParaRPr lang="en-US" dirty="0">
              <a:latin typeface="Andalus" pitchFamily="18" charset="-78"/>
              <a:cs typeface="Andalus" pitchFamily="18" charset="-78"/>
            </a:endParaRPr>
          </a:p>
        </p:txBody>
      </p:sp>
      <p:pic>
        <p:nvPicPr>
          <p:cNvPr id="7" name="Picture 6" descr="04noise2.jpg"/>
          <p:cNvPicPr>
            <a:picLocks noChangeAspect="1"/>
          </p:cNvPicPr>
          <p:nvPr/>
        </p:nvPicPr>
        <p:blipFill>
          <a:blip r:embed="rId2" cstate="print"/>
          <a:stretch>
            <a:fillRect/>
          </a:stretch>
        </p:blipFill>
        <p:spPr>
          <a:xfrm>
            <a:off x="990600" y="1295400"/>
            <a:ext cx="7223688" cy="4648200"/>
          </a:xfrm>
          <a:prstGeom prst="rect">
            <a:avLst/>
          </a:prstGeom>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fontScale="90000"/>
          </a:bodyPr>
          <a:lstStyle/>
          <a:p>
            <a:r>
              <a:rPr lang="en-US" b="1" dirty="0">
                <a:latin typeface="Andalus" pitchFamily="18" charset="-78"/>
                <a:cs typeface="Andalus" pitchFamily="18" charset="-78"/>
              </a:rPr>
              <a:t>Typical noise levels of some point sources</a:t>
            </a:r>
            <a:endParaRPr lang="en-US" dirty="0">
              <a:latin typeface="Andalus" pitchFamily="18" charset="-78"/>
              <a:cs typeface="Andalus" pitchFamily="18" charset="-78"/>
            </a:endParaRPr>
          </a:p>
        </p:txBody>
      </p:sp>
      <p:pic>
        <p:nvPicPr>
          <p:cNvPr id="2050" name="Picture 2"/>
          <p:cNvPicPr>
            <a:picLocks noGrp="1" noChangeAspect="1" noChangeArrowheads="1"/>
          </p:cNvPicPr>
          <p:nvPr>
            <p:ph idx="1"/>
          </p:nvPr>
        </p:nvPicPr>
        <p:blipFill>
          <a:blip r:embed="rId2" cstate="print"/>
          <a:stretch>
            <a:fillRect/>
          </a:stretch>
        </p:blipFill>
        <p:spPr bwMode="auto">
          <a:xfrm>
            <a:off x="422060" y="1752600"/>
            <a:ext cx="8380791" cy="4724400"/>
          </a:xfrm>
          <a:prstGeom prst="rect">
            <a:avLst/>
          </a:prstGeom>
          <a:noFill/>
          <a:ln w="9525">
            <a:noFill/>
            <a:miter lim="800000"/>
            <a:headEnd/>
            <a:tailEnd/>
          </a:ln>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b="1" dirty="0" smtClean="0">
                <a:latin typeface="Andalus" pitchFamily="18" charset="-78"/>
                <a:cs typeface="Andalus" pitchFamily="18" charset="-78"/>
              </a:rPr>
              <a:t>Effects of Noise pollution</a:t>
            </a:r>
            <a:endParaRPr lang="en-US" b="1" dirty="0">
              <a:latin typeface="Andalus" pitchFamily="18" charset="-78"/>
              <a:cs typeface="Andalus" pitchFamily="18" charset="-78"/>
            </a:endParaRPr>
          </a:p>
        </p:txBody>
      </p:sp>
      <p:sp>
        <p:nvSpPr>
          <p:cNvPr id="3" name="Content Placeholder 2"/>
          <p:cNvSpPr>
            <a:spLocks noGrp="1"/>
          </p:cNvSpPr>
          <p:nvPr>
            <p:ph idx="1"/>
          </p:nvPr>
        </p:nvSpPr>
        <p:spPr>
          <a:xfrm>
            <a:off x="457200" y="1600200"/>
            <a:ext cx="5334000" cy="4876800"/>
          </a:xfrm>
          <a:effectLst>
            <a:outerShdw blurRad="50800" dist="38100" dir="8100000" algn="tr" rotWithShape="0">
              <a:prstClr val="black">
                <a:alpha val="40000"/>
              </a:prstClr>
            </a:outerShdw>
          </a:effectLst>
        </p:spPr>
        <p:txBody>
          <a:bodyPr>
            <a:normAutofit fontScale="77500" lnSpcReduction="20000"/>
          </a:bodyPr>
          <a:lstStyle/>
          <a:p>
            <a:pPr algn="just"/>
            <a:r>
              <a:rPr lang="en-US" dirty="0" smtClean="0">
                <a:latin typeface="Andalus" pitchFamily="18" charset="-78"/>
                <a:cs typeface="Andalus" pitchFamily="18" charset="-78"/>
              </a:rPr>
              <a:t>Noise can do Physiological and or / Psychological damage if the volume is high or if exposure is prolonged.</a:t>
            </a:r>
          </a:p>
          <a:p>
            <a:pPr algn="just"/>
            <a:r>
              <a:rPr lang="en-US" b="1" dirty="0" smtClean="0">
                <a:latin typeface="Andalus" pitchFamily="18" charset="-78"/>
                <a:cs typeface="Andalus" pitchFamily="18" charset="-78"/>
              </a:rPr>
              <a:t>Common effects of Noise pollution are:</a:t>
            </a:r>
          </a:p>
          <a:p>
            <a:pPr algn="just"/>
            <a:r>
              <a:rPr lang="en-US" b="1" dirty="0" smtClean="0">
                <a:latin typeface="Andalus" pitchFamily="18" charset="-78"/>
                <a:cs typeface="Andalus" pitchFamily="18" charset="-78"/>
              </a:rPr>
              <a:t>Hearing Loss</a:t>
            </a:r>
            <a:r>
              <a:rPr lang="en-US" dirty="0" smtClean="0">
                <a:latin typeface="Andalus" pitchFamily="18" charset="-78"/>
                <a:cs typeface="Andalus" pitchFamily="18" charset="-78"/>
              </a:rPr>
              <a:t>: Loud noise damages fine hair cell in the ear. The vibration of these hair cells is responsible for hearing of Sound by us, Since our body cannot replace damaged hair cells. Permanent Hearing loss is caused by long term exposure to loud noise.</a:t>
            </a:r>
            <a:endParaRPr lang="en-US" dirty="0">
              <a:latin typeface="Andalus" pitchFamily="18" charset="-78"/>
              <a:cs typeface="Andalus" pitchFamily="18" charset="-78"/>
            </a:endParaRPr>
          </a:p>
        </p:txBody>
      </p:sp>
      <p:pic>
        <p:nvPicPr>
          <p:cNvPr id="6146" name="Picture 2"/>
          <p:cNvPicPr>
            <a:picLocks noChangeAspect="1" noChangeArrowheads="1"/>
          </p:cNvPicPr>
          <p:nvPr/>
        </p:nvPicPr>
        <p:blipFill>
          <a:blip r:embed="rId2" cstate="print"/>
          <a:srcRect/>
          <a:stretch>
            <a:fillRect/>
          </a:stretch>
        </p:blipFill>
        <p:spPr bwMode="auto">
          <a:xfrm>
            <a:off x="5943600" y="1447800"/>
            <a:ext cx="2895600" cy="5168900"/>
          </a:xfrm>
          <a:prstGeom prst="rect">
            <a:avLst/>
          </a:prstGeom>
          <a:noFill/>
          <a:ln w="9525">
            <a:noFill/>
            <a:miter lim="800000"/>
            <a:headEnd/>
            <a:tailEnd/>
          </a:ln>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4572000" cy="6096000"/>
          </a:xfrm>
          <a:effectLst>
            <a:outerShdw blurRad="50800" dist="50800" dir="8100000" algn="tr" rotWithShape="0">
              <a:prstClr val="black">
                <a:alpha val="40000"/>
              </a:prstClr>
            </a:outerShdw>
          </a:effectLst>
        </p:spPr>
        <p:txBody>
          <a:bodyPr>
            <a:normAutofit fontScale="92500" lnSpcReduction="10000"/>
          </a:bodyPr>
          <a:lstStyle/>
          <a:p>
            <a:pPr algn="just">
              <a:buNone/>
            </a:pPr>
            <a:r>
              <a:rPr lang="en-US" b="1" dirty="0" smtClean="0">
                <a:latin typeface="Andalus" pitchFamily="18" charset="-78"/>
                <a:cs typeface="Andalus" pitchFamily="18" charset="-78"/>
              </a:rPr>
              <a:t>Annoyance: </a:t>
            </a:r>
            <a:r>
              <a:rPr lang="en-US" dirty="0" smtClean="0">
                <a:latin typeface="Andalus" pitchFamily="18" charset="-78"/>
                <a:cs typeface="Andalus" pitchFamily="18" charset="-78"/>
              </a:rPr>
              <a:t>It creates annoyance to the receptor due to sound level fluctuations</a:t>
            </a:r>
          </a:p>
          <a:p>
            <a:pPr algn="just">
              <a:buNone/>
            </a:pPr>
            <a:r>
              <a:rPr lang="en-US" b="1" dirty="0" smtClean="0">
                <a:latin typeface="Andalus" pitchFamily="18" charset="-78"/>
                <a:cs typeface="Andalus" pitchFamily="18" charset="-78"/>
              </a:rPr>
              <a:t>Physiological effects:</a:t>
            </a:r>
          </a:p>
          <a:p>
            <a:pPr algn="just"/>
            <a:r>
              <a:rPr lang="en-US" dirty="0" smtClean="0">
                <a:latin typeface="Andalus" pitchFamily="18" charset="-78"/>
                <a:cs typeface="Andalus" pitchFamily="18" charset="-78"/>
              </a:rPr>
              <a:t>The Physiological effects like breathing difficulty, rise in blood pressure, migraine, headaches, constriction of blood vessels and even heart attacks.</a:t>
            </a:r>
          </a:p>
          <a:p>
            <a:pPr algn="just">
              <a:buNone/>
            </a:pPr>
            <a:r>
              <a:rPr lang="en-US" dirty="0" smtClean="0">
                <a:latin typeface="Andalus" pitchFamily="18" charset="-78"/>
                <a:cs typeface="Andalus" pitchFamily="18" charset="-78"/>
              </a:rPr>
              <a:t>.</a:t>
            </a:r>
            <a:endParaRPr lang="en-US" dirty="0">
              <a:latin typeface="Andalus" pitchFamily="18" charset="-78"/>
              <a:cs typeface="Andalus" pitchFamily="18" charset="-78"/>
            </a:endParaRPr>
          </a:p>
        </p:txBody>
      </p:sp>
      <p:pic>
        <p:nvPicPr>
          <p:cNvPr id="7170" name="Picture 2"/>
          <p:cNvPicPr>
            <a:picLocks noChangeAspect="1" noChangeArrowheads="1"/>
          </p:cNvPicPr>
          <p:nvPr/>
        </p:nvPicPr>
        <p:blipFill>
          <a:blip r:embed="rId2" cstate="print"/>
          <a:srcRect/>
          <a:stretch>
            <a:fillRect/>
          </a:stretch>
        </p:blipFill>
        <p:spPr bwMode="auto">
          <a:xfrm>
            <a:off x="5638800" y="3352800"/>
            <a:ext cx="3048000" cy="3200400"/>
          </a:xfrm>
          <a:prstGeom prst="rect">
            <a:avLst/>
          </a:prstGeom>
          <a:noFill/>
          <a:ln w="9525">
            <a:noFill/>
            <a:miter lim="800000"/>
            <a:headEnd/>
            <a:tailEnd/>
          </a:ln>
          <a:effectLst>
            <a:outerShdw blurRad="50800" dist="241300" dir="8100000" algn="tr" rotWithShape="0">
              <a:prstClr val="black">
                <a:alpha val="40000"/>
              </a:prstClr>
            </a:outerShdw>
          </a:effectLst>
        </p:spPr>
      </p:pic>
      <p:pic>
        <p:nvPicPr>
          <p:cNvPr id="7171" name="Picture 3"/>
          <p:cNvPicPr>
            <a:picLocks noChangeAspect="1" noChangeArrowheads="1"/>
          </p:cNvPicPr>
          <p:nvPr/>
        </p:nvPicPr>
        <p:blipFill>
          <a:blip r:embed="rId3" cstate="print"/>
          <a:srcRect/>
          <a:stretch>
            <a:fillRect/>
          </a:stretch>
        </p:blipFill>
        <p:spPr bwMode="auto">
          <a:xfrm>
            <a:off x="5638800" y="304800"/>
            <a:ext cx="3048000" cy="2514600"/>
          </a:xfrm>
          <a:prstGeom prst="rect">
            <a:avLst/>
          </a:prstGeom>
          <a:noFill/>
          <a:ln w="9525">
            <a:noFill/>
            <a:miter lim="800000"/>
            <a:headEnd/>
            <a:tailEnd/>
          </a:ln>
          <a:effectLst>
            <a:outerShdw blurRad="50800" dist="2286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b="1" dirty="0" smtClean="0">
                <a:latin typeface="Andalus" pitchFamily="18" charset="-78"/>
                <a:cs typeface="Andalus" pitchFamily="18" charset="-78"/>
              </a:rPr>
              <a:t>Effects of Noise pollution</a:t>
            </a:r>
            <a:endParaRPr lang="en-IN" dirty="0"/>
          </a:p>
        </p:txBody>
      </p:sp>
      <p:sp>
        <p:nvSpPr>
          <p:cNvPr id="3" name="Content Placeholder 2"/>
          <p:cNvSpPr>
            <a:spLocks noGrp="1"/>
          </p:cNvSpPr>
          <p:nvPr>
            <p:ph idx="1"/>
          </p:nvPr>
        </p:nvSpPr>
        <p:spPr>
          <a:xfrm>
            <a:off x="457200" y="1600200"/>
            <a:ext cx="8229600" cy="4525963"/>
          </a:xfrm>
          <a:effectLst>
            <a:outerShdw blurRad="50800" dist="38100" dir="8100000" algn="tr" rotWithShape="0">
              <a:prstClr val="black">
                <a:alpha val="40000"/>
              </a:prstClr>
            </a:outerShdw>
          </a:effectLst>
        </p:spPr>
        <p:txBody>
          <a:bodyPr/>
          <a:lstStyle/>
          <a:p>
            <a:pPr algn="just">
              <a:buNone/>
            </a:pPr>
            <a:r>
              <a:rPr lang="en-US" b="1" dirty="0" smtClean="0">
                <a:latin typeface="Andalus" pitchFamily="18" charset="-78"/>
                <a:cs typeface="Andalus" pitchFamily="18" charset="-78"/>
              </a:rPr>
              <a:t>Human performance:</a:t>
            </a:r>
            <a:r>
              <a:rPr lang="en-US" dirty="0" smtClean="0">
                <a:latin typeface="Andalus" pitchFamily="18" charset="-78"/>
                <a:cs typeface="Andalus" pitchFamily="18" charset="-78"/>
              </a:rPr>
              <a:t> The working of humans will be affected as they will lose their concentration</a:t>
            </a:r>
          </a:p>
          <a:p>
            <a:pPr algn="just">
              <a:buNone/>
            </a:pPr>
            <a:r>
              <a:rPr lang="en-US" b="1" dirty="0" smtClean="0">
                <a:latin typeface="Andalus" pitchFamily="18" charset="-78"/>
                <a:cs typeface="Andalus" pitchFamily="18" charset="-78"/>
              </a:rPr>
              <a:t>Nervous System: </a:t>
            </a:r>
            <a:r>
              <a:rPr lang="en-US" dirty="0" smtClean="0">
                <a:latin typeface="Andalus" pitchFamily="18" charset="-78"/>
                <a:cs typeface="Andalus" pitchFamily="18" charset="-78"/>
              </a:rPr>
              <a:t>It causes pain ringing in ears, feeling of tiredness, thereby effecting functioning of human system</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effectLst>
            <a:outerShdw blurRad="50800" dist="38100" dir="8100000" algn="tr" rotWithShape="0">
              <a:prstClr val="black">
                <a:alpha val="40000"/>
              </a:prstClr>
            </a:outerShdw>
          </a:effectLst>
        </p:spPr>
        <p:txBody>
          <a:bodyPr/>
          <a:lstStyle/>
          <a:p>
            <a:pPr algn="just">
              <a:buNone/>
            </a:pPr>
            <a:r>
              <a:rPr lang="en-US" b="1" dirty="0" smtClean="0">
                <a:latin typeface="Andalus" pitchFamily="18" charset="-78"/>
                <a:cs typeface="Andalus" pitchFamily="18" charset="-78"/>
              </a:rPr>
              <a:t>Sleeplessness:</a:t>
            </a:r>
            <a:r>
              <a:rPr lang="en-US" dirty="0" smtClean="0">
                <a:latin typeface="Andalus" pitchFamily="18" charset="-78"/>
                <a:cs typeface="Andalus" pitchFamily="18" charset="-78"/>
              </a:rPr>
              <a:t> It affects the sleeping thereby inducing the people to become restless and loose concentration and presence of mind during their activities.</a:t>
            </a:r>
          </a:p>
          <a:p>
            <a:pPr algn="just"/>
            <a:endParaRPr lang="en-US" dirty="0">
              <a:latin typeface="Andalus" pitchFamily="18" charset="-78"/>
              <a:cs typeface="Andalus" pitchFamily="18" charset="-78"/>
            </a:endParaRPr>
          </a:p>
        </p:txBody>
      </p:sp>
      <p:pic>
        <p:nvPicPr>
          <p:cNvPr id="8195" name="Picture 3"/>
          <p:cNvPicPr>
            <a:picLocks noChangeAspect="1" noChangeArrowheads="1"/>
          </p:cNvPicPr>
          <p:nvPr/>
        </p:nvPicPr>
        <p:blipFill>
          <a:blip r:embed="rId2" cstate="print"/>
          <a:srcRect/>
          <a:stretch>
            <a:fillRect/>
          </a:stretch>
        </p:blipFill>
        <p:spPr bwMode="auto">
          <a:xfrm>
            <a:off x="762000" y="2819400"/>
            <a:ext cx="3990975" cy="3352800"/>
          </a:xfrm>
          <a:prstGeom prst="rect">
            <a:avLst/>
          </a:prstGeom>
          <a:noFill/>
          <a:ln w="9525">
            <a:noFill/>
            <a:miter lim="800000"/>
            <a:headEnd/>
            <a:tailEnd/>
          </a:ln>
          <a:effectLst>
            <a:outerShdw blurRad="50800" dist="228600" dir="8100000" algn="tr" rotWithShape="0">
              <a:prstClr val="black">
                <a:alpha val="40000"/>
              </a:prstClr>
            </a:outerShdw>
          </a:effectLst>
        </p:spPr>
      </p:pic>
      <p:pic>
        <p:nvPicPr>
          <p:cNvPr id="8196" name="Picture 4"/>
          <p:cNvPicPr>
            <a:picLocks noChangeAspect="1" noChangeArrowheads="1"/>
          </p:cNvPicPr>
          <p:nvPr/>
        </p:nvPicPr>
        <p:blipFill>
          <a:blip r:embed="rId3" cstate="print"/>
          <a:srcRect/>
          <a:stretch>
            <a:fillRect/>
          </a:stretch>
        </p:blipFill>
        <p:spPr bwMode="auto">
          <a:xfrm>
            <a:off x="5410200" y="2895600"/>
            <a:ext cx="3054819" cy="3200400"/>
          </a:xfrm>
          <a:prstGeom prst="rect">
            <a:avLst/>
          </a:prstGeom>
          <a:noFill/>
          <a:ln w="9525">
            <a:noFill/>
            <a:miter lim="800000"/>
            <a:headEnd/>
            <a:tailEnd/>
          </a:ln>
          <a:effectLst>
            <a:outerShdw blurRad="50800" dist="2286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b="1" dirty="0" smtClean="0">
                <a:latin typeface="Andalus" pitchFamily="18" charset="-78"/>
                <a:cs typeface="Andalus" pitchFamily="18" charset="-78"/>
              </a:rPr>
              <a:t>Effects on animals</a:t>
            </a:r>
            <a:r>
              <a:rPr lang="en-US" dirty="0" smtClean="0">
                <a:latin typeface="Andalus" pitchFamily="18" charset="-78"/>
                <a:cs typeface="Andalus" pitchFamily="18" charset="-78"/>
              </a:rPr>
              <a:t>	</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457200" y="1600200"/>
            <a:ext cx="5410200" cy="5029200"/>
          </a:xfrm>
          <a:effectLst>
            <a:outerShdw blurRad="50800" dist="38100" dir="8100000" algn="tr" rotWithShape="0">
              <a:prstClr val="black">
                <a:alpha val="40000"/>
              </a:prstClr>
            </a:outerShdw>
          </a:effectLst>
        </p:spPr>
        <p:txBody>
          <a:bodyPr>
            <a:normAutofit fontScale="70000" lnSpcReduction="20000"/>
          </a:bodyPr>
          <a:lstStyle/>
          <a:p>
            <a:pPr algn="just"/>
            <a:r>
              <a:rPr lang="en-US" dirty="0" smtClean="0">
                <a:latin typeface="Andalus" pitchFamily="18" charset="-78"/>
                <a:cs typeface="Andalus" pitchFamily="18" charset="-78"/>
              </a:rPr>
              <a:t>Noise can cause serious damage to wild life. Ways in which animals are adversely affected by noise pollution includes.</a:t>
            </a:r>
          </a:p>
          <a:p>
            <a:pPr algn="just"/>
            <a:r>
              <a:rPr lang="en-US" b="1" dirty="0" smtClean="0">
                <a:latin typeface="Andalus" pitchFamily="18" charset="-78"/>
                <a:cs typeface="Andalus" pitchFamily="18" charset="-78"/>
              </a:rPr>
              <a:t>Hearing loss</a:t>
            </a:r>
          </a:p>
          <a:p>
            <a:pPr algn="just"/>
            <a:r>
              <a:rPr lang="en-US" b="1" dirty="0" smtClean="0">
                <a:latin typeface="Andalus" pitchFamily="18" charset="-78"/>
                <a:cs typeface="Andalus" pitchFamily="18" charset="-78"/>
              </a:rPr>
              <a:t>Masking:</a:t>
            </a:r>
            <a:r>
              <a:rPr lang="en-US" dirty="0" smtClean="0">
                <a:latin typeface="Andalus" pitchFamily="18" charset="-78"/>
                <a:cs typeface="Andalus" pitchFamily="18" charset="-78"/>
              </a:rPr>
              <a:t> Masking is the inability to hear important environmental clues and animal signals</a:t>
            </a:r>
          </a:p>
          <a:p>
            <a:pPr algn="just"/>
            <a:r>
              <a:rPr lang="en-US" b="1" dirty="0" smtClean="0">
                <a:latin typeface="Andalus" pitchFamily="18" charset="-78"/>
                <a:cs typeface="Andalus" pitchFamily="18" charset="-78"/>
              </a:rPr>
              <a:t>Physiological effects: </a:t>
            </a:r>
            <a:r>
              <a:rPr lang="en-US" dirty="0" smtClean="0">
                <a:latin typeface="Andalus" pitchFamily="18" charset="-78"/>
                <a:cs typeface="Andalus" pitchFamily="18" charset="-78"/>
              </a:rPr>
              <a:t>such as increase in heart rate, respiratory difficulties and stress.</a:t>
            </a:r>
          </a:p>
          <a:p>
            <a:pPr algn="just"/>
            <a:r>
              <a:rPr lang="en-US" b="1" dirty="0" smtClean="0">
                <a:latin typeface="Andalus" pitchFamily="18" charset="-78"/>
                <a:cs typeface="Andalus" pitchFamily="18" charset="-78"/>
              </a:rPr>
              <a:t>Behavioral effects:-</a:t>
            </a:r>
            <a:r>
              <a:rPr lang="en-US" dirty="0" smtClean="0">
                <a:latin typeface="Andalus" pitchFamily="18" charset="-78"/>
                <a:cs typeface="Andalus" pitchFamily="18" charset="-78"/>
              </a:rPr>
              <a:t>Which could result in abandonment of territory and loss of ability to reproduce.</a:t>
            </a:r>
          </a:p>
          <a:p>
            <a:pPr algn="just"/>
            <a:r>
              <a:rPr lang="en-US" b="1" dirty="0" smtClean="0">
                <a:latin typeface="Andalus" pitchFamily="18" charset="-78"/>
                <a:cs typeface="Andalus" pitchFamily="18" charset="-78"/>
              </a:rPr>
              <a:t>Ecological effects:</a:t>
            </a:r>
            <a:r>
              <a:rPr lang="en-US" dirty="0" smtClean="0">
                <a:latin typeface="Andalus" pitchFamily="18" charset="-78"/>
                <a:cs typeface="Andalus" pitchFamily="18" charset="-78"/>
              </a:rPr>
              <a:t> It leads to migration of birds which disturbs the ecosystem</a:t>
            </a:r>
            <a:endParaRPr lang="en-US" dirty="0">
              <a:latin typeface="Andalus" pitchFamily="18" charset="-78"/>
              <a:cs typeface="Andalus" pitchFamily="18" charset="-78"/>
            </a:endParaRPr>
          </a:p>
        </p:txBody>
      </p:sp>
      <p:pic>
        <p:nvPicPr>
          <p:cNvPr id="11266" name="Picture 2"/>
          <p:cNvPicPr>
            <a:picLocks noChangeAspect="1" noChangeArrowheads="1"/>
          </p:cNvPicPr>
          <p:nvPr/>
        </p:nvPicPr>
        <p:blipFill>
          <a:blip r:embed="rId2" cstate="print"/>
          <a:srcRect/>
          <a:stretch>
            <a:fillRect/>
          </a:stretch>
        </p:blipFill>
        <p:spPr bwMode="auto">
          <a:xfrm>
            <a:off x="5943600" y="3352800"/>
            <a:ext cx="2984702" cy="3305175"/>
          </a:xfrm>
          <a:prstGeom prst="rect">
            <a:avLst/>
          </a:prstGeom>
          <a:noFill/>
          <a:ln w="9525">
            <a:noFill/>
            <a:miter lim="800000"/>
            <a:headEnd/>
            <a:tailEnd/>
          </a:ln>
          <a:effectLst>
            <a:outerShdw blurRad="50800" dist="139700" dir="8100000" algn="tr" rotWithShape="0">
              <a:prstClr val="black">
                <a:alpha val="40000"/>
              </a:prstClr>
            </a:outerShdw>
          </a:effectLst>
        </p:spPr>
      </p:pic>
      <p:sp>
        <p:nvSpPr>
          <p:cNvPr id="12290" name="AutoShape 2" descr="data:image/jpeg;base64,/9j/4AAQSkZJRgABAQAAAQABAAD/2wCEAAkGBhMSEBUUExQUFRUUGRgVFRQXFRQVGBgYGBQZFhYYFxQYGyYeFxkkHBUYIC8gJCcpLS0sFx4xNTAqNScsLCkBCQoKDgwOGg8PGiwkHx8sLCkpLCwsKSwpKSksLCwsKSwtKSwpLCwsKSwsLCkpKSkpLCkpKSksLCkpKSwsKSwpLP/AABEIANAAkQMBIgACEQEDEQH/xAAcAAABBQEBAQAAAAAAAAAAAAAFAAEDBAYHAgj/xABEEAACAQMCBAQEAgYIBAYDAAABAhEAAyEEEgUxQVEGEyJhMnGBkUKhFCOxwdHwBxVSU2KCkuEWlKLScpOy0+LxF0NU/8QAGgEAAQUBAAAAAAAAAAAAAAAAAgABAwQFBv/EAC0RAAICAQMDBAAEBwAAAAAAAAABAhEDEiExBBNBFCJRYQVScYEVMkJiobHw/9oADAMBAAIRAxEAPwDbDWzg1WVAGxTO6jrUVm9LCq8mSo1WiTAq3cAqpoLgirF16tYY2RyYJ11uhJtZovq2FUFEmtvE6RmZd2Ri1UV63RFbVQam1SWVWA8ewIcU1SXUzTJbmriZRcdzwFr1tq0tmvLW6HUFoK0U1SOK8UZG1Q1KlT04w1KlTikIalT0qQjM6birMczR/QPWL0F/IrWcPv4riNNnWtpGl0evI5irFzigoLaavL3a1emhS3KeWRb1OrLYBgnkece8HnQS/wCINRpWm/aS5ZJgXbZ2RPIHf6QfZtnsxq+pohZRWUqwDKwIZTyIPMGreaft2dFbGrl7lY/D/EenuY37WEA23VkcEiRIOIIGCCQe9etRxGSQlt2IOcBQMSSZyB9MkgCsVxjg9zQn9WPM00+mSS9qfwHrt7MMHrnJr6HW+Yh8u7dDKC3ltcM7RlzbMZIUMdpgiCQTWNLqZqXwaseng42tzQcR4pdT/wDSpzB9TmD2JCwDkHPevGl8UWwYuWrlvuQN4HzAAYfagHHOPXrGmF+wzspu7GuJsbYkAzLA+tuQZgQPtTeHeNanVaRn1doMWuAJfe0C9xYMwi7d5UgQ8RBIPICpo9VnSvURy6fE3Wk3ti+lxQyMrqeqmfv2Psa8XBWKHFPKum5ZJU4G0qFDCMh1+EjnyyOdanhfGk1Nsso2sPjQkblP71OYb2PUVo9L1ayunyUeo6bQrXB6uGo69XFzXmthcGPLkVKlSpwBUqVKkIU01PSpCOWcPvkEVteGWmjkaAcH4M0zBronCeHEKK49I6mTK9kGKa9aM1prPCgBXi7wkTV6GSkV5RszSGKKaTNTavQ7BPls57IAf2kAfU154fpr5z5CoOge5ub/AEpgfKaqZpuyTHiss3dF5lt1IncjCPmsVzjw74WuWdQup1G+1atncBtY3LjFSoXYBuVemfiwBzkbqzxB3vXLL3jaZRlNoEjuu3nI6mavWtE43gMCBGwuzA8juJ2jHxEAgTgg4g1VUXPdlxPtqrv9ANovDahSbDvNxiWI9Od3rAIUNb9IiIIBg9TUd7SrbtkbChJG71AsTkEFviePniIHajA4Y6K25iwIJIlmOWLEbjBbDDpJiKqLwuy9zCOZ5kkgCZ/AeWAOQ686knBvgaE99zH39RauN5asLkg+grlQOpxJ586DpqG019btsEQJ2c9yn1FSQZ5R8jnmK6X/AMM2bQLj4hnaQhB9Xp3egNjmBWG8SafbcIB9XzhpImBy7HJwKBJwdhtqapmr85XVXQyrAMvyPf36V4oJ4MvTYdN07XJGOQcBz9JntkN3o2a67p8ncxqRy3U49E2hqemp6sFUVKlSpCGpU9KkIJcD4EqgSK01jRCMCodNZ2gUS01clwdOhLpa8PpvarwNORSTEDH0/tUtrT1aFkV7CUQxlvFnDVRrWq2y1mVMGCVYQo+jGabhNx3cqykoSwDHusYK9on7VoOL21aw4bkV/wDqPrVfRaVbatBJyxk9Cxyo+WP30SoRU1VkIJEnuM/uB/mKGPdX1SqySByzJ5YHL5cvc0S4pYZxCGMe3bAE8qyOu4NfBhG8wgDcpmRAMMIz7FeTR0qOW3BIi1ruKW7GDJWJYBmbbn4iJmJge09RWE4veVlbYGIZywYFWUrkdVLL94rzrH1lq4yNbLXDuhScNiSVY5OOnP08jmgB1d7cUuWxbMFjIMsJ/CB09+VRPckiqDPhD9ReEtC3V2MpBAD7pTqfcf562zVy+54jt70BR12lfMAE7lUjIjqBn6V1W5ZEAqZBAIPcESD9q2vwzI3FwZk/iMPcpIhpUqVbBkD0qVKkMPNKmmlSEbZWgVPa1IqO4BFUmuQa42VpnVIMpdmp0egtrVkVat6kzSTHoKzXlnqsmorzcvCDmB1+XM1JYFGX8YcYZdRYtg+lAb9wc5zstAgZMHe0dSg7Vb0PEUubVDbguST3Jn6sTJPaaxuo1Yu6hr748wyOnpGLa/6Yx3Zj1o9or9tVlfn7T1IHKKFSdklbGla+Dzkz9Mfxofe17hYtrknmRPWfqSOtUBx5ZAYnOc4+X7fypHim8Ft0AdOntH3qS0BRZHDpUk5LZOZye3bvGKE6/hdsoQVU+zCcx3OfpV99dPP5/wA+1BuL8VA6mOUgEj+NBKmGjM6vgVsMGVQpHLMAfejPAteGt+XyKcs9D2+351G+oD2zHT7+/PIPzrO6fUi3qNyzBMcsR/tU/TZO3NMizQ7kGjYmmpTSrqDmXyKlSpUhhUqVKkObLWX8UPGpExQ6/wAb3YFeVfM1yE1udNFhgvmrlt6DLqqt2dTNBsEgityo9VdBtPPLa0/LaZ514S5VPiF79W46bW/Zn8ppeQjJnSb1WJk5Mdv2DH2mpdJp7ltSehkYOQJwJPVupHQVfs8Rt7SRGVMDsMY+wAqM8RCiSRgM2c8uVFQ9mX4vqriBnaciAMjEyfaM9Pl0p+F8We4qEsOh54ysg/KJ+1EeILbvfqubEF7jEmAQCcwYUbjHv6qyircsLtXIIBBE9T3+cxTVQ6aNTxXi3lkKGHzA+8+9D14mGBkjPwziT1BM+2azd3zrswCR6vbpmiGh4EfLNy5PMgLOMDmD3j99MhBi5eYrIGOU+o/78qAa1gGETziMd85GDzoxa10KZOFMz7AAz9z+XvQHUaxWLHt6h8wxI/LFHHlAM6BaUhVnnAn7V6pD+H7KeuuXBy8uWNSNPSpxhqVPFKkMBNBrgWmeWKIHicdaww15SvacZk5NclJnTpG3/rTFWuE8S3VijxURANEOGa+DioKtknCN8NVVDjuqI09wj+yaqabWzUHGru6y4+R+zA1ej09xcvgg7i1JANNVtUCYUYaJz8u1Nf4kNjMc+mInBOw+mOgkxQnz/iH4c47npHzgD71XSw3mbCwAJDAzg4wPzH1FU0yw0EhxwuTBADkSZ6YgYGeU/T3ojpQt28VbKhQWI5gg/tP2xWDlluMonavw/Ijn8+Z+oov4V4tN+4sxAg/OTRWC0a3VXVtK+2Dj5dBz/b9Kp8S1pWyFX69/n84FUNbxVfV6dwI+Hl9zQOxr7jqTcx7D6jn9fsaTY6TLI1kKQcgz+398D7UEa6Rcx7/TEirl9vTA7/n1/IVBbTJP8/z/ABobCo6bwG8W0tljzKLP0G391EKH+HtOV0lgHrb39eRY9eX05iR3q+K6zDNSgv8AtzmM0am0KvSrJgZJwB1PyHWvMVKmva3tNvalwwodpKkkyQw/CSAQGEjvQ9Rm7MHOhYsfclpJv6qvf3b/AOk0qJ/omo7H/V/tSrE/jMvymh6CPycF4xq4NBhxGDzq7xxPUaz7GqS3NQN2OJEsM1reCa4GucW72a0/h/V9JooL3DS3R0rT3weVS65v1Dx/ZNTcH8N77SsL6eYyhhbKkCCJA8yece0DuacWSJVhB+Eg9+RB9/41vYZQy45RjzRlZdUJqT4MA13cqCVQiZYzEk4mJPb71LftOIBIMSVYAgHAMCc9s/KoOO6LyjdssJBggSw7lDIPv8poBwrjVzYyN+AblBIBAGDLES5iFgnAECudcGm18GwpJ19hi7acvuERz+vUfLmY+deNPptuouOOTRHsf5NetFxRLoI5HmQeYNWudDdB0eLpYmO/XsI/eajYQpiZ/M9Kna5iKjPuYHYdfr2prFRQW/kicjJjp0g/z1p0OD3z9z/IrzdYTge5++Ku+HdB52oRDJE7m/8ACuf4D60cIuclFeQZSUYuT8G71lw2LFpjJS2EDrJUAgLsuSMgqRBPZ2nFFNC5vWBfAAG5kIAiCIjHTn8uVemCQfM+CCH5fCQe/Me3WoPCehSzqWRiWtMjeWBJBkgGPcDr1kVrZ5PpsynHit1/gxsa7+Jxf7Mnr0vD2vKypG4bWBMyCHUysfi5x869aqwUdkPNTH8D9cfei3hu1Jue4VPoxMke8D8q0Ormngk/lFTp4vvJMFbLvf8AP/amoZ5Q/vj9k/7qVclUTcs5Pxc5NAb1sitTq9BLEnvUFzhgNWlBoksyg50V4VfKmlrOGlele9HainboSOl8K44wW2SfTEAdmTBAPeCvX8WK2q6uzeS1ddgo3KrnOVJPYSGWI9vpXNfDGiuXw9lRKgbjyhSIAYe/MQOYnthafiVxdO6g+hmX2PwsdwB6ER+dRd6eGeqDBljU1TCnj3g7HWaREAYahvKVwZBUuuxgwwQAxmsR4t0Y091lBVbksjoDJUjqw6SD9YracJvXbdsD4llbiA7SUuKdytb3TsYGPY4B543WtscP1GiBupbfYjtu2Kr+Z5cOSpB9RZiSDOTNMuoWadvkeMdEUkcCaC9q7a3EuNt2YH60Ft23/CVCtPcsKK/p20ST+dUdZpDpboYAOjgkTgqRkjrBHQ9R05gXvEfBlKre09zfaP4SArpMRvz6syu7AlfejluSx2Jkvg1JduACTz6D2odZBVZYiq41pXcWzHIe3MfOowiw75z16Vvf6POHTbe4oLPcYqIEnanOP8xP29q5Bc1j3G9yYA+eK7dw7h1u1pFtMfTatru2t+MHc/pHwt6iZ94Iq/0kNDeR+OCn1L7iWNeRtbrtUjaiw1sMoBuoAhDNbJVWRjIJ/wAsnB7yL/C9bd/VlbSEhRcS6syZXcFgSm5wGtk45z2JIX+K2luLZBZ5ClQyny2HeCJUiI3SADz5Cbli3YtWrjowWyp33A4gEwodluE/CATyAyZnOcvJ1DnNyvnk0IYI44KNccFK/wCKLa6wEo1xnNtfLW3Ml7cwpJyygbicCDRO1xu1btai4AyAjzEBAEh0VQJnaG3XB6SZoRxzT6a8qXbbKbOUa9acuucG24UEoST0IEAewqlrLieTdt6VFtlM7mBAGw7mlVP6uQzAkepd55TiT1klUZuyP0kJLVBUXP6r/wAP/Sf4Uqzn/GOv/tXP9a/+5Sq166P5CD0f9xk9U3qIqu1yp9VpW3mqmo9Ge1TSt7g8Gt4Vp+FXLapfXUC4R6rnmquf8Kxtj7nvXrX/ANEpPr0V9Ly/3dwi3dB7A/C3/TXPjxAsa6j4G1VgaQH9IspeO5WF+5yEmAo5gbYMZHPvVLI2uNyWK3AWjttoL6Je/SLE7Tcfb0WXbansDEksOZ6QdR4h4PZGmbUWCpXcFuIHDnaS3r3Yz6+UcuZxAIW7a6i8Ll3UpcsWtp2gLdXcVaBbO30khcr95xWM1nFLOl1F3UC3YtWyztbsTm5C+hdokwSAG5KOlVpR1eCzVoB8V8UMq7UJVpEkAch3r1wvxV+k3ktONgdkRis53MF3eowpA+81mV4ylxj5yhSxJ3KMCTy29B8qsaLh1t2m3ftrtz6mK/KBtkn5Uawxgt1v8lS9zb+MfBwsadiHLDzLSqWSI3KzEwCSDKkfesr4e4its3bNxRDgqJBlXAOFIEqTAHaQJHWr3FvEV7U2F073dzqwYEym4AECSRlgSIasjrLTW7lxLk71JUg5nOZPeQM+1SYlJx9wSm0W9c7OWgEhcMQDAzEmOWaku8NuPYchWJtDc8CYTGT2AmKv2OPNfAVIt33XYx3BUvmCql5xvKNszzMNIJMnf6Pta36Sunvr6byPprgIyRBABXnIZQv+Y9qk4DT1GF4RwlrrzyVSAxzzyQogHOK7ZwXwZdt2h5sRqAfgZiU3jLOrYJAAggQQIPxGM1wXwtc8+5ZZynkXIcgSbhAGy4o5fCgM9Zx1jrXhPRBNPbVriuVlUwRIliBBYyRnAx06VG8inPRYWjtxUjDcX0D2VVbhQMqlyqFyhJyzMTgAkTGIM8+dFbukW9pbAzMAg7ow67nZlIIuzIGwjvEVf/pL4OtwWpVmDFlMGAEC7iD0iczzETkCKq+GuCXrent2vMUbVaLlweoW2ubbXoPp3BN08xIX3qtojCTRM8zlFUZuxwe3a1Ow2jtT9YFsllFx3UbSQQQqnygNgwTJgRkxw3w7qLpF0uLKIRcTywhO5JYereDcOYO4nketFuOcLurZe2jtdZiPLJ27kDEBwsnA2kxBwAelZXhPGbumS7aYpIDFAw3AxC3FgHGFmZjB70Npy9wMsulVHyS/1Lwv+03/ACrfxp69/wDF2m/ub/8Aqsf9tKjpAd4Eazh85oHruHAg1rL+aHarhzn4Vx3LKv8A6iK6vLjhDHcjJhOU5Ukc9vaLY1EtFppIUfiIAyBkmBk4HPn0ohqeFFrbXABtV1tnvuYOwx/kP5V74HwO5furaQLvYEjcYAABJJPQYP1rDkqexeXB2XhOl/ROHWraxfe2Cym36l3sWJbf0WSRJ7V88eJuDv5t26gNxR+sd9ytG8mMCCBg/wC1dv4FY1dk7Eb1KgU6S5shrakjdZurjaZJGPZs1fPDbd7h4t3bG24yH0EKrGGZYZo9JIBn8pqGEt22SSVLZnznwfw/evo7IAFBCl2O1QY3BQerGPhEnHQVBbsoqOrq/mSoUjAWJ3Ag5JOB7Qa7ONCLCjzSiqi7EQSERR+FBJOYkk5JMma5t4z4pYu3t1m3Bj1Py3e5Hf360GPqHObSRE+ANqhZFtGtXLvmgfrFcCJ6G2ynl7NnrT8fvi6tm7+J1Kvjqh2g/aPtVbadm3YpYwQ2QwzyAmG+3WimiVEG28guAbm2glWXkWPq54nBETVqT4YyQD04yBBJ6R/Ac67X4IcApcv2duqufqkLlVa56MkocqWQRJy20/2ql8DcW4ayG0j2mZpIW5ZZLhkAbWyZgdEaParWr/o2sjUW9XpGctbdHOnLl0YhgRtYnfagwcgiB0qpPNb0vYmxy0mp4doVt3H3vLbMhUULPeR6gQBEtg/Slwy6Vby7VslvWxa5IKw8kGDLJLgrnrggUE4f4LBR7mo2XLyjaDbe8HbcSPXcY935gYGJjFF7mjTS2y2449IRSQsBZLM6wz4I5mBiqyVuyzqTXJJd80Pcuam5pfIVXV0VryMFAI2w93ywe5IqThXGtIxcprLd30i4BvtnZaJC7RH4QcerM9poBw5hdcsLdjYil9rlYJYzIUglmgHM/nEVb+isWhqdUri3bVRd8pPQUcjaxR0G1leVMD8RMgyaltP3NbkTjT24JfFXifyWdfMXddVhZUgxG0KS7bfT6jtAByY7meacI4nf1GuWzZR7sttVRGVXDtJiMSSTRLVaxr14nYbTLD7Lx27kKkRIBO3kSFk4Ed60ng21pbFw3SztqCpt70IK7XgFTaQ+gCB1mOvUFCEfKBybkv8A+I9b/fWvv/8AGlRfy9Z//VoP/I1H/dSqSo/BDTM2L4yOoiRBwCu4Z5cs/UVYs8LuXnBFsFEyX5TvJ2kmJPKMDG08q0N/VG/pmXRHT/pVsbhagN5lu2QblkkgQD5kSJHqInnGj0ltW09rykCIUW5DGNoPq2sTnBJH3qxnyvqYLV4sPElgk9K5MxwngVrWWn3rC22UXCkA3bg3BV3AY2i5tJ5kkdqqPwt9Dr7Nm2CbW57h3kGUe2qllIGGUrE4kHl31vgBHt6ZlfYNr3DKSdwa4zK5acysdMR9Ki4mx1V3SuielWcXDiAjWmEg8yNwTI71XdKCVkqfvbaLZvBXDgAFRtDMOQcgHPaYkSMipX07rZQsfNu+qIGzdzaIdjH3PICpbui3qU3qCMPADcxuKlemGBHXPWqPEdY3kjyibgSVI5bivInbnDCIHP60pycbbASukjL8b0/mXb1pXtOQu7yQGNwb2hQW6/EDHTl3oDxL+jzTaexZuax2UsLdkqFW2EeWaWdZJDEwWMnIM4xotdwK9qpINv4la2hZlB2oSxunZIuMzxOYKDvIl4lxg67RPpLdtd0Cxda65C28bRcyCzMGUkDn6RkTQYJKDb+R8mNtf7MofBhsMx013yiej2rdyO0XCN3br1rnWs2JfdXPrllLRElpB5e5muranTXeHeTYZ/0pLkW7W1Tbuq8wbaISfMTlEnBaAROeZajgV7W68gBUFxiS27cFAwQ2Ad3PBAz7ZrRyzx5EtOz8opYlOLam7+BvDl/S2NSraywbtkAjamCGxtaPxR2kTPWu28DW3qIOm1COhXcg9aXCJ6h8gA9eXauFa9bK37tm3d3rbcpbuPC+YqmJkYBmfpFbvwhozp9GHbzS5beiIdxVcFWXMjMnFU8kU/5kTo3fGOM3bB2XEDM4YBNsuwjJLAjav+L9tZLjmo1zoANRAUAABFBCwMFozy5xmtTwnRJftM4DNeGbu4lmIJO0+rkByjpmqHEvDg1NxbYZktoGuXtSBAQjDIrnme56ER0NQLCo7x8kyn4MPwtGbVL5bMfWEL72ZmcMO/RZH0P0rog8PA6V01AttbVS1xbDFrm5VB2oGUFSQMZwAM1kdTqk0zaTWWwDprj3LIszG3aHG+4QvqlmD5z8ODGOp6K3ZtjUOAttNkkgRjbEnrAA+wqSOG3uKWTajlK6VPP8i4Wbaw0xutDMii7sVoI2lQzBY6Rz76DjX9FvDtLba4XvG4qkgoyWiIOWYoBA6UL8R6rTvxS0lh28xr1sMdhI2sw8wkNG9CCwjPTsKueJeIWrt24u4KlufMJblBwGJxAiTHXHejjsqAlvRnf0lf77Vf8AMXv40qpf8SaP+9ufZv401LSx9g34g1OrS9avQTfV0Rb9i1dbcbk5dlhXlSAEU4gTmuscE4qdVpg7W1ViIZSdyMYybb/iTPOPY5FAbXA7guW7RtSjPF1Ag8sWtrbjvPMclC5J3Ny51q24WoW2iKES3GxU9IWOQgfh9qbDGTjbQ+VrVsZviOouaT0APuYkWCCWQch625BRu+Ej8J6ZozptI7lCzqxWCWVV9QgZLdCTmBzFPqrpR4cgLKBSeUudsR8/20XsptBERnp198U0cKb/AEFPI6+wBxXjPl31tFXUm1cuedtmygX0gO3echfavWs1OdhViy21eVXDAj1bBMmDzHTcKs+I7lsKCwDFfVtMclMyZBkTH7RmKzfjvjKoqqCEbf5YJDBvOuWsGyZG9lBAwBBZTIg08v6q8Ap8BHhHCgt+4yuXxbAljCBU5FCZlmLGSJ5DpXvS8KRnuEQdzMzGdxVsYaDM/wCHmB0puAafVMGOp8vfAVGTdsgD8YJ3EzzyefSrXBuAbHuMDtFzYWQKVyAcAwPQdx9MT702GP0POX2ANN4U1D8YbU3iGs2rIGlYRCM2HXbzLD1nd13qfwgDDeJuDJpuIau8DlLY1NtfhAuXCyx7jeCQOk+1dp1OlRbY3OAE9RLnELkknEd6y54Lb12odmVvJa2qszBka5F5nAQctpgknsy98Tyrgiq9zg/hbgtwa6yXTcglt+2bZYK0BnI2n14zzrSanxS2m1h06BCiEK5ZTjcRJWCIjd3gzFdd8ZIyaVLOlSAGX0KFVdqgsELHCCVBnnCx1rmLcDcs7MiI7MWabhb1AbRDBfUoH7TSlyP9ljXalTqALW42fUCzMqkncIYMqgIgzMT0FS8T8SXnsm0WZtPaLAslpFDeqQSLfxgd1UZaYxNQ6DTqC1p70MynanJQfimX9IkIMnFT8L4hYctatsSVYkmIX1gEAHqJn6nFBkxuP7hRlYS1/B7a6TQ27rbLaxfIzm48wTjkoZu3xVf8R+ONLZ03lOvmOx2vtIIIU743Lkg7AD0yflWc44r3LPpJeIKgsSvf3gVnzwRnWYAABCgg9xBPLmAcR1qPW/AWlPdlLQlr12/qNQCWY3NjHm9xzjZ32iZIgCF70+oUvZe2QSTG3aQNowRvM5yDiM1N/V26NxygjYDI5yY5Ecj++tEvCla0WMbWWdx+R2/PPT3pcj8HO/6huf2x/P0pqNfo2o7L/pH8KVK2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 name="Picture 6" descr="download.jpg"/>
          <p:cNvPicPr>
            <a:picLocks noChangeAspect="1"/>
          </p:cNvPicPr>
          <p:nvPr/>
        </p:nvPicPr>
        <p:blipFill>
          <a:blip r:embed="rId3" cstate="print"/>
          <a:stretch>
            <a:fillRect/>
          </a:stretch>
        </p:blipFill>
        <p:spPr>
          <a:xfrm>
            <a:off x="6629400" y="1066800"/>
            <a:ext cx="1828800" cy="2133600"/>
          </a:xfrm>
          <a:prstGeom prst="rect">
            <a:avLst/>
          </a:prstGeom>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38800"/>
          </a:xfrm>
          <a:effectLst>
            <a:outerShdw blurRad="50800" dist="38100" dir="8100000" algn="tr" rotWithShape="0">
              <a:prstClr val="black">
                <a:alpha val="40000"/>
              </a:prstClr>
            </a:outerShdw>
          </a:effectLst>
        </p:spPr>
        <p:txBody>
          <a:bodyPr/>
          <a:lstStyle/>
          <a:p>
            <a:pPr algn="just">
              <a:buNone/>
            </a:pPr>
            <a:r>
              <a:rPr lang="en-US" b="1" dirty="0" smtClean="0">
                <a:latin typeface="Andalus" pitchFamily="18" charset="-78"/>
                <a:cs typeface="Andalus" pitchFamily="18" charset="-78"/>
              </a:rPr>
              <a:t>Effects on plants </a:t>
            </a:r>
          </a:p>
          <a:p>
            <a:pPr algn="just"/>
            <a:r>
              <a:rPr lang="en-US" dirty="0" smtClean="0">
                <a:latin typeface="Andalus" pitchFamily="18" charset="-78"/>
                <a:cs typeface="Andalus" pitchFamily="18" charset="-78"/>
              </a:rPr>
              <a:t>The production capacity or growth of plant is affected due to high level noise.</a:t>
            </a:r>
          </a:p>
          <a:p>
            <a:pPr algn="just">
              <a:buNone/>
            </a:pPr>
            <a:r>
              <a:rPr lang="en-US" b="1" dirty="0" smtClean="0">
                <a:latin typeface="Andalus" pitchFamily="18" charset="-78"/>
                <a:cs typeface="Andalus" pitchFamily="18" charset="-78"/>
              </a:rPr>
              <a:t>Damage to material</a:t>
            </a:r>
            <a:r>
              <a:rPr lang="en-US" dirty="0" smtClean="0">
                <a:latin typeface="Andalus" pitchFamily="18" charset="-78"/>
                <a:cs typeface="Andalus" pitchFamily="18" charset="-78"/>
              </a:rPr>
              <a:t>: </a:t>
            </a:r>
          </a:p>
          <a:p>
            <a:pPr algn="just">
              <a:buNone/>
            </a:pPr>
            <a:r>
              <a:rPr lang="en-US" dirty="0" smtClean="0">
                <a:latin typeface="Andalus" pitchFamily="18" charset="-78"/>
                <a:cs typeface="Andalus" pitchFamily="18" charset="-78"/>
              </a:rPr>
              <a:t>The building and material may get damage by exposure to infrasonic/ ultrasonic waves and even get collapsed.</a:t>
            </a:r>
            <a:endParaRPr lang="en-US" dirty="0">
              <a:latin typeface="Andalus" pitchFamily="18" charset="-78"/>
              <a:cs typeface="Andalus" pitchFamily="18" charset="-78"/>
            </a:endParaRPr>
          </a:p>
        </p:txBody>
      </p:sp>
      <p:pic>
        <p:nvPicPr>
          <p:cNvPr id="11266" name="Picture 2" descr="http://i1.ytimg.com/vi/AXwdXL9qWqc/hqdefault.jpg"/>
          <p:cNvPicPr>
            <a:picLocks noChangeAspect="1" noChangeArrowheads="1"/>
          </p:cNvPicPr>
          <p:nvPr/>
        </p:nvPicPr>
        <p:blipFill>
          <a:blip r:embed="rId2" cstate="print"/>
          <a:srcRect/>
          <a:stretch>
            <a:fillRect/>
          </a:stretch>
        </p:blipFill>
        <p:spPr bwMode="auto">
          <a:xfrm>
            <a:off x="4343400" y="3810000"/>
            <a:ext cx="4267200" cy="2743200"/>
          </a:xfrm>
          <a:prstGeom prst="rect">
            <a:avLst/>
          </a:prstGeom>
          <a:noFill/>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dirty="0" smtClean="0">
                <a:latin typeface="Andalus" pitchFamily="18" charset="-78"/>
                <a:cs typeface="Andalus" pitchFamily="18" charset="-78"/>
              </a:rPr>
              <a:t>Control of Noise Pollution</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457200" y="1600200"/>
            <a:ext cx="5867400" cy="5257800"/>
          </a:xfrm>
          <a:effectLst>
            <a:outerShdw blurRad="50800" dist="38100" dir="8100000" algn="tr" rotWithShape="0">
              <a:prstClr val="black">
                <a:alpha val="40000"/>
              </a:prstClr>
            </a:outerShdw>
          </a:effectLst>
        </p:spPr>
        <p:txBody>
          <a:bodyPr>
            <a:normAutofit/>
          </a:bodyPr>
          <a:lstStyle/>
          <a:p>
            <a:pPr algn="just"/>
            <a:r>
              <a:rPr lang="en-US" sz="2800" dirty="0" smtClean="0">
                <a:latin typeface="Andalus" pitchFamily="18" charset="-78"/>
                <a:cs typeface="Andalus" pitchFamily="18" charset="-78"/>
              </a:rPr>
              <a:t>Noise is not only a nuisance but a serious environmental problem and a health hazard. Like all other pollution, noise pollution is needed to be controlled.</a:t>
            </a:r>
          </a:p>
          <a:p>
            <a:pPr algn="just"/>
            <a:r>
              <a:rPr lang="en-US" sz="2800" dirty="0" smtClean="0">
                <a:latin typeface="Andalus" pitchFamily="18" charset="-78"/>
                <a:cs typeface="Andalus" pitchFamily="18" charset="-78"/>
              </a:rPr>
              <a:t>Noise pollution can be effectively controlled by taking following measures.</a:t>
            </a:r>
          </a:p>
          <a:p>
            <a:pPr algn="just">
              <a:buNone/>
            </a:pPr>
            <a:r>
              <a:rPr lang="en-US" dirty="0" smtClean="0">
                <a:latin typeface="Andalus" pitchFamily="18" charset="-78"/>
                <a:cs typeface="Andalus" pitchFamily="18" charset="-78"/>
              </a:rPr>
              <a:t>      </a:t>
            </a:r>
            <a:endParaRPr lang="en-US" sz="2400" dirty="0" smtClean="0">
              <a:latin typeface="Andalus" pitchFamily="18" charset="-78"/>
              <a:cs typeface="Andalus" pitchFamily="18" charset="-78"/>
            </a:endParaRPr>
          </a:p>
        </p:txBody>
      </p:sp>
      <p:pic>
        <p:nvPicPr>
          <p:cNvPr id="9218" name="Picture 2"/>
          <p:cNvPicPr>
            <a:picLocks noChangeAspect="1" noChangeArrowheads="1"/>
          </p:cNvPicPr>
          <p:nvPr/>
        </p:nvPicPr>
        <p:blipFill>
          <a:blip r:embed="rId2" cstate="print"/>
          <a:srcRect/>
          <a:stretch>
            <a:fillRect/>
          </a:stretch>
        </p:blipFill>
        <p:spPr bwMode="auto">
          <a:xfrm>
            <a:off x="6629400" y="1905000"/>
            <a:ext cx="2133600" cy="1981200"/>
          </a:xfrm>
          <a:prstGeom prst="rect">
            <a:avLst/>
          </a:prstGeom>
          <a:noFill/>
          <a:ln w="9525">
            <a:noFill/>
            <a:miter lim="800000"/>
            <a:headEnd/>
            <a:tailEnd/>
          </a:ln>
          <a:effectLst>
            <a:outerShdw blurRad="50800" dist="241300" dir="8100000" algn="tr" rotWithShape="0">
              <a:prstClr val="black">
                <a:alpha val="40000"/>
              </a:prstClr>
            </a:outerShdw>
          </a:effectLst>
        </p:spPr>
      </p:pic>
      <p:pic>
        <p:nvPicPr>
          <p:cNvPr id="9219" name="Picture 3"/>
          <p:cNvPicPr>
            <a:picLocks noChangeAspect="1" noChangeArrowheads="1"/>
          </p:cNvPicPr>
          <p:nvPr/>
        </p:nvPicPr>
        <p:blipFill>
          <a:blip r:embed="rId3" cstate="print"/>
          <a:srcRect/>
          <a:stretch>
            <a:fillRect/>
          </a:stretch>
        </p:blipFill>
        <p:spPr bwMode="auto">
          <a:xfrm>
            <a:off x="6629400" y="4343400"/>
            <a:ext cx="2184400" cy="2082800"/>
          </a:xfrm>
          <a:prstGeom prst="rect">
            <a:avLst/>
          </a:prstGeom>
          <a:noFill/>
          <a:ln w="9525">
            <a:noFill/>
            <a:miter lim="800000"/>
            <a:headEnd/>
            <a:tailEnd/>
          </a:ln>
          <a:effectLst>
            <a:outerShdw blurRad="50800" dist="1905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dirty="0" smtClean="0">
                <a:latin typeface="Andalus" pitchFamily="18" charset="-78"/>
                <a:cs typeface="Andalus" pitchFamily="18" charset="-78"/>
              </a:rPr>
              <a:t>Noise Abatement / Control</a:t>
            </a:r>
            <a:endParaRPr lang="en-US" dirty="0">
              <a:latin typeface="Andalus" pitchFamily="18" charset="-78"/>
              <a:cs typeface="Andalus" pitchFamily="18" charset="-78"/>
            </a:endParaRPr>
          </a:p>
        </p:txBody>
      </p:sp>
      <p:sp>
        <p:nvSpPr>
          <p:cNvPr id="3" name="Content Placeholder 2"/>
          <p:cNvSpPr>
            <a:spLocks noGrp="1"/>
          </p:cNvSpPr>
          <p:nvPr>
            <p:ph idx="1"/>
          </p:nvPr>
        </p:nvSpPr>
        <p:spPr>
          <a:effectLst>
            <a:outerShdw blurRad="50800" dist="38100" dir="8100000" algn="tr" rotWithShape="0">
              <a:prstClr val="black">
                <a:alpha val="40000"/>
              </a:prstClr>
            </a:outerShdw>
          </a:effectLst>
        </p:spPr>
        <p:txBody>
          <a:bodyPr>
            <a:noAutofit/>
          </a:bodyPr>
          <a:lstStyle/>
          <a:p>
            <a:pPr algn="just"/>
            <a:r>
              <a:rPr lang="en-US" sz="2500" dirty="0" smtClean="0">
                <a:latin typeface="Andalus" pitchFamily="18" charset="-78"/>
                <a:cs typeface="Andalus" pitchFamily="18" charset="-78"/>
              </a:rPr>
              <a:t>A </a:t>
            </a:r>
            <a:r>
              <a:rPr lang="en-US" sz="2500" dirty="0">
                <a:latin typeface="Andalus" pitchFamily="18" charset="-78"/>
                <a:cs typeface="Andalus" pitchFamily="18" charset="-78"/>
              </a:rPr>
              <a:t>noise problem generally consists of three inter-related elements- the source, </a:t>
            </a:r>
            <a:r>
              <a:rPr lang="en-US" sz="2500" dirty="0" smtClean="0">
                <a:latin typeface="Andalus" pitchFamily="18" charset="-78"/>
                <a:cs typeface="Andalus" pitchFamily="18" charset="-78"/>
              </a:rPr>
              <a:t>the receiver </a:t>
            </a:r>
            <a:r>
              <a:rPr lang="en-US" sz="2500" dirty="0">
                <a:latin typeface="Andalus" pitchFamily="18" charset="-78"/>
                <a:cs typeface="Andalus" pitchFamily="18" charset="-78"/>
              </a:rPr>
              <a:t>and the transmission path. This transmission path is usually the </a:t>
            </a:r>
            <a:r>
              <a:rPr lang="en-US" sz="2500" dirty="0" smtClean="0">
                <a:latin typeface="Andalus" pitchFamily="18" charset="-78"/>
                <a:cs typeface="Andalus" pitchFamily="18" charset="-78"/>
              </a:rPr>
              <a:t>atmosphere through </a:t>
            </a:r>
            <a:r>
              <a:rPr lang="en-US" sz="2500" dirty="0">
                <a:latin typeface="Andalus" pitchFamily="18" charset="-78"/>
                <a:cs typeface="Andalus" pitchFamily="18" charset="-78"/>
              </a:rPr>
              <a:t>which the sound is propagated, but can include the structural materials of </a:t>
            </a:r>
            <a:r>
              <a:rPr lang="en-US" sz="2500" dirty="0" smtClean="0">
                <a:latin typeface="Andalus" pitchFamily="18" charset="-78"/>
                <a:cs typeface="Andalus" pitchFamily="18" charset="-78"/>
              </a:rPr>
              <a:t>any building </a:t>
            </a:r>
            <a:r>
              <a:rPr lang="en-US" sz="2500" dirty="0">
                <a:latin typeface="Andalus" pitchFamily="18" charset="-78"/>
                <a:cs typeface="Andalus" pitchFamily="18" charset="-78"/>
              </a:rPr>
              <a:t>containing the receiver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66800" y="533400"/>
            <a:ext cx="6858000" cy="2895599"/>
          </a:xfrm>
          <a:prstGeom prst="rect">
            <a:avLst/>
          </a:prstGeom>
          <a:noFill/>
          <a:ln w="9525">
            <a:noFill/>
            <a:miter lim="800000"/>
            <a:headEnd/>
            <a:tailEnd/>
          </a:ln>
          <a:effectLst>
            <a:outerShdw blurRad="50800" dist="241300" dir="8100000" algn="tr" rotWithShape="0">
              <a:prstClr val="black">
                <a:alpha val="40000"/>
              </a:prstClr>
            </a:outerShdw>
          </a:effectLst>
        </p:spPr>
      </p:pic>
      <p:sp>
        <p:nvSpPr>
          <p:cNvPr id="5" name="TextBox 4"/>
          <p:cNvSpPr txBox="1"/>
          <p:nvPr/>
        </p:nvSpPr>
        <p:spPr>
          <a:xfrm>
            <a:off x="914400" y="3962400"/>
            <a:ext cx="7239000" cy="646331"/>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smtClean="0">
                <a:latin typeface="Andalus" pitchFamily="18" charset="-78"/>
                <a:cs typeface="Andalus" pitchFamily="18" charset="-78"/>
              </a:rPr>
              <a:t>The Sound of Human Speech is mainly in the range of 300 to 3000 Hz</a:t>
            </a:r>
          </a:p>
          <a:p>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ndalus" pitchFamily="18" charset="-78"/>
                <a:cs typeface="Andalus" pitchFamily="18" charset="-78"/>
              </a:rPr>
              <a:t>Sound</a:t>
            </a:r>
          </a:p>
        </p:txBody>
      </p:sp>
      <p:sp>
        <p:nvSpPr>
          <p:cNvPr id="3" name="Content Placeholder 2"/>
          <p:cNvSpPr>
            <a:spLocks noGrp="1"/>
          </p:cNvSpPr>
          <p:nvPr>
            <p:ph idx="1"/>
          </p:nvPr>
        </p:nvSpPr>
        <p:spPr/>
        <p:txBody>
          <a:bodyPr>
            <a:normAutofit/>
          </a:bodyPr>
          <a:lstStyle/>
          <a:p>
            <a:pPr algn="just"/>
            <a:r>
              <a:rPr lang="en-US" dirty="0" smtClean="0">
                <a:latin typeface="Andalus" pitchFamily="18" charset="-78"/>
                <a:cs typeface="Andalus" pitchFamily="18" charset="-78"/>
              </a:rPr>
              <a:t>Sound </a:t>
            </a:r>
            <a:r>
              <a:rPr lang="en-US" dirty="0" smtClean="0">
                <a:latin typeface="Andalus" pitchFamily="18" charset="-78"/>
                <a:cs typeface="Andalus" pitchFamily="18" charset="-78"/>
              </a:rPr>
              <a:t>refers to only those vibrations with frequencies that are within the range of hearing for human</a:t>
            </a:r>
            <a:r>
              <a:rPr lang="en-US" dirty="0" smtClean="0">
                <a:latin typeface="Andalus" pitchFamily="18" charset="-78"/>
                <a:cs typeface="Andalus" pitchFamily="18" charset="-78"/>
              </a:rPr>
              <a:t>.</a:t>
            </a:r>
          </a:p>
          <a:p>
            <a:pPr algn="just"/>
            <a:endParaRPr lang="en-US" dirty="0">
              <a:latin typeface="Andalus" pitchFamily="18" charset="-78"/>
              <a:cs typeface="Andalus" pitchFamily="18"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dirty="0" smtClean="0">
                <a:latin typeface="Andalus" pitchFamily="18" charset="-78"/>
                <a:cs typeface="Andalus" pitchFamily="18" charset="-78"/>
              </a:rPr>
              <a:t>Control of Noise Pollution</a:t>
            </a:r>
            <a:endParaRPr lang="en-IN" dirty="0"/>
          </a:p>
        </p:txBody>
      </p:sp>
      <p:sp>
        <p:nvSpPr>
          <p:cNvPr id="3" name="Content Placeholder 2"/>
          <p:cNvSpPr>
            <a:spLocks noGrp="1"/>
          </p:cNvSpPr>
          <p:nvPr>
            <p:ph idx="1"/>
          </p:nvPr>
        </p:nvSpPr>
        <p:spPr>
          <a:xfrm>
            <a:off x="457200" y="1600200"/>
            <a:ext cx="8229600" cy="4876800"/>
          </a:xfrm>
        </p:spPr>
        <p:txBody>
          <a:bodyPr>
            <a:normAutofit/>
          </a:bodyPr>
          <a:lstStyle/>
          <a:p>
            <a:pPr algn="just">
              <a:buNone/>
            </a:pPr>
            <a:r>
              <a:rPr lang="en-US" sz="2800" b="1" dirty="0" smtClean="0">
                <a:latin typeface="Andalus" pitchFamily="18" charset="-78"/>
                <a:cs typeface="Andalus" pitchFamily="18" charset="-78"/>
              </a:rPr>
              <a:t> Control at receivers end</a:t>
            </a:r>
            <a:endParaRPr lang="en-US" sz="2800" dirty="0" smtClean="0">
              <a:latin typeface="Andalus" pitchFamily="18" charset="-78"/>
              <a:cs typeface="Andalus" pitchFamily="18" charset="-78"/>
            </a:endParaRPr>
          </a:p>
          <a:p>
            <a:pPr lvl="1" algn="just">
              <a:buFont typeface="Wingdings" pitchFamily="2" charset="2"/>
              <a:buChar char="§"/>
            </a:pPr>
            <a:r>
              <a:rPr lang="en-US" sz="2400" dirty="0" smtClean="0">
                <a:latin typeface="Andalus" pitchFamily="18" charset="-78"/>
                <a:cs typeface="Andalus" pitchFamily="18" charset="-78"/>
              </a:rPr>
              <a:t>For people working in noisy areas ear protection aids like ear plugs, muffs, noise helmets, head phones etc should be provided it reduces occupational exposure.</a:t>
            </a:r>
          </a:p>
          <a:p>
            <a:pPr algn="just">
              <a:buNone/>
            </a:pPr>
            <a:r>
              <a:rPr lang="en-US" sz="2800" dirty="0" smtClean="0">
                <a:latin typeface="Andalus" pitchFamily="18" charset="-78"/>
                <a:cs typeface="Andalus" pitchFamily="18" charset="-78"/>
              </a:rPr>
              <a:t> </a:t>
            </a:r>
            <a:r>
              <a:rPr lang="en-US" sz="2800" b="1" dirty="0" smtClean="0">
                <a:latin typeface="Andalus" pitchFamily="18" charset="-78"/>
                <a:cs typeface="Andalus" pitchFamily="18" charset="-78"/>
              </a:rPr>
              <a:t> Controlling at source</a:t>
            </a:r>
            <a:endParaRPr lang="en-US" sz="2800" dirty="0" smtClean="0">
              <a:latin typeface="Andalus" pitchFamily="18" charset="-78"/>
              <a:cs typeface="Andalus" pitchFamily="18" charset="-78"/>
            </a:endParaRPr>
          </a:p>
          <a:p>
            <a:pPr algn="just">
              <a:buNone/>
            </a:pPr>
            <a:r>
              <a:rPr lang="en-US" sz="2800" dirty="0" smtClean="0">
                <a:latin typeface="Andalus" pitchFamily="18" charset="-78"/>
                <a:cs typeface="Andalus" pitchFamily="18" charset="-78"/>
              </a:rPr>
              <a:t> 	</a:t>
            </a:r>
            <a:r>
              <a:rPr lang="en-US" sz="2400" dirty="0" smtClean="0">
                <a:latin typeface="Andalus" pitchFamily="18" charset="-78"/>
                <a:cs typeface="Andalus" pitchFamily="18" charset="-78"/>
              </a:rPr>
              <a:t>This is only possible if working method is improved.</a:t>
            </a:r>
            <a:endParaRPr lang="en-US" sz="2800" dirty="0" smtClean="0">
              <a:latin typeface="Andalus" pitchFamily="18" charset="-78"/>
              <a:cs typeface="Andalus" pitchFamily="18" charset="-78"/>
            </a:endParaRPr>
          </a:p>
          <a:p>
            <a:pPr algn="just">
              <a:buNone/>
            </a:pPr>
            <a:r>
              <a:rPr lang="en-US" sz="2800" dirty="0" smtClean="0">
                <a:latin typeface="Andalus" pitchFamily="18" charset="-78"/>
                <a:cs typeface="Andalus" pitchFamily="18" charset="-78"/>
              </a:rPr>
              <a:t>	</a:t>
            </a:r>
            <a:r>
              <a:rPr lang="en-US" sz="2000" dirty="0" smtClean="0">
                <a:latin typeface="Andalus" pitchFamily="18" charset="-78"/>
                <a:cs typeface="Andalus" pitchFamily="18" charset="-78"/>
              </a:rPr>
              <a:t>D</a:t>
            </a:r>
            <a:r>
              <a:rPr lang="en-US" sz="2400" dirty="0" smtClean="0">
                <a:latin typeface="Andalus" pitchFamily="18" charset="-78"/>
                <a:cs typeface="Andalus" pitchFamily="18" charset="-78"/>
              </a:rPr>
              <a:t>esign new machines to replace noisy ones. Proper lubrication and better, maintenance of machines. Installing noisy machines with sound absorbing materials. Using Silencer to control noise from automobiles etc.</a:t>
            </a:r>
          </a:p>
          <a:p>
            <a:endParaRPr lang="en-IN"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6019800"/>
          </a:xfrm>
          <a:effectLst>
            <a:outerShdw blurRad="50800" dist="38100" dir="8100000" algn="tr" rotWithShape="0">
              <a:prstClr val="black">
                <a:alpha val="40000"/>
              </a:prstClr>
            </a:outerShdw>
          </a:effectLst>
        </p:spPr>
        <p:txBody>
          <a:bodyPr>
            <a:normAutofit/>
          </a:bodyPr>
          <a:lstStyle/>
          <a:p>
            <a:pPr algn="just">
              <a:buNone/>
            </a:pPr>
            <a:r>
              <a:rPr lang="en-US" b="1" dirty="0" smtClean="0">
                <a:latin typeface="Andalus" pitchFamily="18" charset="-78"/>
                <a:cs typeface="Andalus" pitchFamily="18" charset="-78"/>
              </a:rPr>
              <a:t>Zoning</a:t>
            </a:r>
          </a:p>
          <a:p>
            <a:pPr lvl="1" algn="just">
              <a:buFont typeface="Wingdings" pitchFamily="2" charset="2"/>
              <a:buChar char="§"/>
            </a:pPr>
            <a:r>
              <a:rPr lang="en-US" sz="2400" dirty="0" smtClean="0">
                <a:latin typeface="Andalus" pitchFamily="18" charset="-78"/>
                <a:cs typeface="Andalus" pitchFamily="18" charset="-78"/>
              </a:rPr>
              <a:t>Increased distance between source and receiver by zoning of noisy industrial areas like bus stand and railway stations away from silence zones near residential areas, educational institutions and hospitals.</a:t>
            </a:r>
          </a:p>
          <a:p>
            <a:pPr algn="just">
              <a:buNone/>
            </a:pPr>
            <a:r>
              <a:rPr lang="en-US" b="1" dirty="0" smtClean="0">
                <a:latin typeface="Andalus" pitchFamily="18" charset="-78"/>
                <a:cs typeface="Andalus" pitchFamily="18" charset="-78"/>
              </a:rPr>
              <a:t>Sound Insulation</a:t>
            </a:r>
          </a:p>
          <a:p>
            <a:pPr lvl="1" algn="just">
              <a:buFont typeface="Wingdings" pitchFamily="2" charset="2"/>
              <a:buChar char="§"/>
            </a:pPr>
            <a:r>
              <a:rPr lang="en-US" sz="2400" dirty="0" smtClean="0">
                <a:latin typeface="Andalus" pitchFamily="18" charset="-78"/>
                <a:cs typeface="Andalus" pitchFamily="18" charset="-78"/>
              </a:rPr>
              <a:t>A) Sound insulations can be done by constructing windows with more than one panes of glass and filling the gap with sound absorbing material.</a:t>
            </a:r>
          </a:p>
          <a:p>
            <a:pPr lvl="1" algn="just">
              <a:buFont typeface="Wingdings" pitchFamily="2" charset="2"/>
              <a:buChar char="§"/>
            </a:pPr>
            <a:r>
              <a:rPr lang="en-US" sz="2400" dirty="0" smtClean="0">
                <a:latin typeface="Andalus" pitchFamily="18" charset="-78"/>
                <a:cs typeface="Andalus" pitchFamily="18" charset="-78"/>
              </a:rPr>
              <a:t>B) Acoustical tiles, perforated plywood can be fixed on wall, ceilings, floors to reduce noise.</a:t>
            </a:r>
          </a:p>
          <a:p>
            <a:pPr algn="just">
              <a:buNone/>
            </a:pPr>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dirty="0" smtClean="0">
                <a:latin typeface="Andalus" pitchFamily="18" charset="-78"/>
                <a:cs typeface="Andalus" pitchFamily="18" charset="-78"/>
              </a:rPr>
              <a:t>Control of Noise Pollution</a:t>
            </a:r>
            <a:endParaRPr lang="en-IN" dirty="0"/>
          </a:p>
        </p:txBody>
      </p:sp>
      <p:sp>
        <p:nvSpPr>
          <p:cNvPr id="3" name="Content Placeholder 2"/>
          <p:cNvSpPr>
            <a:spLocks noGrp="1"/>
          </p:cNvSpPr>
          <p:nvPr>
            <p:ph idx="1"/>
          </p:nvPr>
        </p:nvSpPr>
        <p:spPr/>
        <p:txBody>
          <a:bodyPr>
            <a:noAutofit/>
          </a:bodyPr>
          <a:lstStyle/>
          <a:p>
            <a:pPr algn="just">
              <a:buNone/>
            </a:pPr>
            <a:r>
              <a:rPr lang="en-US" b="1" dirty="0" smtClean="0">
                <a:latin typeface="Andalus" pitchFamily="18" charset="-78"/>
                <a:cs typeface="Andalus" pitchFamily="18" charset="-78"/>
              </a:rPr>
              <a:t>Planting of Trees</a:t>
            </a:r>
          </a:p>
          <a:p>
            <a:pPr lvl="1" algn="just">
              <a:buFont typeface="Wingdings" pitchFamily="2" charset="2"/>
              <a:buChar char="§"/>
            </a:pPr>
            <a:r>
              <a:rPr lang="en-US" sz="2400" dirty="0" smtClean="0">
                <a:latin typeface="Andalus" pitchFamily="18" charset="-78"/>
                <a:cs typeface="Andalus" pitchFamily="18" charset="-78"/>
              </a:rPr>
              <a:t>Planting of trees and shrubs along roads, hospitals, educational institutions help in noise reduction to a considerable extent.</a:t>
            </a:r>
          </a:p>
          <a:p>
            <a:pPr algn="just">
              <a:buNone/>
            </a:pPr>
            <a:r>
              <a:rPr lang="en-US" b="1" dirty="0" smtClean="0">
                <a:latin typeface="Andalus" pitchFamily="18" charset="-78"/>
                <a:cs typeface="Andalus" pitchFamily="18" charset="-78"/>
              </a:rPr>
              <a:t>Legislative measures</a:t>
            </a:r>
          </a:p>
          <a:p>
            <a:pPr lvl="1" algn="just">
              <a:buFont typeface="Wingdings" pitchFamily="2" charset="2"/>
              <a:buChar char="§"/>
            </a:pPr>
            <a:r>
              <a:rPr lang="en-US" sz="2400" dirty="0" smtClean="0">
                <a:latin typeface="Andalus" pitchFamily="18" charset="-78"/>
                <a:cs typeface="Andalus" pitchFamily="18" charset="-78"/>
              </a:rPr>
              <a:t>Strict legislative measures need to be enforced to control the nuisance of noise pollution some of the measures are</a:t>
            </a:r>
          </a:p>
          <a:p>
            <a:pPr algn="just">
              <a:buNone/>
            </a:pPr>
            <a:r>
              <a:rPr lang="en-US" dirty="0" smtClean="0">
                <a:latin typeface="Andalus" pitchFamily="18" charset="-78"/>
                <a:cs typeface="Andalus" pitchFamily="18" charset="-78"/>
              </a:rPr>
              <a:t>		</a:t>
            </a:r>
            <a:r>
              <a:rPr lang="en-US" sz="2400" dirty="0" smtClean="0">
                <a:latin typeface="Andalus" pitchFamily="18" charset="-78"/>
                <a:cs typeface="Andalus" pitchFamily="18" charset="-78"/>
              </a:rPr>
              <a:t>A) Minimum use of loud speakers, near silence zones.</a:t>
            </a:r>
          </a:p>
          <a:p>
            <a:pPr algn="just">
              <a:buNone/>
            </a:pPr>
            <a:r>
              <a:rPr lang="en-US" sz="2400" dirty="0" smtClean="0">
                <a:latin typeface="Andalus" pitchFamily="18" charset="-78"/>
                <a:cs typeface="Andalus" pitchFamily="18" charset="-78"/>
              </a:rPr>
              <a:t>		B) Banning Pressure horns in automobiles</a:t>
            </a:r>
          </a:p>
          <a:p>
            <a:pPr algn="just">
              <a:buNone/>
            </a:pPr>
            <a:r>
              <a:rPr lang="en-US" sz="2400" dirty="0" smtClean="0">
                <a:latin typeface="Andalus" pitchFamily="18" charset="-78"/>
                <a:cs typeface="Andalus" pitchFamily="18" charset="-78"/>
              </a:rPr>
              <a:t>		C) Framing a separate noise pollution act.</a:t>
            </a:r>
          </a:p>
          <a:p>
            <a:endParaRPr lang="en-IN"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a:effectLst>
            <a:outerShdw blurRad="50800" dist="38100" dir="8100000" algn="tr" rotWithShape="0">
              <a:prstClr val="black">
                <a:alpha val="40000"/>
              </a:prstClr>
            </a:outerShdw>
          </a:effectLst>
        </p:spPr>
        <p:txBody>
          <a:bodyPr>
            <a:normAutofit/>
          </a:bodyPr>
          <a:lstStyle/>
          <a:p>
            <a:r>
              <a:rPr lang="en-US" b="1" dirty="0" smtClean="0">
                <a:latin typeface="Andalus" pitchFamily="18" charset="-78"/>
                <a:cs typeface="Andalus" pitchFamily="18" charset="-78"/>
              </a:rPr>
              <a:t>Sound level for human response</a:t>
            </a:r>
            <a:endParaRPr lang="en-US" b="1" dirty="0">
              <a:latin typeface="Andalus" pitchFamily="18" charset="-78"/>
              <a:cs typeface="Andalus" pitchFamily="18" charset="-78"/>
            </a:endParaRPr>
          </a:p>
        </p:txBody>
      </p:sp>
      <p:pic>
        <p:nvPicPr>
          <p:cNvPr id="2051" name="Picture 3"/>
          <p:cNvPicPr>
            <a:picLocks noGrp="1" noChangeAspect="1" noChangeArrowheads="1"/>
          </p:cNvPicPr>
          <p:nvPr>
            <p:ph idx="1"/>
          </p:nvPr>
        </p:nvPicPr>
        <p:blipFill>
          <a:blip r:embed="rId2" cstate="print"/>
          <a:stretch>
            <a:fillRect/>
          </a:stretch>
        </p:blipFill>
        <p:spPr bwMode="auto">
          <a:xfrm>
            <a:off x="552307" y="1295400"/>
            <a:ext cx="8185063" cy="5257800"/>
          </a:xfrm>
          <a:prstGeom prst="rect">
            <a:avLst/>
          </a:prstGeom>
          <a:noFill/>
          <a:ln w="9525">
            <a:noFill/>
            <a:miter lim="800000"/>
            <a:headEnd/>
            <a:tailEnd/>
          </a:ln>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fontScale="90000"/>
          </a:bodyPr>
          <a:lstStyle/>
          <a:p>
            <a:r>
              <a:rPr lang="en-US" b="1" dirty="0" smtClean="0">
                <a:latin typeface="Andalus" pitchFamily="18" charset="-78"/>
                <a:cs typeface="Andalus" pitchFamily="18" charset="-78"/>
              </a:rPr>
              <a:t>Damage risk criteria for hearing loss </a:t>
            </a:r>
            <a:br>
              <a:rPr lang="en-US" b="1" dirty="0" smtClean="0">
                <a:latin typeface="Andalus" pitchFamily="18" charset="-78"/>
                <a:cs typeface="Andalus" pitchFamily="18" charset="-78"/>
              </a:rPr>
            </a:br>
            <a:r>
              <a:rPr lang="en-US" b="1" dirty="0" smtClean="0">
                <a:latin typeface="Andalus" pitchFamily="18" charset="-78"/>
                <a:cs typeface="Andalus" pitchFamily="18" charset="-78"/>
              </a:rPr>
              <a:t>(OSHA regulations)</a:t>
            </a:r>
            <a:endParaRPr lang="en-US" b="1" dirty="0">
              <a:latin typeface="Andalus" pitchFamily="18" charset="-78"/>
              <a:cs typeface="Andalus" pitchFamily="18" charset="-78"/>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676400"/>
            <a:ext cx="8241794" cy="4114800"/>
          </a:xfrm>
          <a:prstGeom prst="rect">
            <a:avLst/>
          </a:prstGeom>
          <a:noFill/>
          <a:ln w="9525">
            <a:noFill/>
            <a:miter lim="800000"/>
            <a:headEnd/>
            <a:tailEnd/>
          </a:ln>
          <a:effectLst>
            <a:outerShdw blurRad="50800" dist="241300" dir="8100000" algn="tr" rotWithShape="0">
              <a:prstClr val="black">
                <a:alpha val="40000"/>
              </a:prstClr>
            </a:outerShdw>
          </a:effectLst>
        </p:spPr>
      </p:pic>
      <p:sp>
        <p:nvSpPr>
          <p:cNvPr id="5" name="TextBox 4"/>
          <p:cNvSpPr txBox="1"/>
          <p:nvPr/>
        </p:nvSpPr>
        <p:spPr>
          <a:xfrm>
            <a:off x="1066800" y="5791200"/>
            <a:ext cx="6781800" cy="646331"/>
          </a:xfrm>
          <a:prstGeom prst="rect">
            <a:avLst/>
          </a:prstGeom>
          <a:noFill/>
          <a:effectLst>
            <a:outerShdw blurRad="50800" dist="38100" dir="8100000" algn="tr" rotWithShape="0">
              <a:prstClr val="black">
                <a:alpha val="40000"/>
              </a:prstClr>
            </a:outerShdw>
          </a:effectLst>
        </p:spPr>
        <p:txBody>
          <a:bodyPr wrap="square" rtlCol="0">
            <a:spAutoFit/>
          </a:bodyPr>
          <a:lstStyle/>
          <a:p>
            <a:endParaRPr lang="en-US" dirty="0" smtClean="0"/>
          </a:p>
          <a:p>
            <a:r>
              <a:rPr lang="en-US" dirty="0" smtClean="0">
                <a:latin typeface="Times New Roman" pitchFamily="18" charset="0"/>
                <a:cs typeface="Times New Roman" pitchFamily="18" charset="0"/>
              </a:rPr>
              <a:t>OSHA- Occupational Safety and Health Administration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8100000" algn="tr" rotWithShape="0">
              <a:prstClr val="black">
                <a:alpha val="40000"/>
              </a:prstClr>
            </a:outerShdw>
          </a:effectLst>
        </p:spPr>
        <p:txBody>
          <a:bodyPr>
            <a:normAutofit fontScale="90000"/>
          </a:bodyPr>
          <a:lstStyle/>
          <a:p>
            <a:r>
              <a:rPr lang="en-US" b="1" dirty="0" smtClean="0">
                <a:latin typeface="Andalus" pitchFamily="18" charset="-78"/>
                <a:cs typeface="Andalus" pitchFamily="18" charset="-78"/>
              </a:rPr>
              <a:t>Indian Standards for ambient noise levels</a:t>
            </a:r>
            <a:endParaRPr lang="en-US" dirty="0">
              <a:latin typeface="Andalus" pitchFamily="18" charset="-78"/>
              <a:cs typeface="Andalus" pitchFamily="18" charset="-78"/>
            </a:endParaRPr>
          </a:p>
        </p:txBody>
      </p:sp>
      <p:pic>
        <p:nvPicPr>
          <p:cNvPr id="4098" name="Picture 2"/>
          <p:cNvPicPr>
            <a:picLocks noGrp="1" noChangeAspect="1" noChangeArrowheads="1"/>
          </p:cNvPicPr>
          <p:nvPr>
            <p:ph idx="1"/>
          </p:nvPr>
        </p:nvPicPr>
        <p:blipFill>
          <a:blip r:embed="rId2" cstate="print"/>
          <a:stretch>
            <a:fillRect/>
          </a:stretch>
        </p:blipFill>
        <p:spPr bwMode="auto">
          <a:xfrm>
            <a:off x="457200" y="1676400"/>
            <a:ext cx="8153400" cy="4800600"/>
          </a:xfrm>
          <a:prstGeom prst="rect">
            <a:avLst/>
          </a:prstGeom>
          <a:noFill/>
          <a:ln w="9525">
            <a:noFill/>
            <a:miter lim="800000"/>
            <a:headEnd/>
            <a:tailEnd/>
          </a:ln>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r>
              <a:rPr lang="en-US" sz="8800" dirty="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a:effectLst>
            <a:outerShdw blurRad="50800" dist="38100" dir="8100000" algn="tr" rotWithShape="0">
              <a:prstClr val="black">
                <a:alpha val="40000"/>
              </a:prstClr>
            </a:outerShdw>
          </a:effectLst>
        </p:spPr>
        <p:txBody>
          <a:bodyPr/>
          <a:lstStyle/>
          <a:p>
            <a:r>
              <a:rPr lang="en-US" dirty="0" smtClean="0">
                <a:latin typeface="Andalus" pitchFamily="18" charset="-78"/>
                <a:cs typeface="Andalus" pitchFamily="18" charset="-78"/>
              </a:rPr>
              <a:t>Noise</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457200" y="1219201"/>
            <a:ext cx="8229600" cy="1524000"/>
          </a:xfrm>
          <a:effectLst>
            <a:outerShdw blurRad="50800" dist="38100" dir="8100000" algn="tr" rotWithShape="0">
              <a:prstClr val="black">
                <a:alpha val="40000"/>
              </a:prstClr>
            </a:outerShdw>
          </a:effectLst>
        </p:spPr>
        <p:txBody>
          <a:bodyPr>
            <a:noAutofit/>
          </a:bodyPr>
          <a:lstStyle/>
          <a:p>
            <a:pPr algn="just"/>
            <a:r>
              <a:rPr lang="en-US" sz="2400" dirty="0" smtClean="0">
                <a:latin typeface="Andalus" pitchFamily="18" charset="-78"/>
                <a:cs typeface="Andalus" pitchFamily="18" charset="-78"/>
              </a:rPr>
              <a:t>“</a:t>
            </a:r>
            <a:r>
              <a:rPr lang="en-US" sz="2800" i="1" dirty="0" smtClean="0">
                <a:latin typeface="Andalus" pitchFamily="18" charset="-78"/>
                <a:cs typeface="Andalus" pitchFamily="18" charset="-78"/>
              </a:rPr>
              <a:t>Noise is define as any undesirable human or machine created noise which disturbs the activity or balance of human or animal life</a:t>
            </a:r>
            <a:r>
              <a:rPr lang="en-US" sz="2400" dirty="0" smtClean="0">
                <a:latin typeface="Andalus" pitchFamily="18" charset="-78"/>
                <a:cs typeface="Andalus" pitchFamily="18" charset="-78"/>
              </a:rPr>
              <a:t>”.</a:t>
            </a:r>
            <a:endParaRPr lang="en-US" sz="2400" dirty="0">
              <a:latin typeface="Andalus" pitchFamily="18" charset="-78"/>
              <a:cs typeface="Andalus" pitchFamily="18" charset="-78"/>
            </a:endParaRPr>
          </a:p>
        </p:txBody>
      </p:sp>
      <p:pic>
        <p:nvPicPr>
          <p:cNvPr id="4" name="Picture 2"/>
          <p:cNvPicPr>
            <a:picLocks noChangeAspect="1" noChangeArrowheads="1"/>
          </p:cNvPicPr>
          <p:nvPr/>
        </p:nvPicPr>
        <p:blipFill>
          <a:blip r:embed="rId2" cstate="print"/>
          <a:srcRect/>
          <a:stretch>
            <a:fillRect/>
          </a:stretch>
        </p:blipFill>
        <p:spPr bwMode="auto">
          <a:xfrm>
            <a:off x="838200" y="2819400"/>
            <a:ext cx="7620000" cy="3552825"/>
          </a:xfrm>
          <a:prstGeom prst="rect">
            <a:avLst/>
          </a:prstGeom>
          <a:noFill/>
          <a:ln w="9525">
            <a:noFill/>
            <a:miter lim="800000"/>
            <a:headEnd/>
            <a:tailEnd/>
          </a:ln>
          <a:effectLst>
            <a:outerShdw blurRad="50800" dist="165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ndalus" pitchFamily="18" charset="-78"/>
                <a:cs typeface="Andalus" pitchFamily="18" charset="-78"/>
              </a:rPr>
              <a:t>Noise Pollution</a:t>
            </a:r>
            <a:endParaRPr lang="en-US" dirty="0">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algn="just">
              <a:buNone/>
            </a:pPr>
            <a:r>
              <a:rPr lang="en-US" sz="2800" i="1" dirty="0" smtClean="0">
                <a:latin typeface="Andalus" pitchFamily="18" charset="-78"/>
                <a:cs typeface="Andalus" pitchFamily="18" charset="-78"/>
              </a:rPr>
              <a:t>    Noise </a:t>
            </a:r>
            <a:r>
              <a:rPr lang="en-US" sz="2800" i="1" dirty="0">
                <a:latin typeface="Andalus" pitchFamily="18" charset="-78"/>
                <a:cs typeface="Andalus" pitchFamily="18" charset="-78"/>
              </a:rPr>
              <a:t>p</a:t>
            </a:r>
            <a:r>
              <a:rPr lang="en-US" sz="2800" i="1" dirty="0" smtClean="0">
                <a:latin typeface="Andalus" pitchFamily="18" charset="-78"/>
                <a:cs typeface="Andalus" pitchFamily="18" charset="-78"/>
              </a:rPr>
              <a:t>ollution refers to a type of energy pollution in which distracting, irritating or damaging sounds are freely audible.</a:t>
            </a:r>
          </a:p>
          <a:p>
            <a:pPr algn="just">
              <a:buNone/>
            </a:pPr>
            <a:endParaRPr lang="en-US" sz="2800" i="1" dirty="0" smtClean="0">
              <a:latin typeface="Andalus" pitchFamily="18" charset="-78"/>
              <a:cs typeface="Andalus" pitchFamily="18" charset="-78"/>
            </a:endParaRPr>
          </a:p>
          <a:p>
            <a:pPr algn="just">
              <a:buNone/>
            </a:pPr>
            <a:r>
              <a:rPr lang="en-US" sz="2800" i="1" dirty="0" smtClean="0">
                <a:latin typeface="Andalus" pitchFamily="18" charset="-78"/>
                <a:cs typeface="Andalus" pitchFamily="18" charset="-78"/>
              </a:rPr>
              <a:t>	In this type of pollution contaminants are not physical particles, but waves which interfere with the naturally occurring waves of a similar type in the same environment.</a:t>
            </a:r>
            <a:endParaRPr lang="en-US" sz="2800" i="1" dirty="0">
              <a:latin typeface="Andalus" pitchFamily="18" charset="-78"/>
              <a:cs typeface="Andalus"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fontScale="90000"/>
          </a:bodyPr>
          <a:lstStyle/>
          <a:p>
            <a:r>
              <a:rPr lang="en-US" b="1" dirty="0" smtClean="0">
                <a:latin typeface="Andalus" pitchFamily="18" charset="-78"/>
                <a:cs typeface="Andalus" pitchFamily="18" charset="-78"/>
              </a:rPr>
              <a:t>Terminology used in noise pollution</a:t>
            </a:r>
            <a:endParaRPr lang="en-US" b="1" dirty="0">
              <a:latin typeface="Andalus" pitchFamily="18" charset="-78"/>
              <a:cs typeface="Andalus" pitchFamily="18" charset="-78"/>
            </a:endParaRPr>
          </a:p>
        </p:txBody>
      </p:sp>
      <p:sp>
        <p:nvSpPr>
          <p:cNvPr id="3" name="Content Placeholder 2"/>
          <p:cNvSpPr>
            <a:spLocks noGrp="1"/>
          </p:cNvSpPr>
          <p:nvPr>
            <p:ph idx="1"/>
          </p:nvPr>
        </p:nvSpPr>
        <p:spPr>
          <a:effectLst>
            <a:outerShdw blurRad="50800" dist="38100" dir="8100000" algn="tr" rotWithShape="0">
              <a:prstClr val="black">
                <a:alpha val="40000"/>
              </a:prstClr>
            </a:outerShdw>
          </a:effectLst>
        </p:spPr>
        <p:txBody>
          <a:bodyPr>
            <a:normAutofit lnSpcReduction="10000"/>
          </a:bodyPr>
          <a:lstStyle/>
          <a:p>
            <a:pPr algn="just"/>
            <a:r>
              <a:rPr lang="en-US" b="1" dirty="0" smtClean="0">
                <a:latin typeface="Andalus" pitchFamily="18" charset="-78"/>
                <a:cs typeface="Andalus" pitchFamily="18" charset="-78"/>
              </a:rPr>
              <a:t>Frequency:</a:t>
            </a:r>
            <a:r>
              <a:rPr lang="en-US" dirty="0" smtClean="0">
                <a:latin typeface="Andalus" pitchFamily="18" charset="-78"/>
                <a:cs typeface="Andalus" pitchFamily="18" charset="-78"/>
              </a:rPr>
              <a:t> Frequency is the no of cycles repeated in unit time duration. Its unit is cycle/sec or Hz ( 1 Hz= 1 Cycle /sec)</a:t>
            </a:r>
          </a:p>
          <a:p>
            <a:pPr algn="just"/>
            <a:r>
              <a:rPr lang="en-US" b="1" dirty="0" smtClean="0">
                <a:latin typeface="Andalus" pitchFamily="18" charset="-78"/>
                <a:cs typeface="Andalus" pitchFamily="18" charset="-78"/>
              </a:rPr>
              <a:t>Intensity:</a:t>
            </a:r>
            <a:r>
              <a:rPr lang="en-US" dirty="0" smtClean="0">
                <a:latin typeface="Andalus" pitchFamily="18" charset="-78"/>
                <a:cs typeface="Andalus" pitchFamily="18" charset="-78"/>
              </a:rPr>
              <a:t> Amount of sound energy received / sec is known as intensity of sound. Its Unit is decibel ( dB).</a:t>
            </a:r>
          </a:p>
          <a:p>
            <a:r>
              <a:rPr lang="en-US" dirty="0" smtClean="0">
                <a:latin typeface="Andalus" pitchFamily="18" charset="-78"/>
                <a:cs typeface="Andalus" pitchFamily="18" charset="-78"/>
              </a:rPr>
              <a:t>Sounds produced by all vibrating bodies are not audible. The frequency limits of audibility are from 20 HZ to 20,000 HZ.</a:t>
            </a:r>
          </a:p>
          <a:p>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b="1" dirty="0" smtClean="0">
                <a:latin typeface="Andalus" pitchFamily="18" charset="-78"/>
                <a:cs typeface="Andalus" pitchFamily="18" charset="-78"/>
              </a:rPr>
              <a:t>Measurement of Noise ( Sound)</a:t>
            </a:r>
            <a:endParaRPr lang="en-US" b="1" dirty="0">
              <a:latin typeface="Andalus" pitchFamily="18" charset="-78"/>
              <a:cs typeface="Andalus" pitchFamily="18" charset="-78"/>
            </a:endParaRPr>
          </a:p>
        </p:txBody>
      </p:sp>
      <p:sp>
        <p:nvSpPr>
          <p:cNvPr id="3" name="Content Placeholder 2"/>
          <p:cNvSpPr>
            <a:spLocks noGrp="1"/>
          </p:cNvSpPr>
          <p:nvPr>
            <p:ph idx="1"/>
          </p:nvPr>
        </p:nvSpPr>
        <p:spPr>
          <a:xfrm>
            <a:off x="457200" y="1447800"/>
            <a:ext cx="8229600" cy="4678363"/>
          </a:xfrm>
          <a:effectLst>
            <a:outerShdw blurRad="50800" dist="38100" dir="8100000" algn="tr" rotWithShape="0">
              <a:prstClr val="black">
                <a:alpha val="40000"/>
              </a:prstClr>
            </a:outerShdw>
          </a:effectLst>
        </p:spPr>
        <p:txBody>
          <a:bodyPr>
            <a:normAutofit/>
          </a:bodyPr>
          <a:lstStyle/>
          <a:p>
            <a:pPr algn="just"/>
            <a:r>
              <a:rPr lang="en-US" b="1" dirty="0" smtClean="0">
                <a:latin typeface="Andalus" pitchFamily="18" charset="-78"/>
                <a:cs typeface="Andalus" pitchFamily="18" charset="-78"/>
              </a:rPr>
              <a:t>Decibel</a:t>
            </a:r>
            <a:r>
              <a:rPr lang="en-US" dirty="0" smtClean="0">
                <a:latin typeface="Andalus" pitchFamily="18" charset="-78"/>
                <a:cs typeface="Andalus" pitchFamily="18" charset="-78"/>
              </a:rPr>
              <a:t>: Decibel is define as the logarithm to the base 10 to ratio of two intensities</a:t>
            </a:r>
          </a:p>
          <a:p>
            <a:pPr lvl="3" algn="just">
              <a:buFont typeface="Wingdings" pitchFamily="2" charset="2"/>
              <a:buChar char="Ø"/>
            </a:pPr>
            <a:r>
              <a:rPr lang="en-US" sz="3200" b="1" dirty="0" smtClean="0">
                <a:latin typeface="Andalus" pitchFamily="18" charset="-78"/>
                <a:cs typeface="Andalus" pitchFamily="18" charset="-78"/>
              </a:rPr>
              <a:t>Lt=10 log </a:t>
            </a:r>
            <a:r>
              <a:rPr lang="en-US" sz="3200" b="1" baseline="-25000" dirty="0" smtClean="0">
                <a:latin typeface="Andalus" pitchFamily="18" charset="-78"/>
                <a:cs typeface="Andalus" pitchFamily="18" charset="-78"/>
              </a:rPr>
              <a:t>10</a:t>
            </a:r>
            <a:r>
              <a:rPr lang="en-US" sz="3200" b="1" dirty="0" smtClean="0">
                <a:latin typeface="Andalus" pitchFamily="18" charset="-78"/>
                <a:cs typeface="Andalus" pitchFamily="18" charset="-78"/>
              </a:rPr>
              <a:t> (I/I</a:t>
            </a:r>
            <a:r>
              <a:rPr lang="en-US" sz="3200" b="1" baseline="-25000" dirty="0" smtClean="0">
                <a:latin typeface="Andalus" pitchFamily="18" charset="-78"/>
                <a:cs typeface="Andalus" pitchFamily="18" charset="-78"/>
              </a:rPr>
              <a:t>0</a:t>
            </a:r>
            <a:r>
              <a:rPr lang="en-US" sz="3200" b="1" dirty="0" smtClean="0">
                <a:latin typeface="Andalus" pitchFamily="18" charset="-78"/>
                <a:cs typeface="Andalus" pitchFamily="18" charset="-78"/>
              </a:rPr>
              <a:t>) dB</a:t>
            </a:r>
          </a:p>
          <a:p>
            <a:pPr lvl="3" algn="just">
              <a:buFont typeface="Wingdings" pitchFamily="2" charset="2"/>
              <a:buChar char="Ø"/>
            </a:pPr>
            <a:r>
              <a:rPr lang="en-US" sz="2400" b="1" dirty="0" smtClean="0">
                <a:latin typeface="Andalus" pitchFamily="18" charset="-78"/>
                <a:cs typeface="Andalus" pitchFamily="18" charset="-78"/>
              </a:rPr>
              <a:t>Where, I= Measured Intensity</a:t>
            </a:r>
          </a:p>
          <a:p>
            <a:pPr lvl="3" algn="just">
              <a:buFont typeface="Wingdings" pitchFamily="2" charset="2"/>
              <a:buChar char="Ø"/>
            </a:pPr>
            <a:r>
              <a:rPr lang="en-US" sz="2400" b="1" dirty="0" smtClean="0">
                <a:latin typeface="Andalus" pitchFamily="18" charset="-78"/>
                <a:cs typeface="Andalus" pitchFamily="18" charset="-78"/>
              </a:rPr>
              <a:t>I</a:t>
            </a:r>
            <a:r>
              <a:rPr lang="en-US" sz="2400" b="1" baseline="-25000" dirty="0" smtClean="0">
                <a:latin typeface="Andalus" pitchFamily="18" charset="-78"/>
                <a:cs typeface="Andalus" pitchFamily="18" charset="-78"/>
              </a:rPr>
              <a:t>0</a:t>
            </a:r>
            <a:r>
              <a:rPr lang="en-US" sz="2400" b="1" dirty="0" smtClean="0">
                <a:latin typeface="Andalus" pitchFamily="18" charset="-78"/>
                <a:cs typeface="Andalus" pitchFamily="18" charset="-78"/>
              </a:rPr>
              <a:t>= Reference Intensity</a:t>
            </a:r>
          </a:p>
          <a:p>
            <a:pPr lvl="3" algn="just">
              <a:buFont typeface="Wingdings" pitchFamily="2" charset="2"/>
              <a:buChar char="Ø"/>
            </a:pPr>
            <a:r>
              <a:rPr lang="en-US" sz="2400" b="1" dirty="0" smtClean="0">
                <a:latin typeface="Andalus" pitchFamily="18" charset="-78"/>
                <a:cs typeface="Andalus" pitchFamily="18" charset="-78"/>
              </a:rPr>
              <a:t>L</a:t>
            </a:r>
            <a:r>
              <a:rPr lang="en-US" sz="2400" b="1" baseline="-25000" dirty="0" smtClean="0">
                <a:latin typeface="Andalus" pitchFamily="18" charset="-78"/>
                <a:cs typeface="Andalus" pitchFamily="18" charset="-78"/>
              </a:rPr>
              <a:t>t</a:t>
            </a:r>
            <a:r>
              <a:rPr lang="en-US" sz="2400" b="1" dirty="0" smtClean="0">
                <a:latin typeface="Andalus" pitchFamily="18" charset="-78"/>
                <a:cs typeface="Andalus" pitchFamily="18" charset="-78"/>
              </a:rPr>
              <a:t>= Level of noise in dB</a:t>
            </a:r>
          </a:p>
        </p:txBody>
      </p:sp>
      <p:pic>
        <p:nvPicPr>
          <p:cNvPr id="4" name="Picture 2" descr="http://www.boloji.com/articlephotos/a11642.png"/>
          <p:cNvPicPr>
            <a:picLocks noChangeAspect="1" noChangeArrowheads="1"/>
          </p:cNvPicPr>
          <p:nvPr/>
        </p:nvPicPr>
        <p:blipFill>
          <a:blip r:embed="rId2" cstate="print"/>
          <a:srcRect/>
          <a:stretch>
            <a:fillRect/>
          </a:stretch>
        </p:blipFill>
        <p:spPr bwMode="auto">
          <a:xfrm>
            <a:off x="5486400" y="3749537"/>
            <a:ext cx="3657600" cy="2680726"/>
          </a:xfrm>
          <a:prstGeom prst="rect">
            <a:avLst/>
          </a:prstGeom>
          <a:noFill/>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alpha val="40000"/>
              </a:prstClr>
            </a:outerShdw>
          </a:effectLst>
        </p:spPr>
        <p:txBody>
          <a:bodyPr/>
          <a:lstStyle/>
          <a:p>
            <a:r>
              <a:rPr lang="en-US" dirty="0" smtClean="0">
                <a:latin typeface="Andalus" pitchFamily="18" charset="-78"/>
                <a:cs typeface="Andalus" pitchFamily="18" charset="-78"/>
              </a:rPr>
              <a:t> </a:t>
            </a:r>
            <a:r>
              <a:rPr lang="en-US" b="1" dirty="0" smtClean="0">
                <a:latin typeface="Andalus" pitchFamily="18" charset="-78"/>
                <a:cs typeface="Andalus" pitchFamily="18" charset="-78"/>
              </a:rPr>
              <a:t>Sources Of Noise</a:t>
            </a:r>
            <a:r>
              <a:rPr lang="en-US" dirty="0" smtClean="0">
                <a:latin typeface="Andalus" pitchFamily="18" charset="-78"/>
                <a:cs typeface="Andalus" pitchFamily="18" charset="-78"/>
              </a:rPr>
              <a:t>	</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457200" y="1600200"/>
            <a:ext cx="4648200" cy="4953000"/>
          </a:xfrm>
          <a:effectLst>
            <a:outerShdw blurRad="50800" dist="50800" dir="8100000" algn="tr" rotWithShape="0">
              <a:prstClr val="black">
                <a:alpha val="40000"/>
              </a:prstClr>
            </a:outerShdw>
          </a:effectLst>
        </p:spPr>
        <p:txBody>
          <a:bodyPr>
            <a:normAutofit fontScale="70000" lnSpcReduction="20000"/>
          </a:bodyPr>
          <a:lstStyle/>
          <a:p>
            <a:pPr>
              <a:buNone/>
            </a:pPr>
            <a:r>
              <a:rPr lang="en-US" b="1" dirty="0" smtClean="0">
                <a:latin typeface="Andalus" pitchFamily="18" charset="-78"/>
                <a:cs typeface="Andalus" pitchFamily="18" charset="-78"/>
              </a:rPr>
              <a:t>Major Sources of Noise</a:t>
            </a:r>
            <a:r>
              <a:rPr lang="en-US" dirty="0" smtClean="0">
                <a:latin typeface="Andalus" pitchFamily="18" charset="-78"/>
                <a:cs typeface="Andalus" pitchFamily="18" charset="-78"/>
              </a:rPr>
              <a:t>:</a:t>
            </a:r>
          </a:p>
          <a:p>
            <a:pPr algn="just">
              <a:buNone/>
            </a:pPr>
            <a:r>
              <a:rPr lang="en-US" dirty="0" smtClean="0">
                <a:latin typeface="Andalus" pitchFamily="18" charset="-78"/>
                <a:cs typeface="Andalus" pitchFamily="18" charset="-78"/>
              </a:rPr>
              <a:t> </a:t>
            </a:r>
            <a:r>
              <a:rPr lang="en-US" b="1" dirty="0" smtClean="0">
                <a:latin typeface="Andalus" pitchFamily="18" charset="-78"/>
                <a:cs typeface="Andalus" pitchFamily="18" charset="-78"/>
              </a:rPr>
              <a:t>Traffic Noise</a:t>
            </a:r>
            <a:r>
              <a:rPr lang="en-US" dirty="0" smtClean="0">
                <a:latin typeface="Andalus" pitchFamily="18" charset="-78"/>
                <a:cs typeface="Andalus" pitchFamily="18" charset="-78"/>
              </a:rPr>
              <a:t>: Automobile revolution in urban areas are proved to be a big source of noise pollution. Increase in traffic has given rise to traffic jams, where the repeated hooting of horns by drivers create noise pollution. Air crafts creates serious problems in big cities like Mumbai &amp; Delhi</a:t>
            </a:r>
          </a:p>
          <a:p>
            <a:pPr algn="just"/>
            <a:r>
              <a:rPr lang="en-US" dirty="0" smtClean="0">
                <a:latin typeface="Andalus" pitchFamily="18" charset="-78"/>
                <a:cs typeface="Andalus" pitchFamily="18" charset="-78"/>
              </a:rPr>
              <a:t>Heavy truck, buses, trains, motorcycles, jeeps, other vehicles are responsible for traffic noise.</a:t>
            </a:r>
            <a:endParaRPr lang="en-US" dirty="0">
              <a:latin typeface="Andalus" pitchFamily="18" charset="-78"/>
              <a:cs typeface="Andalus" pitchFamily="18" charset="-78"/>
            </a:endParaRPr>
          </a:p>
        </p:txBody>
      </p:sp>
      <p:pic>
        <p:nvPicPr>
          <p:cNvPr id="19458" name="Picture 2" descr="http://askbristol.files.wordpress.com/2009/12/noisy_traffic.jpg"/>
          <p:cNvPicPr>
            <a:picLocks noChangeAspect="1" noChangeArrowheads="1"/>
          </p:cNvPicPr>
          <p:nvPr/>
        </p:nvPicPr>
        <p:blipFill>
          <a:blip r:embed="rId2" cstate="print"/>
          <a:srcRect/>
          <a:stretch>
            <a:fillRect/>
          </a:stretch>
        </p:blipFill>
        <p:spPr bwMode="auto">
          <a:xfrm>
            <a:off x="5257800" y="1524000"/>
            <a:ext cx="3429000" cy="4572000"/>
          </a:xfrm>
          <a:prstGeom prst="rect">
            <a:avLst/>
          </a:prstGeom>
          <a:noFill/>
          <a:effectLst>
            <a:outerShdw blurRad="50800" dist="2413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876800" cy="6096000"/>
          </a:xfrm>
          <a:effectLst>
            <a:outerShdw blurRad="50800" dist="38100" dir="8100000" algn="tr" rotWithShape="0">
              <a:prstClr val="black">
                <a:alpha val="40000"/>
              </a:prstClr>
            </a:outerShdw>
          </a:effectLst>
        </p:spPr>
        <p:txBody>
          <a:bodyPr>
            <a:normAutofit fontScale="70000" lnSpcReduction="20000"/>
          </a:bodyPr>
          <a:lstStyle/>
          <a:p>
            <a:pPr algn="just">
              <a:buNone/>
            </a:pPr>
            <a:r>
              <a:rPr lang="en-US" b="1" dirty="0" smtClean="0">
                <a:latin typeface="Times New Roman" pitchFamily="18" charset="0"/>
                <a:cs typeface="Times New Roman" pitchFamily="18" charset="0"/>
              </a:rPr>
              <a:t>Industrial And Construction Machinery Noise:-</a:t>
            </a:r>
          </a:p>
          <a:p>
            <a:pPr algn="just"/>
            <a:r>
              <a:rPr lang="en-US" dirty="0" smtClean="0">
                <a:latin typeface="Times New Roman" pitchFamily="18" charset="0"/>
                <a:cs typeface="Times New Roman" pitchFamily="18" charset="0"/>
              </a:rPr>
              <a:t>Factory equipments, generators, drills, road rollers, and similar machinery also make lot of noise.</a:t>
            </a:r>
          </a:p>
          <a:p>
            <a:pPr algn="just"/>
            <a:r>
              <a:rPr lang="en-US" b="1" dirty="0" smtClean="0">
                <a:latin typeface="Times New Roman" pitchFamily="18" charset="0"/>
                <a:cs typeface="Times New Roman" pitchFamily="18" charset="0"/>
              </a:rPr>
              <a:t>Public address System:- </a:t>
            </a:r>
            <a:r>
              <a:rPr lang="en-US" dirty="0" smtClean="0">
                <a:latin typeface="Times New Roman" pitchFamily="18" charset="0"/>
                <a:cs typeface="Times New Roman" pitchFamily="18" charset="0"/>
              </a:rPr>
              <a:t>Public system contribute in its own ways towards noise pollution by using loud speakers for religious functions, birth, marriage, election for commercial advertising</a:t>
            </a:r>
          </a:p>
          <a:p>
            <a:pPr algn="just"/>
            <a:r>
              <a:rPr lang="en-US" b="1" dirty="0" smtClean="0">
                <a:latin typeface="Times New Roman" pitchFamily="18" charset="0"/>
                <a:cs typeface="Times New Roman" pitchFamily="18" charset="0"/>
              </a:rPr>
              <a:t>Household:- </a:t>
            </a:r>
            <a:r>
              <a:rPr lang="en-US" dirty="0" smtClean="0">
                <a:latin typeface="Times New Roman" pitchFamily="18" charset="0"/>
                <a:cs typeface="Times New Roman" pitchFamily="18" charset="0"/>
              </a:rPr>
              <a:t>The household activities will contribute for indoor noise pollution domestic gadgets like pressure cookers, A.C, Vacuum cleaners, mixers, washing machines are major source of noise at house hold level. Entertainment equipments like radio, music system, T.V.  Will contribute toward noise pollution</a:t>
            </a:r>
          </a:p>
          <a:p>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5715000" y="762000"/>
            <a:ext cx="3048000" cy="2762250"/>
          </a:xfrm>
          <a:prstGeom prst="rect">
            <a:avLst/>
          </a:prstGeom>
          <a:noFill/>
          <a:ln w="9525">
            <a:noFill/>
            <a:miter lim="800000"/>
            <a:headEnd/>
            <a:tailEnd/>
          </a:ln>
          <a:effectLst>
            <a:outerShdw blurRad="50800" dist="228600" dir="8100000" algn="tr" rotWithShape="0">
              <a:prstClr val="black">
                <a:alpha val="40000"/>
              </a:prstClr>
            </a:outerShdw>
          </a:effectLst>
        </p:spPr>
      </p:pic>
      <p:pic>
        <p:nvPicPr>
          <p:cNvPr id="4099" name="Picture 3"/>
          <p:cNvPicPr>
            <a:picLocks noChangeAspect="1" noChangeArrowheads="1"/>
          </p:cNvPicPr>
          <p:nvPr/>
        </p:nvPicPr>
        <p:blipFill>
          <a:blip r:embed="rId3" cstate="print"/>
          <a:srcRect/>
          <a:stretch>
            <a:fillRect/>
          </a:stretch>
        </p:blipFill>
        <p:spPr bwMode="auto">
          <a:xfrm>
            <a:off x="5791200" y="3810000"/>
            <a:ext cx="2970004" cy="2638425"/>
          </a:xfrm>
          <a:prstGeom prst="rect">
            <a:avLst/>
          </a:prstGeom>
          <a:noFill/>
          <a:ln w="9525">
            <a:noFill/>
            <a:miter lim="800000"/>
            <a:headEnd/>
            <a:tailEnd/>
          </a:ln>
          <a:effectLst>
            <a:outerShdw blurRad="50800" dist="2286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a:effectLst>
            <a:outerShdw blurRad="50800" dist="38100" dir="8100000" algn="tr" rotWithShape="0">
              <a:prstClr val="black">
                <a:alpha val="40000"/>
              </a:prstClr>
            </a:outerShdw>
          </a:effectLst>
        </p:spPr>
        <p:txBody>
          <a:bodyPr/>
          <a:lstStyle/>
          <a:p>
            <a:pPr algn="just">
              <a:buNone/>
            </a:pPr>
            <a:r>
              <a:rPr lang="en-US" b="1" dirty="0" smtClean="0">
                <a:latin typeface="Andalus" pitchFamily="18" charset="-78"/>
                <a:cs typeface="Andalus" pitchFamily="18" charset="-78"/>
              </a:rPr>
              <a:t>Defense Exercises:-  </a:t>
            </a:r>
            <a:r>
              <a:rPr lang="en-US" dirty="0" smtClean="0">
                <a:latin typeface="Andalus" pitchFamily="18" charset="-78"/>
                <a:cs typeface="Andalus" pitchFamily="18" charset="-78"/>
              </a:rPr>
              <a:t>Tanks, launching of rockets, explosion, military exercises, aero planes, shooting ranges are adding toward noise pollution.</a:t>
            </a:r>
            <a:endParaRPr lang="en-US" dirty="0">
              <a:latin typeface="Andalus" pitchFamily="18" charset="-78"/>
              <a:cs typeface="Andalus" pitchFamily="18" charset="-78"/>
            </a:endParaRPr>
          </a:p>
        </p:txBody>
      </p:sp>
      <p:pic>
        <p:nvPicPr>
          <p:cNvPr id="17410" name="Picture 2" descr="http://www.rawstory.com/rs/wp-content/uploads/2012/06/Iranian-short-range-missile-via-AFP.jpg"/>
          <p:cNvPicPr>
            <a:picLocks noChangeAspect="1" noChangeArrowheads="1"/>
          </p:cNvPicPr>
          <p:nvPr/>
        </p:nvPicPr>
        <p:blipFill>
          <a:blip r:embed="rId2" cstate="print"/>
          <a:srcRect/>
          <a:stretch>
            <a:fillRect/>
          </a:stretch>
        </p:blipFill>
        <p:spPr bwMode="auto">
          <a:xfrm>
            <a:off x="2209800" y="2733674"/>
            <a:ext cx="4876800" cy="3819526"/>
          </a:xfrm>
          <a:prstGeom prst="rect">
            <a:avLst/>
          </a:prstGeom>
          <a:noFill/>
          <a:effectLst>
            <a:outerShdw blurRad="50800" dist="228600" dir="8100000" algn="tr"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TotalTime>
  <Words>1036</Words>
  <Application>Microsoft Office PowerPoint</Application>
  <PresentationFormat>On-screen Show (4:3)</PresentationFormat>
  <Paragraphs>84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Noise Pollution</vt:lpstr>
      <vt:lpstr>Sound</vt:lpstr>
      <vt:lpstr>Noise</vt:lpstr>
      <vt:lpstr>Noise Pollution</vt:lpstr>
      <vt:lpstr>Terminology used in noise pollution</vt:lpstr>
      <vt:lpstr>Measurement of Noise ( Sound)</vt:lpstr>
      <vt:lpstr> Sources Of Noise </vt:lpstr>
      <vt:lpstr>Slide 8</vt:lpstr>
      <vt:lpstr>Slide 9</vt:lpstr>
      <vt:lpstr>Typical noise levels of some point sources</vt:lpstr>
      <vt:lpstr>Effects of Noise pollution</vt:lpstr>
      <vt:lpstr>Slide 12</vt:lpstr>
      <vt:lpstr>Effects of Noise pollution</vt:lpstr>
      <vt:lpstr>Slide 14</vt:lpstr>
      <vt:lpstr>Effects on animals </vt:lpstr>
      <vt:lpstr>Slide 16</vt:lpstr>
      <vt:lpstr>Control of Noise Pollution</vt:lpstr>
      <vt:lpstr>Noise Abatement / Control</vt:lpstr>
      <vt:lpstr>Slide 19</vt:lpstr>
      <vt:lpstr>Control of Noise Pollution</vt:lpstr>
      <vt:lpstr>Slide 21</vt:lpstr>
      <vt:lpstr>Control of Noise Pollution</vt:lpstr>
      <vt:lpstr>Sound level for human response</vt:lpstr>
      <vt:lpstr>Damage risk criteria for hearing loss  (OSHA regulations)</vt:lpstr>
      <vt:lpstr>Indian Standards for ambient noise levels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Noise Pollution</dc:title>
  <dc:creator>GAURAV</dc:creator>
  <cp:lastModifiedBy>RituGaur</cp:lastModifiedBy>
  <cp:revision>67</cp:revision>
  <dcterms:created xsi:type="dcterms:W3CDTF">2010-03-28T20:13:26Z</dcterms:created>
  <dcterms:modified xsi:type="dcterms:W3CDTF">2017-09-21T11:00:08Z</dcterms:modified>
</cp:coreProperties>
</file>