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7"/>
  </p:notesMasterIdLst>
  <p:sldIdLst>
    <p:sldId id="256" r:id="rId2"/>
    <p:sldId id="257" r:id="rId3"/>
    <p:sldId id="260" r:id="rId4"/>
    <p:sldId id="263" r:id="rId5"/>
    <p:sldId id="324" r:id="rId6"/>
    <p:sldId id="325" r:id="rId7"/>
    <p:sldId id="326" r:id="rId8"/>
    <p:sldId id="327" r:id="rId9"/>
    <p:sldId id="328" r:id="rId10"/>
    <p:sldId id="329" r:id="rId11"/>
    <p:sldId id="330" r:id="rId12"/>
    <p:sldId id="279" r:id="rId13"/>
    <p:sldId id="360" r:id="rId14"/>
    <p:sldId id="361" r:id="rId15"/>
    <p:sldId id="362" r:id="rId16"/>
    <p:sldId id="363" r:id="rId17"/>
    <p:sldId id="355" r:id="rId18"/>
    <p:sldId id="343" r:id="rId19"/>
    <p:sldId id="356" r:id="rId20"/>
    <p:sldId id="357" r:id="rId21"/>
    <p:sldId id="358" r:id="rId22"/>
    <p:sldId id="364" r:id="rId23"/>
    <p:sldId id="365" r:id="rId24"/>
    <p:sldId id="345" r:id="rId25"/>
    <p:sldId id="359" r:id="rId26"/>
    <p:sldId id="366" r:id="rId27"/>
    <p:sldId id="367" r:id="rId28"/>
    <p:sldId id="347" r:id="rId29"/>
    <p:sldId id="348" r:id="rId30"/>
    <p:sldId id="349" r:id="rId31"/>
    <p:sldId id="350" r:id="rId32"/>
    <p:sldId id="351" r:id="rId33"/>
    <p:sldId id="368" r:id="rId34"/>
    <p:sldId id="352" r:id="rId35"/>
    <p:sldId id="26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p:cViewPr>
        <p:scale>
          <a:sx n="73" d="100"/>
          <a:sy n="73" d="100"/>
        </p:scale>
        <p:origin x="-3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3-03T13:27:03.493"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5F8C96-9027-48A9-BC70-D9167220B575}" type="datetimeFigureOut">
              <a:rPr lang="en-US" smtClean="0"/>
              <a:pPr/>
              <a:t>10/4/2017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5A487-3553-4EBC-87F0-25E74A79DCD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939F58-CF58-49D4-99FF-6D65AED58FAC}" type="slidenum">
              <a:rPr lang="en-IN" smtClean="0"/>
              <a:pPr fontAlgn="base">
                <a:spcBef>
                  <a:spcPct val="0"/>
                </a:spcBef>
                <a:spcAft>
                  <a:spcPct val="0"/>
                </a:spcAft>
                <a:defRPr/>
              </a:pPr>
              <a:t>5</a:t>
            </a:fld>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E55A487-3553-4EBC-87F0-25E74A79DCD2}" type="slidenum">
              <a:rPr lang="en-IN" smtClean="0"/>
              <a:pPr/>
              <a:t>12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DDFB0AB-1199-4802-AF38-4B1E2F6761F8}" type="datetimeFigureOut">
              <a:rPr lang="en-US" smtClean="0"/>
              <a:pPr/>
              <a:t>10/4/2017</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C6F9320-2E3A-4172-B62B-E3D30BC8694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DDFB0AB-1199-4802-AF38-4B1E2F6761F8}" type="datetimeFigureOut">
              <a:rPr lang="en-US" smtClean="0"/>
              <a:pPr/>
              <a:t>10/4/2017</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C6F9320-2E3A-4172-B62B-E3D30BC86942}" type="slidenum">
              <a:rPr lang="en-IN" smtClean="0"/>
              <a:pPr/>
              <a:t>‹#›</a:t>
            </a:fld>
            <a:endParaRPr lang="en-I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9B77818-E616-47E4-89AE-0C509DC229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DDFB0AB-1199-4802-AF38-4B1E2F6761F8}" type="datetimeFigureOut">
              <a:rPr lang="en-US" smtClean="0"/>
              <a:pPr/>
              <a:t>10/4/2017</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C6F9320-2E3A-4172-B62B-E3D30BC8694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DDFB0AB-1199-4802-AF38-4B1E2F6761F8}" type="datetimeFigureOut">
              <a:rPr lang="en-US" smtClean="0"/>
              <a:pPr/>
              <a:t>10/4/2017</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C6F9320-2E3A-4172-B62B-E3D30BC86942}" type="slidenum">
              <a:rPr lang="en-IN" smtClean="0"/>
              <a:pPr/>
              <a:t>‹#›</a:t>
            </a:fld>
            <a:endParaRPr lang="en-I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DDFB0AB-1199-4802-AF38-4B1E2F6761F8}" type="datetimeFigureOut">
              <a:rPr lang="en-US" smtClean="0"/>
              <a:pPr/>
              <a:t>10/4/2017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C6F9320-2E3A-4172-B62B-E3D30BC86942}"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DDFB0AB-1199-4802-AF38-4B1E2F6761F8}" type="datetimeFigureOut">
              <a:rPr lang="en-US" smtClean="0"/>
              <a:pPr/>
              <a:t>10/4/2017</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C6F9320-2E3A-4172-B62B-E3D30BC8694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2.xml"/><Relationship Id="rId5" Type="http://schemas.openxmlformats.org/officeDocument/2006/relationships/image" Target="../media/image11.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a:t>
            </a:r>
            <a:r>
              <a:rPr smtClean="0"/>
              <a:t>olid waste management</a:t>
            </a:r>
            <a:endParaRPr lang="en-IN" dirty="0"/>
          </a:p>
        </p:txBody>
      </p:sp>
      <p:sp>
        <p:nvSpPr>
          <p:cNvPr id="3" name="Subtitle 2"/>
          <p:cNvSpPr>
            <a:spLocks noGrp="1"/>
          </p:cNvSpPr>
          <p:nvPr>
            <p:ph type="subTitle" idx="1"/>
          </p:nvPr>
        </p:nvSpPr>
        <p:spPr>
          <a:xfrm>
            <a:off x="3500430" y="4286256"/>
            <a:ext cx="5429288" cy="2000264"/>
          </a:xfrm>
        </p:spPr>
        <p:txBody>
          <a:bodyPr>
            <a:normAutofit/>
          </a:bodyPr>
          <a:lstStyle/>
          <a:p>
            <a:endParaRPr lang="en-IN" dirty="0"/>
          </a:p>
        </p:txBody>
      </p:sp>
      <p:pic>
        <p:nvPicPr>
          <p:cNvPr id="6" name="Picture 2" descr="C:\Users\USER\Desktop\1544183_634836309046120000.jpg"/>
          <p:cNvPicPr>
            <a:picLocks noChangeAspect="1" noChangeArrowheads="1"/>
          </p:cNvPicPr>
          <p:nvPr/>
        </p:nvPicPr>
        <p:blipFill>
          <a:blip r:embed="rId2"/>
          <a:srcRect/>
          <a:stretch>
            <a:fillRect/>
          </a:stretch>
        </p:blipFill>
        <p:spPr bwMode="auto">
          <a:xfrm>
            <a:off x="-357222" y="0"/>
            <a:ext cx="9501222" cy="6858000"/>
          </a:xfrm>
          <a:prstGeom prst="rect">
            <a:avLst/>
          </a:prstGeom>
          <a:noFill/>
        </p:spPr>
      </p:pic>
      <p:pic>
        <p:nvPicPr>
          <p:cNvPr id="6147" name="Picture 3" descr="C:\Users\USER\Desktop\solid waste images\67.jpg"/>
          <p:cNvPicPr>
            <a:picLocks noChangeAspect="1" noChangeArrowheads="1"/>
          </p:cNvPicPr>
          <p:nvPr/>
        </p:nvPicPr>
        <p:blipFill>
          <a:blip r:embed="rId3"/>
          <a:srcRect/>
          <a:stretch>
            <a:fillRect/>
          </a:stretch>
        </p:blipFill>
        <p:spPr bwMode="auto">
          <a:xfrm>
            <a:off x="6572264" y="0"/>
            <a:ext cx="2571736" cy="2786058"/>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 of Generation of Solid Wastes</a:t>
            </a:r>
            <a:endParaRPr lang="en-GB" dirty="0"/>
          </a:p>
        </p:txBody>
      </p:sp>
      <p:sp>
        <p:nvSpPr>
          <p:cNvPr id="3" name="Content Placeholder 2"/>
          <p:cNvSpPr>
            <a:spLocks noGrp="1"/>
          </p:cNvSpPr>
          <p:nvPr>
            <p:ph idx="1"/>
          </p:nvPr>
        </p:nvSpPr>
        <p:spPr>
          <a:xfrm>
            <a:off x="484584" y="1527989"/>
            <a:ext cx="7908471" cy="5098166"/>
          </a:xfrm>
        </p:spPr>
        <p:txBody>
          <a:bodyPr>
            <a:noAutofit/>
          </a:bodyPr>
          <a:lstStyle/>
          <a:p>
            <a:pPr algn="just"/>
            <a:r>
              <a:rPr lang="en-US" sz="2000" dirty="0"/>
              <a:t>(</a:t>
            </a:r>
            <a:r>
              <a:rPr lang="en-US" sz="2000" dirty="0" err="1"/>
              <a:t>i</a:t>
            </a:r>
            <a:r>
              <a:rPr lang="en-US" sz="2000" dirty="0"/>
              <a:t>)</a:t>
            </a:r>
            <a:r>
              <a:rPr lang="en-US" sz="2000" dirty="0">
                <a:solidFill>
                  <a:srgbClr val="00B0F0"/>
                </a:solidFill>
              </a:rPr>
              <a:t> Over-population</a:t>
            </a:r>
            <a:r>
              <a:rPr lang="en-US" sz="2000" dirty="0"/>
              <a:t>: Solid waste generated per person multiplied by total population results in increased generation of solid waste every day. </a:t>
            </a:r>
          </a:p>
          <a:p>
            <a:pPr algn="just"/>
            <a:r>
              <a:rPr lang="en-US" sz="2000" dirty="0"/>
              <a:t>(ii) </a:t>
            </a:r>
            <a:r>
              <a:rPr lang="en-US" sz="2000" dirty="0">
                <a:solidFill>
                  <a:srgbClr val="00B0F0"/>
                </a:solidFill>
              </a:rPr>
              <a:t>Urbanization: </a:t>
            </a:r>
            <a:r>
              <a:rPr lang="en-US" sz="2000" dirty="0"/>
              <a:t>Urbanization</a:t>
            </a:r>
            <a:r>
              <a:rPr lang="en-US" sz="2000" dirty="0">
                <a:solidFill>
                  <a:srgbClr val="00B0F0"/>
                </a:solidFill>
              </a:rPr>
              <a:t> </a:t>
            </a:r>
            <a:r>
              <a:rPr lang="en-US" sz="2000" dirty="0"/>
              <a:t>requires various construction activities like construction of buildings, markets, shopping malls, roads, railways, airports, bridges, dams, water supply and sewage disposal systems. Each construction activity also generates solid wastes. </a:t>
            </a:r>
          </a:p>
          <a:p>
            <a:pPr algn="just"/>
            <a:r>
              <a:rPr lang="en-US" sz="2000" dirty="0"/>
              <a:t>(iii) </a:t>
            </a:r>
            <a:r>
              <a:rPr lang="en-US" sz="2000" dirty="0">
                <a:solidFill>
                  <a:srgbClr val="00B0F0"/>
                </a:solidFill>
              </a:rPr>
              <a:t>Affluence: </a:t>
            </a:r>
            <a:r>
              <a:rPr lang="en-US" sz="2000" dirty="0"/>
              <a:t>Consumers with high purchasing capacity discard ‘obsolete goods’. This leads to solid waste generation. </a:t>
            </a:r>
          </a:p>
          <a:p>
            <a:pPr algn="just"/>
            <a:r>
              <a:rPr lang="en-US" sz="2000" dirty="0"/>
              <a:t>(iv) </a:t>
            </a:r>
            <a:r>
              <a:rPr lang="en-US" sz="2000" dirty="0">
                <a:solidFill>
                  <a:srgbClr val="00B0F0"/>
                </a:solidFill>
              </a:rPr>
              <a:t>Advances in Technology: </a:t>
            </a:r>
            <a:r>
              <a:rPr lang="en-US" sz="2000" dirty="0"/>
              <a:t>These lead to large scale production of goods for consumption based society preferring disposable items and almost every item ‘packaged’. All these result in generation of huge quantities of solid wastes.</a:t>
            </a:r>
            <a:endParaRPr lang="en-GB" sz="2000" dirty="0"/>
          </a:p>
        </p:txBody>
      </p:sp>
      <p:sp>
        <p:nvSpPr>
          <p:cNvPr id="4" name="Slide Number Placeholder 3"/>
          <p:cNvSpPr>
            <a:spLocks noGrp="1"/>
          </p:cNvSpPr>
          <p:nvPr>
            <p:ph type="sldNum" sz="quarter" idx="12"/>
          </p:nvPr>
        </p:nvSpPr>
        <p:spPr/>
        <p:txBody>
          <a:bodyPr/>
          <a:lstStyle/>
          <a:p>
            <a:fld id="{E5B29C50-D6F1-4DB6-9B68-F4CD3996E9CF}" type="slidenum">
              <a:rPr lang="en-US" smtClean="0"/>
              <a:pPr/>
              <a:t>10</a:t>
            </a:fld>
            <a:endParaRPr lang="en-US"/>
          </a:p>
        </p:txBody>
      </p:sp>
    </p:spTree>
    <p:extLst>
      <p:ext uri="{BB962C8B-B14F-4D97-AF65-F5344CB8AC3E}">
        <p14:creationId xmlns="" xmlns:p14="http://schemas.microsoft.com/office/powerpoint/2010/main" val="220028863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r>
              <a:rPr lang="en-US" dirty="0"/>
              <a:t>Effects of Solid Wastes</a:t>
            </a:r>
            <a:endParaRPr lang="en-GB" dirty="0"/>
          </a:p>
        </p:txBody>
      </p:sp>
      <p:sp>
        <p:nvSpPr>
          <p:cNvPr id="3" name="Content Placeholder 2"/>
          <p:cNvSpPr>
            <a:spLocks noGrp="1"/>
          </p:cNvSpPr>
          <p:nvPr>
            <p:ph idx="1"/>
          </p:nvPr>
        </p:nvSpPr>
        <p:spPr>
          <a:xfrm>
            <a:off x="512164" y="1192210"/>
            <a:ext cx="8531533" cy="5665790"/>
          </a:xfrm>
        </p:spPr>
        <p:txBody>
          <a:bodyPr>
            <a:noAutofit/>
          </a:bodyPr>
          <a:lstStyle/>
          <a:p>
            <a:pPr algn="just"/>
            <a:r>
              <a:rPr lang="en-US" sz="1800" dirty="0"/>
              <a:t>The accumulation and improper handling of the solid wastes results in various health and environmental hazards. Some of these effects are described below: </a:t>
            </a:r>
          </a:p>
          <a:p>
            <a:pPr algn="just"/>
            <a:r>
              <a:rPr lang="en-US" sz="1800" dirty="0"/>
              <a:t>(</a:t>
            </a:r>
            <a:r>
              <a:rPr lang="en-US" sz="1800" dirty="0" err="1"/>
              <a:t>i</a:t>
            </a:r>
            <a:r>
              <a:rPr lang="en-US" sz="1800" dirty="0"/>
              <a:t>) Flies and mosquitoes breed on the choked drains and gully pits through solid wastes. These flies and mosquitoes than contaminate food and water. In turn, diseases like </a:t>
            </a:r>
            <a:r>
              <a:rPr lang="en-US" sz="1800" dirty="0" err="1"/>
              <a:t>diarrhoea</a:t>
            </a:r>
            <a:r>
              <a:rPr lang="en-US" sz="1800" dirty="0"/>
              <a:t>, amoebic dysentery, bacillary dysentery, malaria, dengue, etc. results. </a:t>
            </a:r>
          </a:p>
          <a:p>
            <a:pPr algn="just"/>
            <a:r>
              <a:rPr lang="en-US" sz="1800" dirty="0"/>
              <a:t>(ii) The stray animals and scavengers invade the garbage dumps of roadside. It results in harming the aesthetic beauty of the surroundings. </a:t>
            </a:r>
          </a:p>
          <a:p>
            <a:pPr algn="just"/>
            <a:r>
              <a:rPr lang="en-US" sz="1800" dirty="0"/>
              <a:t>(iii) Bad </a:t>
            </a:r>
            <a:r>
              <a:rPr lang="en-US" sz="1800" dirty="0" smtClean="0"/>
              <a:t>odors </a:t>
            </a:r>
            <a:r>
              <a:rPr lang="en-US" sz="1800" dirty="0"/>
              <a:t>pollute the air as a result of decomposition of organic solid wastes. </a:t>
            </a:r>
          </a:p>
          <a:p>
            <a:pPr algn="just"/>
            <a:r>
              <a:rPr lang="en-US" sz="1800" dirty="0"/>
              <a:t>(iv) Percolation of decomposed garbage cause pollution of underground water and land. The crops and water supply gets contaminated and result in cholera, hepatitis, jaundice, gastro-intestinal diseases. </a:t>
            </a:r>
          </a:p>
          <a:p>
            <a:pPr algn="just"/>
            <a:r>
              <a:rPr lang="en-US" sz="1800" dirty="0"/>
              <a:t>(v) Rats living in solid waste dumping sites rapidly multiply in numbers and may cause plague and other diseases.</a:t>
            </a:r>
            <a:endParaRPr lang="en-GB" sz="1800" dirty="0"/>
          </a:p>
        </p:txBody>
      </p:sp>
      <p:sp>
        <p:nvSpPr>
          <p:cNvPr id="4" name="Slide Number Placeholder 3"/>
          <p:cNvSpPr>
            <a:spLocks noGrp="1"/>
          </p:cNvSpPr>
          <p:nvPr>
            <p:ph type="sldNum" sz="quarter" idx="12"/>
          </p:nvPr>
        </p:nvSpPr>
        <p:spPr/>
        <p:txBody>
          <a:bodyPr/>
          <a:lstStyle/>
          <a:p>
            <a:fld id="{E5B29C50-D6F1-4DB6-9B68-F4CD3996E9CF}" type="slidenum">
              <a:rPr lang="en-US" smtClean="0"/>
              <a:pPr/>
              <a:t>11</a:t>
            </a:fld>
            <a:endParaRPr lang="en-US"/>
          </a:p>
        </p:txBody>
      </p:sp>
    </p:spTree>
    <p:extLst>
      <p:ext uri="{BB962C8B-B14F-4D97-AF65-F5344CB8AC3E}">
        <p14:creationId xmlns="" xmlns:p14="http://schemas.microsoft.com/office/powerpoint/2010/main" val="287806404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6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6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6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6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6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6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65820"/>
          </a:xfrm>
        </p:spPr>
        <p:txBody>
          <a:bodyPr/>
          <a:lstStyle/>
          <a:p>
            <a:r>
              <a:rPr lang="en-US" dirty="0" smtClean="0"/>
              <a:t>Solid waste management</a:t>
            </a:r>
            <a:endParaRPr lang="en-IN" dirty="0"/>
          </a:p>
        </p:txBody>
      </p:sp>
      <p:sp>
        <p:nvSpPr>
          <p:cNvPr id="3" name="Content Placeholder 2"/>
          <p:cNvSpPr>
            <a:spLocks noGrp="1"/>
          </p:cNvSpPr>
          <p:nvPr>
            <p:ph idx="1"/>
          </p:nvPr>
        </p:nvSpPr>
        <p:spPr>
          <a:xfrm>
            <a:off x="457200" y="1500174"/>
            <a:ext cx="7239000" cy="4955562"/>
          </a:xfrm>
        </p:spPr>
        <p:txBody>
          <a:bodyPr/>
          <a:lstStyle/>
          <a:p>
            <a:pPr>
              <a:buNone/>
            </a:pPr>
            <a:r>
              <a:rPr lang="en-US" dirty="0" smtClean="0"/>
              <a:t>Waste management is the</a:t>
            </a:r>
          </a:p>
          <a:p>
            <a:r>
              <a:rPr lang="en-US" dirty="0" smtClean="0"/>
              <a:t>storage</a:t>
            </a:r>
          </a:p>
          <a:p>
            <a:r>
              <a:rPr lang="en-US" dirty="0" smtClean="0"/>
              <a:t>collection</a:t>
            </a:r>
          </a:p>
          <a:p>
            <a:r>
              <a:rPr lang="en-US" dirty="0" smtClean="0"/>
              <a:t>transport and handling</a:t>
            </a:r>
          </a:p>
          <a:p>
            <a:r>
              <a:rPr lang="en-US" dirty="0" smtClean="0"/>
              <a:t>recycling </a:t>
            </a:r>
          </a:p>
          <a:p>
            <a:r>
              <a:rPr lang="en-US" dirty="0" smtClean="0"/>
              <a:t>disposal and monitoring of waste materials. </a:t>
            </a:r>
            <a:endParaRPr lang="en-IN"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IN" dirty="0"/>
          </a:p>
        </p:txBody>
      </p:sp>
      <p:sp>
        <p:nvSpPr>
          <p:cNvPr id="3" name="Content Placeholder 2"/>
          <p:cNvSpPr>
            <a:spLocks noGrp="1"/>
          </p:cNvSpPr>
          <p:nvPr>
            <p:ph idx="1"/>
          </p:nvPr>
        </p:nvSpPr>
        <p:spPr/>
        <p:txBody>
          <a:bodyPr/>
          <a:lstStyle/>
          <a:p>
            <a:r>
              <a:rPr lang="en-US" dirty="0" smtClean="0"/>
              <a:t>Storage:</a:t>
            </a:r>
          </a:p>
          <a:p>
            <a:pPr>
              <a:buFontTx/>
              <a:buNone/>
            </a:pPr>
            <a:r>
              <a:rPr lang="en-US" dirty="0" smtClean="0"/>
              <a:t> - Galvanized steel dust bin </a:t>
            </a:r>
          </a:p>
          <a:p>
            <a:pPr>
              <a:buFontTx/>
              <a:buNone/>
            </a:pPr>
            <a:r>
              <a:rPr lang="en-US" dirty="0" smtClean="0"/>
              <a:t> - Paper sack</a:t>
            </a:r>
          </a:p>
          <a:p>
            <a:pPr>
              <a:buFontTx/>
              <a:buNone/>
            </a:pPr>
            <a:r>
              <a:rPr lang="en-US" dirty="0" smtClean="0"/>
              <a:t> - Public bins</a:t>
            </a:r>
          </a:p>
          <a:p>
            <a:endParaRPr lang="en-IN" dirty="0"/>
          </a:p>
        </p:txBody>
      </p:sp>
      <p:pic>
        <p:nvPicPr>
          <p:cNvPr id="1026" name="Picture 2" descr="C:\Users\USER\Desktop\solid waste images\$T2eC16F,!)EE9s2ufFjpBRtt1Ritr!~~60_35.jpg"/>
          <p:cNvPicPr>
            <a:picLocks noChangeAspect="1" noChangeArrowheads="1"/>
          </p:cNvPicPr>
          <p:nvPr/>
        </p:nvPicPr>
        <p:blipFill>
          <a:blip r:embed="rId2"/>
          <a:srcRect/>
          <a:stretch>
            <a:fillRect/>
          </a:stretch>
        </p:blipFill>
        <p:spPr bwMode="auto">
          <a:xfrm>
            <a:off x="5914062" y="0"/>
            <a:ext cx="3229938" cy="3643314"/>
          </a:xfrm>
          <a:prstGeom prst="rect">
            <a:avLst/>
          </a:prstGeom>
          <a:noFill/>
        </p:spPr>
      </p:pic>
      <p:pic>
        <p:nvPicPr>
          <p:cNvPr id="1027" name="Picture 3" descr="C:\Users\USER\Desktop\solid waste images\541551.jpg"/>
          <p:cNvPicPr>
            <a:picLocks noChangeAspect="1" noChangeArrowheads="1"/>
          </p:cNvPicPr>
          <p:nvPr/>
        </p:nvPicPr>
        <p:blipFill>
          <a:blip r:embed="rId3"/>
          <a:srcRect/>
          <a:stretch>
            <a:fillRect/>
          </a:stretch>
        </p:blipFill>
        <p:spPr bwMode="auto">
          <a:xfrm>
            <a:off x="4857720" y="3571852"/>
            <a:ext cx="4286280" cy="3286148"/>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a:t>
            </a:r>
            <a:endParaRPr lang="en-IN" dirty="0"/>
          </a:p>
        </p:txBody>
      </p:sp>
      <p:sp>
        <p:nvSpPr>
          <p:cNvPr id="3" name="Content Placeholder 2"/>
          <p:cNvSpPr>
            <a:spLocks noGrp="1"/>
          </p:cNvSpPr>
          <p:nvPr>
            <p:ph idx="1"/>
          </p:nvPr>
        </p:nvSpPr>
        <p:spPr/>
        <p:txBody>
          <a:bodyPr/>
          <a:lstStyle/>
          <a:p>
            <a:r>
              <a:rPr lang="en-US" dirty="0" smtClean="0"/>
              <a:t>Collection</a:t>
            </a:r>
          </a:p>
          <a:p>
            <a:pPr>
              <a:buFontTx/>
              <a:buNone/>
            </a:pPr>
            <a:r>
              <a:rPr lang="en-US" dirty="0" smtClean="0"/>
              <a:t> - House-to-house collection</a:t>
            </a:r>
          </a:p>
          <a:p>
            <a:pPr>
              <a:buFontTx/>
              <a:buNone/>
            </a:pPr>
            <a:r>
              <a:rPr lang="en-US" dirty="0" smtClean="0"/>
              <a:t> - Collection from the public bins</a:t>
            </a:r>
          </a:p>
          <a:p>
            <a:endParaRPr lang="en-IN" dirty="0"/>
          </a:p>
        </p:txBody>
      </p:sp>
      <p:pic>
        <p:nvPicPr>
          <p:cNvPr id="4" name="Picture 2" descr="C:\Users\USER\Desktop\solid waste images\image78.jpg"/>
          <p:cNvPicPr>
            <a:picLocks noChangeAspect="1" noChangeArrowheads="1"/>
          </p:cNvPicPr>
          <p:nvPr/>
        </p:nvPicPr>
        <p:blipFill>
          <a:blip r:embed="rId2"/>
          <a:srcRect/>
          <a:stretch>
            <a:fillRect/>
          </a:stretch>
        </p:blipFill>
        <p:spPr bwMode="auto">
          <a:xfrm>
            <a:off x="3286116" y="3143248"/>
            <a:ext cx="4857784" cy="3500438"/>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7239000" cy="1428760"/>
          </a:xfrm>
        </p:spPr>
        <p:txBody>
          <a:bodyPr>
            <a:normAutofit/>
          </a:bodyPr>
          <a:lstStyle/>
          <a:p>
            <a:r>
              <a:rPr lang="en-US" dirty="0" smtClean="0"/>
              <a:t>Waste handling and transport</a:t>
            </a:r>
            <a:endParaRPr lang="en-IN" dirty="0"/>
          </a:p>
        </p:txBody>
      </p:sp>
      <p:sp>
        <p:nvSpPr>
          <p:cNvPr id="3" name="Content Placeholder 2"/>
          <p:cNvSpPr>
            <a:spLocks noGrp="1"/>
          </p:cNvSpPr>
          <p:nvPr>
            <p:ph idx="1"/>
          </p:nvPr>
        </p:nvSpPr>
        <p:spPr>
          <a:xfrm>
            <a:off x="457200" y="928670"/>
            <a:ext cx="7239000" cy="5527066"/>
          </a:xfrm>
        </p:spPr>
        <p:txBody>
          <a:bodyPr/>
          <a:lstStyle/>
          <a:p>
            <a:pPr>
              <a:buNone/>
            </a:pPr>
            <a:endParaRPr lang="en-US" dirty="0" smtClean="0"/>
          </a:p>
          <a:p>
            <a:r>
              <a:rPr lang="en-IN" dirty="0" smtClean="0"/>
              <a:t>Waste handling and separation involves activities associated with waste management until the waste is placed in storage containers for collection. Handling also encompasses the movement of loaded containers to the point of collection.</a:t>
            </a:r>
          </a:p>
          <a:p>
            <a:r>
              <a:rPr lang="en-IN" dirty="0" smtClean="0"/>
              <a:t> waste is transferred from a smaller collection vehicle to larger transport equipment</a:t>
            </a:r>
            <a:endParaRPr lang="en-IN" dirty="0"/>
          </a:p>
        </p:txBody>
      </p:sp>
      <p:pic>
        <p:nvPicPr>
          <p:cNvPr id="5" name="Picture 3" descr="C:\Users\USER\Desktop\solid waste images\jateauto_72dpi.jpg"/>
          <p:cNvPicPr>
            <a:picLocks noChangeAspect="1" noChangeArrowheads="1"/>
          </p:cNvPicPr>
          <p:nvPr/>
        </p:nvPicPr>
        <p:blipFill>
          <a:blip r:embed="rId2"/>
          <a:srcRect/>
          <a:stretch>
            <a:fillRect/>
          </a:stretch>
        </p:blipFill>
        <p:spPr bwMode="auto">
          <a:xfrm>
            <a:off x="2571736" y="5000636"/>
            <a:ext cx="5572164" cy="1857364"/>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Recycling</a:t>
            </a:r>
            <a:br>
              <a:rPr lang="en-US" dirty="0" smtClean="0"/>
            </a:br>
            <a:endParaRPr lang="en-IN" dirty="0"/>
          </a:p>
        </p:txBody>
      </p:sp>
      <p:sp>
        <p:nvSpPr>
          <p:cNvPr id="5" name="Content Placeholder 4"/>
          <p:cNvSpPr>
            <a:spLocks noGrp="1"/>
          </p:cNvSpPr>
          <p:nvPr>
            <p:ph idx="1"/>
          </p:nvPr>
        </p:nvSpPr>
        <p:spPr/>
        <p:txBody>
          <a:bodyPr/>
          <a:lstStyle/>
          <a:p>
            <a:r>
              <a:rPr lang="en-US" dirty="0" smtClean="0"/>
              <a:t>Recycling refers to the collection and </a:t>
            </a:r>
          </a:p>
          <a:p>
            <a:pPr>
              <a:buNone/>
            </a:pPr>
            <a:r>
              <a:rPr lang="en-US" dirty="0" smtClean="0"/>
              <a:t>   refuse of waste materials such as empty beverage container.</a:t>
            </a:r>
          </a:p>
          <a:p>
            <a:r>
              <a:rPr lang="en-US" dirty="0" smtClean="0"/>
              <a:t>The materials from which the items are</a:t>
            </a:r>
          </a:p>
          <a:p>
            <a:pPr>
              <a:buNone/>
            </a:pPr>
            <a:r>
              <a:rPr lang="en-US" dirty="0" smtClean="0"/>
              <a:t>   made can be processed into new </a:t>
            </a:r>
          </a:p>
          <a:p>
            <a:pPr>
              <a:buNone/>
            </a:pPr>
            <a:r>
              <a:rPr lang="en-US" dirty="0" smtClean="0"/>
              <a:t>   products.</a:t>
            </a:r>
          </a:p>
          <a:p>
            <a:r>
              <a:rPr lang="en-US" dirty="0" smtClean="0"/>
              <a:t>Materials for recycling may be collected</a:t>
            </a:r>
          </a:p>
          <a:p>
            <a:pPr>
              <a:buNone/>
            </a:pPr>
            <a:r>
              <a:rPr lang="en-US" dirty="0" smtClean="0"/>
              <a:t>  separately from general waste using dedicated bins.</a:t>
            </a:r>
            <a:endParaRPr lang="en-IN" dirty="0"/>
          </a:p>
        </p:txBody>
      </p:sp>
      <p:pic>
        <p:nvPicPr>
          <p:cNvPr id="3074" name="Picture 2" descr="C:\Users\USER\Desktop\solid waste images\image78.jpg"/>
          <p:cNvPicPr>
            <a:picLocks noChangeAspect="1" noChangeArrowheads="1"/>
          </p:cNvPicPr>
          <p:nvPr/>
        </p:nvPicPr>
        <p:blipFill>
          <a:blip r:embed="rId2"/>
          <a:srcRect/>
          <a:stretch>
            <a:fillRect/>
          </a:stretch>
        </p:blipFill>
        <p:spPr bwMode="auto">
          <a:xfrm>
            <a:off x="6786578" y="0"/>
            <a:ext cx="2357422" cy="6858001"/>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disposal method</a:t>
            </a:r>
            <a:endParaRPr lang="en-US" dirty="0"/>
          </a:p>
        </p:txBody>
      </p:sp>
      <p:sp>
        <p:nvSpPr>
          <p:cNvPr id="3" name="Content Placeholder 2"/>
          <p:cNvSpPr>
            <a:spLocks noGrp="1"/>
          </p:cNvSpPr>
          <p:nvPr>
            <p:ph idx="1"/>
          </p:nvPr>
        </p:nvSpPr>
        <p:spPr/>
        <p:txBody>
          <a:bodyPr/>
          <a:lstStyle/>
          <a:p>
            <a:r>
              <a:rPr lang="en-US" dirty="0" smtClean="0"/>
              <a:t>Segregation</a:t>
            </a:r>
          </a:p>
          <a:p>
            <a:r>
              <a:rPr lang="en-US" dirty="0" smtClean="0"/>
              <a:t>Landfills</a:t>
            </a:r>
          </a:p>
          <a:p>
            <a:r>
              <a:rPr lang="en-US" dirty="0" smtClean="0"/>
              <a:t>Incineration </a:t>
            </a:r>
          </a:p>
          <a:p>
            <a:r>
              <a:rPr lang="en-US" dirty="0" smtClean="0"/>
              <a:t>Composting</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Segregation</a:t>
            </a:r>
            <a:br>
              <a:rPr lang="en-US" dirty="0" smtClean="0"/>
            </a:br>
            <a:endParaRPr lang="en-US" dirty="0"/>
          </a:p>
        </p:txBody>
      </p:sp>
      <p:sp>
        <p:nvSpPr>
          <p:cNvPr id="3" name="Content Placeholder 2"/>
          <p:cNvSpPr>
            <a:spLocks noGrp="1"/>
          </p:cNvSpPr>
          <p:nvPr>
            <p:ph idx="1"/>
          </p:nvPr>
        </p:nvSpPr>
        <p:spPr>
          <a:xfrm>
            <a:off x="457200" y="1142984"/>
            <a:ext cx="7239000" cy="5312752"/>
          </a:xfrm>
        </p:spPr>
        <p:txBody>
          <a:bodyPr>
            <a:normAutofit fontScale="55000" lnSpcReduction="20000"/>
          </a:bodyPr>
          <a:lstStyle/>
          <a:p>
            <a:pPr algn="just"/>
            <a:r>
              <a:rPr lang="en-US" sz="2900" dirty="0" smtClean="0"/>
              <a:t>At the beginning of waste management, wastes should be categorized and segregated according to their category. This is because the method of disposal would be different for different wastes.</a:t>
            </a:r>
          </a:p>
          <a:p>
            <a:pPr algn="just"/>
            <a:r>
              <a:rPr lang="en-US" sz="2900" dirty="0" smtClean="0"/>
              <a:t>For example, hospital wastes can be categorized and segregated on the basis of their weight, density and constituents. These are:</a:t>
            </a:r>
          </a:p>
          <a:p>
            <a:pPr algn="just"/>
            <a:r>
              <a:rPr lang="en-US" sz="2900" b="1" dirty="0" smtClean="0"/>
              <a:t>Infectious:</a:t>
            </a:r>
            <a:r>
              <a:rPr lang="en-US" sz="2900" dirty="0" smtClean="0"/>
              <a:t> Materials containing pathogens in dangerous concentrations or qualities that, if exposed, can cause diseases. This includes waste from surgery and autopsies on patients with infectious diseases.</a:t>
            </a:r>
            <a:br>
              <a:rPr lang="en-US" sz="2900" dirty="0" smtClean="0"/>
            </a:br>
            <a:r>
              <a:rPr lang="en-US" sz="2900" dirty="0" smtClean="0"/>
              <a:t>Sharp disposable needles, syringes, saws, blades, broken glasses, nails or any other item that could cause a cut.</a:t>
            </a:r>
            <a:br>
              <a:rPr lang="en-US" sz="2900" dirty="0" smtClean="0"/>
            </a:br>
            <a:endParaRPr lang="en-US" sz="2900" dirty="0" smtClean="0"/>
          </a:p>
          <a:p>
            <a:pPr algn="just"/>
            <a:r>
              <a:rPr lang="en-US" sz="2900" b="1" dirty="0" smtClean="0"/>
              <a:t>Pathological:</a:t>
            </a:r>
            <a:r>
              <a:rPr lang="en-US" sz="2900" dirty="0" smtClean="0"/>
              <a:t> Tissues, organs, body parts, human flesh, fetuses, blood and body fluid.</a:t>
            </a:r>
            <a:br>
              <a:rPr lang="en-US" sz="2900" dirty="0" smtClean="0"/>
            </a:br>
            <a:endParaRPr lang="en-US" sz="2900" dirty="0" smtClean="0"/>
          </a:p>
          <a:p>
            <a:pPr algn="just"/>
            <a:r>
              <a:rPr lang="en-US" sz="2900" b="1" dirty="0" smtClean="0"/>
              <a:t>Pharmaceuticals:</a:t>
            </a:r>
            <a:r>
              <a:rPr lang="en-US" sz="2900" dirty="0" smtClean="0"/>
              <a:t> Drugs and chemicals that are returned from wards, spilled, outdated, contaminated, or are no longer required.</a:t>
            </a:r>
            <a:br>
              <a:rPr lang="en-US" sz="2900" dirty="0" smtClean="0"/>
            </a:br>
            <a:endParaRPr lang="en-US" sz="2900" dirty="0" smtClean="0"/>
          </a:p>
          <a:p>
            <a:pPr algn="just"/>
            <a:r>
              <a:rPr lang="en-US" sz="2900" b="1" dirty="0" smtClean="0"/>
              <a:t>Radioactive:</a:t>
            </a:r>
            <a:r>
              <a:rPr lang="en-US" sz="2900" dirty="0" smtClean="0"/>
              <a:t> Solids, liquids and gaseous waste contaminated with radioactive substances used in diagnosis and treatment of diseases.</a:t>
            </a:r>
            <a:br>
              <a:rPr lang="en-US" sz="2900" dirty="0" smtClean="0"/>
            </a:br>
            <a:endParaRPr lang="en-US" sz="2900" dirty="0" smtClean="0"/>
          </a:p>
          <a:p>
            <a:pPr algn="just"/>
            <a:r>
              <a:rPr lang="en-US" sz="2900" b="1" dirty="0" smtClean="0"/>
              <a:t>Others:</a:t>
            </a:r>
            <a:r>
              <a:rPr lang="en-US" sz="2900" dirty="0" smtClean="0"/>
              <a:t> Waste from the offices, kitchens, rooms, including bed linen, utensils, paper, etc.</a:t>
            </a:r>
          </a:p>
          <a:p>
            <a:pPr algn="just"/>
            <a:r>
              <a:rPr lang="en-US" sz="2900" dirty="0" smtClean="0"/>
              <a:t>These wastes can be further disposed differently, according to their category.</a:t>
            </a:r>
          </a:p>
          <a:p>
            <a:pPr algn="just"/>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37258"/>
          </a:xfrm>
        </p:spPr>
        <p:txBody>
          <a:bodyPr>
            <a:normAutofit fontScale="90000"/>
          </a:bodyPr>
          <a:lstStyle/>
          <a:p>
            <a:r>
              <a:rPr lang="en-US" dirty="0" smtClean="0"/>
              <a:t>Landfills</a:t>
            </a:r>
            <a:r>
              <a:rPr lang="en-US" sz="4000" dirty="0" smtClean="0">
                <a:solidFill>
                  <a:srgbClr val="00B0F0"/>
                </a:solidFill>
              </a:rPr>
              <a:t/>
            </a:r>
            <a:br>
              <a:rPr lang="en-US" sz="4000" dirty="0" smtClean="0">
                <a:solidFill>
                  <a:srgbClr val="00B0F0"/>
                </a:solidFill>
              </a:rPr>
            </a:br>
            <a:endParaRPr lang="en-GB" dirty="0"/>
          </a:p>
        </p:txBody>
      </p:sp>
      <p:sp>
        <p:nvSpPr>
          <p:cNvPr id="3" name="Content Placeholder 2"/>
          <p:cNvSpPr>
            <a:spLocks noGrp="1"/>
          </p:cNvSpPr>
          <p:nvPr>
            <p:ph idx="1"/>
          </p:nvPr>
        </p:nvSpPr>
        <p:spPr>
          <a:xfrm>
            <a:off x="460813" y="1152982"/>
            <a:ext cx="8453270" cy="5473172"/>
          </a:xfrm>
        </p:spPr>
        <p:txBody>
          <a:bodyPr>
            <a:noAutofit/>
          </a:bodyPr>
          <a:lstStyle/>
          <a:p>
            <a:pPr algn="just"/>
            <a:r>
              <a:rPr lang="en-US" sz="2000" dirty="0" smtClean="0"/>
              <a:t>Landfill </a:t>
            </a:r>
            <a:r>
              <a:rPr lang="en-US" sz="2000" dirty="0"/>
              <a:t>site is a pit that is dug in the ground. The solid waste is dumped and the pit is covered with a layer of soil to form a cell. The process is repeated every day so that many cells completely fill the landfill site. Finally, about 1 m of earth layer covering is done.</a:t>
            </a:r>
          </a:p>
          <a:p>
            <a:pPr algn="just"/>
            <a:r>
              <a:rPr lang="en-US" sz="2000" dirty="0"/>
              <a:t>Advantages: </a:t>
            </a:r>
          </a:p>
          <a:p>
            <a:pPr lvl="1" algn="just"/>
            <a:r>
              <a:rPr lang="en-US" sz="1800" dirty="0"/>
              <a:t>(</a:t>
            </a:r>
            <a:r>
              <a:rPr lang="en-US" sz="1800" dirty="0" err="1"/>
              <a:t>i</a:t>
            </a:r>
            <a:r>
              <a:rPr lang="en-US" sz="1800" dirty="0"/>
              <a:t>) Breeding of insects is prevented. </a:t>
            </a:r>
          </a:p>
          <a:p>
            <a:pPr lvl="1" algn="just"/>
            <a:r>
              <a:rPr lang="en-US" sz="1800" dirty="0"/>
              <a:t>(ii) Landfill sites can be developed as a park or a parking space.</a:t>
            </a:r>
          </a:p>
          <a:p>
            <a:pPr algn="just"/>
            <a:r>
              <a:rPr lang="en-US" sz="2000" dirty="0"/>
              <a:t>Disadvantages: </a:t>
            </a:r>
          </a:p>
          <a:p>
            <a:pPr lvl="1" algn="just"/>
            <a:r>
              <a:rPr lang="en-US" sz="1800" dirty="0"/>
              <a:t>(</a:t>
            </a:r>
            <a:r>
              <a:rPr lang="en-US" sz="1800" dirty="0" err="1"/>
              <a:t>i</a:t>
            </a:r>
            <a:r>
              <a:rPr lang="en-US" sz="1800" dirty="0"/>
              <a:t>) All types of wastes are dumped in land fill sites without segregation. When rainwater seeps through them, it gets contaminated and in turn pollutes the surrounding area, and ground water.</a:t>
            </a:r>
          </a:p>
        </p:txBody>
      </p:sp>
      <p:sp>
        <p:nvSpPr>
          <p:cNvPr id="4" name="Slide Number Placeholder 3"/>
          <p:cNvSpPr>
            <a:spLocks noGrp="1"/>
          </p:cNvSpPr>
          <p:nvPr>
            <p:ph type="sldNum" sz="quarter" idx="12"/>
          </p:nvPr>
        </p:nvSpPr>
        <p:spPr/>
        <p:txBody>
          <a:bodyPr/>
          <a:lstStyle/>
          <a:p>
            <a:fld id="{E5B29C50-D6F1-4DB6-9B68-F4CD3996E9CF}" type="slidenum">
              <a:rPr lang="en-US" smtClean="0"/>
              <a:pPr/>
              <a:t>19</a:t>
            </a:fld>
            <a:endParaRPr lang="en-US"/>
          </a:p>
        </p:txBody>
      </p:sp>
    </p:spTree>
    <p:extLst>
      <p:ext uri="{BB962C8B-B14F-4D97-AF65-F5344CB8AC3E}">
        <p14:creationId xmlns:p14="http://schemas.microsoft.com/office/powerpoint/2010/main" xmlns="" val="250177695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It is defined as</a:t>
            </a:r>
          </a:p>
          <a:p>
            <a:pPr>
              <a:buNone/>
            </a:pPr>
            <a:r>
              <a:rPr lang="en-US" dirty="0" smtClean="0"/>
              <a:t>          Waste (also known as rubbish, trash, refuse, garbage, junk) is any unwanted  or useless  materials.</a:t>
            </a:r>
          </a:p>
          <a:p>
            <a:pPr>
              <a:buNone/>
            </a:pPr>
            <a:r>
              <a:rPr lang="en-US" dirty="0" smtClean="0"/>
              <a:t>                            OR</a:t>
            </a:r>
          </a:p>
          <a:p>
            <a:pPr>
              <a:buNone/>
            </a:pPr>
            <a:r>
              <a:rPr lang="en-US" dirty="0" smtClean="0"/>
              <a:t>          Any materials unused and rejected as worthless or unwanted and “A useless  or profile less activity using or expanding or consuming thoughtlessly or carefully.”</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IN"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Sanitary Landfills</a:t>
            </a:r>
            <a:r>
              <a:rPr lang="en-US" sz="4000" dirty="0" smtClean="0">
                <a:solidFill>
                  <a:srgbClr val="00B0F0"/>
                </a:solidFill>
              </a:rPr>
              <a:t/>
            </a:r>
            <a:br>
              <a:rPr lang="en-US" sz="4000" dirty="0" smtClean="0">
                <a:solidFill>
                  <a:srgbClr val="00B0F0"/>
                </a:solidFill>
              </a:rPr>
            </a:br>
            <a:endParaRPr lang="en-GB" dirty="0"/>
          </a:p>
        </p:txBody>
      </p:sp>
      <p:sp>
        <p:nvSpPr>
          <p:cNvPr id="3" name="Content Placeholder 2"/>
          <p:cNvSpPr>
            <a:spLocks noGrp="1"/>
          </p:cNvSpPr>
          <p:nvPr>
            <p:ph idx="1"/>
          </p:nvPr>
        </p:nvSpPr>
        <p:spPr>
          <a:xfrm>
            <a:off x="460813" y="1152982"/>
            <a:ext cx="8453270" cy="5473172"/>
          </a:xfrm>
        </p:spPr>
        <p:txBody>
          <a:bodyPr>
            <a:noAutofit/>
          </a:bodyPr>
          <a:lstStyle/>
          <a:p>
            <a:pPr algn="just"/>
            <a:r>
              <a:rPr lang="en-US" sz="2000" dirty="0" smtClean="0"/>
              <a:t>Sanitary </a:t>
            </a:r>
            <a:r>
              <a:rPr lang="en-US" sz="2000" dirty="0"/>
              <a:t>landfill sites have liner systems and other safeguards to prevent ground water contamination. These sites are consistent with the economic considerations, hydrogeological requirements, climatic conditions and topography.</a:t>
            </a:r>
          </a:p>
          <a:p>
            <a:pPr algn="just"/>
            <a:r>
              <a:rPr lang="en-US" sz="2000" dirty="0"/>
              <a:t>Advantages: </a:t>
            </a:r>
          </a:p>
          <a:p>
            <a:pPr lvl="1" algn="just"/>
            <a:r>
              <a:rPr lang="en-US" sz="1800" dirty="0"/>
              <a:t>(</a:t>
            </a:r>
            <a:r>
              <a:rPr lang="en-US" sz="1800" dirty="0" err="1"/>
              <a:t>i</a:t>
            </a:r>
            <a:r>
              <a:rPr lang="en-US" sz="1800" dirty="0"/>
              <a:t>) The site is well above the ground water table, so underground water pollution is avoided. </a:t>
            </a:r>
          </a:p>
          <a:p>
            <a:pPr lvl="1" algn="just"/>
            <a:r>
              <a:rPr lang="en-US" sz="1800" dirty="0"/>
              <a:t>(ii) The site is easily accessible so process is low in cost. </a:t>
            </a:r>
          </a:p>
          <a:p>
            <a:pPr lvl="1" algn="just"/>
            <a:r>
              <a:rPr lang="en-US" sz="1800" dirty="0"/>
              <a:t>(iii) The site is </a:t>
            </a:r>
            <a:r>
              <a:rPr lang="en-US" sz="1800" dirty="0" err="1"/>
              <a:t>atleast</a:t>
            </a:r>
            <a:r>
              <a:rPr lang="en-US" sz="1800" dirty="0"/>
              <a:t> 1.5 km down wind from the commercial and residential areas so it is not offensive to the surrounding environment. </a:t>
            </a:r>
          </a:p>
          <a:p>
            <a:pPr lvl="1" algn="just"/>
            <a:r>
              <a:rPr lang="en-US" sz="1800" dirty="0"/>
              <a:t>(iv) The finished sanitary landfill can be used for the development of regions of recreation like parks, golf-courses etc.</a:t>
            </a:r>
          </a:p>
        </p:txBody>
      </p:sp>
      <p:sp>
        <p:nvSpPr>
          <p:cNvPr id="4" name="Slide Number Placeholder 3"/>
          <p:cNvSpPr>
            <a:spLocks noGrp="1"/>
          </p:cNvSpPr>
          <p:nvPr>
            <p:ph type="sldNum" sz="quarter" idx="12"/>
          </p:nvPr>
        </p:nvSpPr>
        <p:spPr/>
        <p:txBody>
          <a:bodyPr/>
          <a:lstStyle/>
          <a:p>
            <a:fld id="{E5B29C50-D6F1-4DB6-9B68-F4CD3996E9CF}" type="slidenum">
              <a:rPr lang="en-US" smtClean="0"/>
              <a:pPr/>
              <a:t>20</a:t>
            </a:fld>
            <a:endParaRPr lang="en-US"/>
          </a:p>
        </p:txBody>
      </p:sp>
    </p:spTree>
    <p:extLst>
      <p:ext uri="{BB962C8B-B14F-4D97-AF65-F5344CB8AC3E}">
        <p14:creationId xmlns:p14="http://schemas.microsoft.com/office/powerpoint/2010/main" xmlns="" val="253730375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Sanitary Landfills</a:t>
            </a:r>
            <a:br>
              <a:rPr lang="en-US" sz="3400" dirty="0" smtClean="0"/>
            </a:br>
            <a:endParaRPr lang="en-GB" sz="3400" dirty="0"/>
          </a:p>
        </p:txBody>
      </p:sp>
      <p:sp>
        <p:nvSpPr>
          <p:cNvPr id="3" name="Content Placeholder 2"/>
          <p:cNvSpPr>
            <a:spLocks noGrp="1"/>
          </p:cNvSpPr>
          <p:nvPr>
            <p:ph idx="1"/>
          </p:nvPr>
        </p:nvSpPr>
        <p:spPr>
          <a:xfrm>
            <a:off x="460813" y="1152982"/>
            <a:ext cx="8453270" cy="5473172"/>
          </a:xfrm>
        </p:spPr>
        <p:txBody>
          <a:bodyPr>
            <a:noAutofit/>
          </a:bodyPr>
          <a:lstStyle/>
          <a:p>
            <a:pPr algn="just"/>
            <a:r>
              <a:rPr lang="en-US" sz="2400" dirty="0" smtClean="0"/>
              <a:t>Disadvantages</a:t>
            </a:r>
            <a:r>
              <a:rPr lang="en-US" sz="2400" dirty="0"/>
              <a:t>: </a:t>
            </a:r>
          </a:p>
          <a:p>
            <a:pPr lvl="1" algn="just"/>
            <a:r>
              <a:rPr lang="en-US" sz="2000" dirty="0"/>
              <a:t>(</a:t>
            </a:r>
            <a:r>
              <a:rPr lang="en-US" sz="2000" dirty="0" err="1"/>
              <a:t>i</a:t>
            </a:r>
            <a:r>
              <a:rPr lang="en-US" sz="2000" dirty="0"/>
              <a:t>) Leachate from sanitary landfill site can contaminate the ground water. </a:t>
            </a:r>
          </a:p>
          <a:p>
            <a:pPr lvl="1" algn="just"/>
            <a:r>
              <a:rPr lang="en-US" sz="2000" dirty="0"/>
              <a:t>(ii) The sites cannot be used in future as a productive farm land. </a:t>
            </a:r>
          </a:p>
          <a:p>
            <a:pPr lvl="1" algn="just"/>
            <a:r>
              <a:rPr lang="en-US" sz="2000" dirty="0"/>
              <a:t>(iii) In a sanitary landfill, about 60% of the methane gas (</a:t>
            </a:r>
            <a:r>
              <a:rPr lang="en-US" sz="2000" dirty="0" err="1"/>
              <a:t>odourless</a:t>
            </a:r>
            <a:r>
              <a:rPr lang="en-US" sz="2000" dirty="0"/>
              <a:t>) is generated. When its concentration in air reaches about 5%, it is explosive and so very hazardous. </a:t>
            </a:r>
          </a:p>
          <a:p>
            <a:pPr lvl="1" algn="just"/>
            <a:r>
              <a:rPr lang="en-US" sz="2000" dirty="0"/>
              <a:t>(iv) Aesthetic problems may arise as a result of poorly operated landfill operations.</a:t>
            </a:r>
          </a:p>
        </p:txBody>
      </p:sp>
      <p:sp>
        <p:nvSpPr>
          <p:cNvPr id="4" name="Slide Number Placeholder 3"/>
          <p:cNvSpPr>
            <a:spLocks noGrp="1"/>
          </p:cNvSpPr>
          <p:nvPr>
            <p:ph type="sldNum" sz="quarter" idx="12"/>
          </p:nvPr>
        </p:nvSpPr>
        <p:spPr/>
        <p:txBody>
          <a:bodyPr/>
          <a:lstStyle/>
          <a:p>
            <a:fld id="{E5B29C50-D6F1-4DB6-9B68-F4CD3996E9CF}" type="slidenum">
              <a:rPr lang="en-US" smtClean="0"/>
              <a:pPr/>
              <a:t>21</a:t>
            </a:fld>
            <a:endParaRPr lang="en-US"/>
          </a:p>
        </p:txBody>
      </p:sp>
    </p:spTree>
    <p:extLst>
      <p:ext uri="{BB962C8B-B14F-4D97-AF65-F5344CB8AC3E}">
        <p14:creationId xmlns:p14="http://schemas.microsoft.com/office/powerpoint/2010/main" xmlns="" val="931010436"/>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5" descr="landfill-profile"/>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descr="C:\Users\USER\Desktop\solid waste images\landfill_diagram.jpg"/>
          <p:cNvPicPr>
            <a:picLocks noGrp="1" noChangeAspect="1" noChangeArrowheads="1"/>
          </p:cNvPicPr>
          <p:nvPr>
            <p:ph idx="1"/>
          </p:nvPr>
        </p:nvPicPr>
        <p:blipFill>
          <a:blip r:embed="rId2"/>
          <a:srcRect/>
          <a:stretch>
            <a:fillRect/>
          </a:stretch>
        </p:blipFill>
        <p:spPr bwMode="auto">
          <a:xfrm>
            <a:off x="0" y="0"/>
            <a:ext cx="9144000" cy="7072338"/>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4382"/>
          </a:xfrm>
        </p:spPr>
        <p:txBody>
          <a:bodyPr/>
          <a:lstStyle/>
          <a:p>
            <a:r>
              <a:rPr lang="en-US" dirty="0" smtClean="0"/>
              <a:t>Incineration</a:t>
            </a:r>
            <a:endParaRPr lang="en-US" dirty="0"/>
          </a:p>
        </p:txBody>
      </p:sp>
      <p:sp>
        <p:nvSpPr>
          <p:cNvPr id="3" name="Content Placeholder 2"/>
          <p:cNvSpPr>
            <a:spLocks noGrp="1"/>
          </p:cNvSpPr>
          <p:nvPr>
            <p:ph idx="1"/>
          </p:nvPr>
        </p:nvSpPr>
        <p:spPr>
          <a:xfrm>
            <a:off x="457200" y="1357298"/>
            <a:ext cx="7239000" cy="5098438"/>
          </a:xfrm>
        </p:spPr>
        <p:txBody>
          <a:bodyPr>
            <a:normAutofit/>
          </a:bodyPr>
          <a:lstStyle/>
          <a:p>
            <a:r>
              <a:rPr lang="en-US" sz="2000" dirty="0" smtClean="0"/>
              <a:t>Process of burning municipal solid waste in a properly designed furnace under suitable temperature (670 </a:t>
            </a:r>
            <a:r>
              <a:rPr lang="en-US" sz="2000" dirty="0" smtClean="0">
                <a:latin typeface="Calibri"/>
                <a:cs typeface="Calibri"/>
              </a:rPr>
              <a:t>̊</a:t>
            </a:r>
            <a:r>
              <a:rPr lang="en-US" sz="2000" dirty="0" smtClean="0"/>
              <a:t>C</a:t>
            </a:r>
            <a:r>
              <a:rPr lang="en-US" sz="2000" dirty="0" smtClean="0"/>
              <a:t>) and operating conditions. It reduces the solid waste by 90% in volume and 75% in weight. </a:t>
            </a:r>
          </a:p>
          <a:p>
            <a:pPr algn="just"/>
            <a:r>
              <a:rPr lang="en-US" sz="2000" dirty="0" smtClean="0"/>
              <a:t>Advantages: </a:t>
            </a:r>
          </a:p>
          <a:p>
            <a:pPr lvl="1" algn="just"/>
            <a:r>
              <a:rPr lang="en-US" sz="2000" dirty="0" smtClean="0"/>
              <a:t>(</a:t>
            </a:r>
            <a:r>
              <a:rPr lang="en-US" sz="2000" dirty="0" err="1" smtClean="0"/>
              <a:t>i</a:t>
            </a:r>
            <a:r>
              <a:rPr lang="en-US" sz="2000" dirty="0" smtClean="0"/>
              <a:t>) As the volume of the waste is reduced so to take the waste to the ultimate disposal site, less transportation cost is required. </a:t>
            </a:r>
          </a:p>
          <a:p>
            <a:pPr lvl="1" algn="just"/>
            <a:r>
              <a:rPr lang="en-US" sz="2000" dirty="0" smtClean="0"/>
              <a:t>(ii) Larger wastes can be accommodated in a given land fill area because incineration reduces the land requirement to one-third.</a:t>
            </a:r>
          </a:p>
          <a:p>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Incineration</a:t>
            </a:r>
            <a:br>
              <a:rPr lang="en-US" dirty="0" smtClean="0"/>
            </a:br>
            <a:endParaRPr lang="en-GB" dirty="0"/>
          </a:p>
        </p:txBody>
      </p:sp>
      <p:sp>
        <p:nvSpPr>
          <p:cNvPr id="3" name="Content Placeholder 2"/>
          <p:cNvSpPr>
            <a:spLocks noGrp="1"/>
          </p:cNvSpPr>
          <p:nvPr>
            <p:ph idx="1"/>
          </p:nvPr>
        </p:nvSpPr>
        <p:spPr>
          <a:xfrm>
            <a:off x="460813" y="1152982"/>
            <a:ext cx="8453270" cy="5473172"/>
          </a:xfrm>
        </p:spPr>
        <p:txBody>
          <a:bodyPr>
            <a:noAutofit/>
          </a:bodyPr>
          <a:lstStyle/>
          <a:p>
            <a:pPr algn="just"/>
            <a:r>
              <a:rPr lang="en-US" sz="2150" dirty="0" smtClean="0"/>
              <a:t>Disadvantages</a:t>
            </a:r>
            <a:r>
              <a:rPr lang="en-US" sz="2150" dirty="0"/>
              <a:t>: </a:t>
            </a:r>
          </a:p>
          <a:p>
            <a:pPr lvl="1" algn="just"/>
            <a:r>
              <a:rPr lang="en-US" sz="2000" dirty="0"/>
              <a:t>(</a:t>
            </a:r>
            <a:r>
              <a:rPr lang="en-US" sz="2000" dirty="0" err="1"/>
              <a:t>i</a:t>
            </a:r>
            <a:r>
              <a:rPr lang="en-US" sz="2000" dirty="0"/>
              <a:t>) Not applicable for radioactive wastes. </a:t>
            </a:r>
          </a:p>
          <a:p>
            <a:pPr lvl="1" algn="just"/>
            <a:r>
              <a:rPr lang="en-US" sz="2000" dirty="0"/>
              <a:t>(ii) High capital and operational costs. </a:t>
            </a:r>
          </a:p>
          <a:p>
            <a:pPr lvl="1" algn="just"/>
            <a:r>
              <a:rPr lang="en-US" sz="2000" dirty="0">
                <a:solidFill>
                  <a:srgbClr val="FF0000"/>
                </a:solidFill>
              </a:rPr>
              <a:t>(iii) Air pollution chances if incineration is not properly done. </a:t>
            </a:r>
          </a:p>
          <a:p>
            <a:pPr lvl="1" algn="just"/>
            <a:r>
              <a:rPr lang="en-US" sz="2000" dirty="0">
                <a:solidFill>
                  <a:srgbClr val="FF0000"/>
                </a:solidFill>
              </a:rPr>
              <a:t>(</a:t>
            </a:r>
            <a:r>
              <a:rPr lang="en-US" sz="1850" dirty="0">
                <a:solidFill>
                  <a:srgbClr val="FF0000"/>
                </a:solidFill>
              </a:rPr>
              <a:t>iv) Highly trained man-power is needed.</a:t>
            </a:r>
          </a:p>
        </p:txBody>
      </p:sp>
      <p:sp>
        <p:nvSpPr>
          <p:cNvPr id="4" name="Slide Number Placeholder 3"/>
          <p:cNvSpPr>
            <a:spLocks noGrp="1"/>
          </p:cNvSpPr>
          <p:nvPr>
            <p:ph type="sldNum" sz="quarter" idx="12"/>
          </p:nvPr>
        </p:nvSpPr>
        <p:spPr/>
        <p:txBody>
          <a:bodyPr/>
          <a:lstStyle/>
          <a:p>
            <a:fld id="{E5B29C50-D6F1-4DB6-9B68-F4CD3996E9CF}" type="slidenum">
              <a:rPr lang="en-US" smtClean="0"/>
              <a:pPr/>
              <a:t>25</a:t>
            </a:fld>
            <a:endParaRPr lang="en-US"/>
          </a:p>
        </p:txBody>
      </p:sp>
    </p:spTree>
    <p:extLst>
      <p:ext uri="{BB962C8B-B14F-4D97-AF65-F5344CB8AC3E}">
        <p14:creationId xmlns:p14="http://schemas.microsoft.com/office/powerpoint/2010/main" xmlns="" val="16079021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Solid Waste Disposal</a:t>
            </a:r>
            <a:endParaRPr lang="en-GB" dirty="0"/>
          </a:p>
        </p:txBody>
      </p:sp>
      <p:sp>
        <p:nvSpPr>
          <p:cNvPr id="3" name="Content Placeholder 2"/>
          <p:cNvSpPr>
            <a:spLocks noGrp="1"/>
          </p:cNvSpPr>
          <p:nvPr>
            <p:ph idx="1"/>
          </p:nvPr>
        </p:nvSpPr>
        <p:spPr>
          <a:xfrm>
            <a:off x="484585" y="1268760"/>
            <a:ext cx="8364691" cy="5011757"/>
          </a:xfrm>
        </p:spPr>
        <p:txBody>
          <a:bodyPr>
            <a:noAutofit/>
          </a:bodyPr>
          <a:lstStyle/>
          <a:p>
            <a:pPr algn="just"/>
            <a:r>
              <a:rPr lang="en-US" sz="2000" dirty="0"/>
              <a:t>The various method commonly employed for disposal of solid waste are explained below:</a:t>
            </a:r>
          </a:p>
          <a:p>
            <a:pPr algn="just"/>
            <a:r>
              <a:rPr lang="en-US" sz="2000" b="1" dirty="0">
                <a:solidFill>
                  <a:srgbClr val="00B0F0"/>
                </a:solidFill>
                <a:effectLst>
                  <a:outerShdw blurRad="38100" dist="38100" dir="2700000" algn="tl">
                    <a:srgbClr val="000000">
                      <a:alpha val="43137"/>
                    </a:srgbClr>
                  </a:outerShdw>
                </a:effectLst>
              </a:rPr>
              <a:t>Composting</a:t>
            </a:r>
          </a:p>
          <a:p>
            <a:pPr algn="just"/>
            <a:r>
              <a:rPr lang="en-US" sz="2000" dirty="0" smtClean="0"/>
              <a:t>Composting refers to treatment of waste through aerobic decompositions of biodegradable organic matter. Under natural conditions dead vegetable and animal materials decompose under the influence of bacteria and fungi, </a:t>
            </a:r>
            <a:r>
              <a:rPr lang="en-US" sz="2000" dirty="0" smtClean="0"/>
              <a:t>as </a:t>
            </a:r>
            <a:r>
              <a:rPr lang="en-US" sz="2000" dirty="0"/>
              <a:t>a result of this composting process, the organic matter is transformed into a stable humus like substance, which is a valuable manure for crops. </a:t>
            </a:r>
          </a:p>
          <a:p>
            <a:pPr algn="just"/>
            <a:r>
              <a:rPr lang="en-US" sz="2000" dirty="0"/>
              <a:t>(</a:t>
            </a:r>
            <a:r>
              <a:rPr lang="en-US" sz="2000" dirty="0" err="1"/>
              <a:t>i</a:t>
            </a:r>
            <a:r>
              <a:rPr lang="en-US" sz="2000" dirty="0"/>
              <a:t>) Classification of composting techniques based on oxygen use: </a:t>
            </a:r>
          </a:p>
          <a:p>
            <a:pPr algn="just"/>
            <a:r>
              <a:rPr lang="en-US" sz="2000" dirty="0"/>
              <a:t>(a) Aerobic composting: It requires high temperature and result in rapid decomposition of organic matter. </a:t>
            </a:r>
            <a:r>
              <a:rPr lang="en-US" sz="2000" dirty="0" err="1"/>
              <a:t>Odours</a:t>
            </a:r>
            <a:r>
              <a:rPr lang="en-US" sz="2000" dirty="0"/>
              <a:t> are also absent. </a:t>
            </a:r>
          </a:p>
          <a:p>
            <a:pPr algn="just"/>
            <a:r>
              <a:rPr lang="en-US" sz="2000" dirty="0"/>
              <a:t>(b) Anaerobic composting: It requires low temperatures. Decomposition of organic matter of solid waste is slow. It needs minimum attention. </a:t>
            </a:r>
          </a:p>
        </p:txBody>
      </p:sp>
      <p:sp>
        <p:nvSpPr>
          <p:cNvPr id="4" name="Slide Number Placeholder 3"/>
          <p:cNvSpPr>
            <a:spLocks noGrp="1"/>
          </p:cNvSpPr>
          <p:nvPr>
            <p:ph type="sldNum" sz="quarter" idx="12"/>
          </p:nvPr>
        </p:nvSpPr>
        <p:spPr/>
        <p:txBody>
          <a:bodyPr/>
          <a:lstStyle/>
          <a:p>
            <a:fld id="{E5B29C50-D6F1-4DB6-9B68-F4CD3996E9CF}" type="slidenum">
              <a:rPr lang="en-US" smtClean="0"/>
              <a:pPr/>
              <a:t>26</a:t>
            </a:fld>
            <a:endParaRPr lang="en-US"/>
          </a:p>
        </p:txBody>
      </p:sp>
    </p:spTree>
    <p:extLst>
      <p:ext uri="{BB962C8B-B14F-4D97-AF65-F5344CB8AC3E}">
        <p14:creationId xmlns:p14="http://schemas.microsoft.com/office/powerpoint/2010/main" xmlns="" val="285141306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Solid Waste Disposal</a:t>
            </a:r>
            <a:endParaRPr lang="en-GB" dirty="0"/>
          </a:p>
        </p:txBody>
      </p:sp>
      <p:sp>
        <p:nvSpPr>
          <p:cNvPr id="3" name="Content Placeholder 2"/>
          <p:cNvSpPr>
            <a:spLocks noGrp="1"/>
          </p:cNvSpPr>
          <p:nvPr>
            <p:ph idx="1"/>
          </p:nvPr>
        </p:nvSpPr>
        <p:spPr>
          <a:xfrm>
            <a:off x="484585" y="1527989"/>
            <a:ext cx="8364691" cy="5011757"/>
          </a:xfrm>
        </p:spPr>
        <p:txBody>
          <a:bodyPr>
            <a:normAutofit/>
          </a:bodyPr>
          <a:lstStyle/>
          <a:p>
            <a:r>
              <a:rPr lang="en-US" sz="2400" dirty="0"/>
              <a:t>(ii) Vermicomposting </a:t>
            </a:r>
          </a:p>
          <a:p>
            <a:r>
              <a:rPr lang="en-US" sz="2400" dirty="0"/>
              <a:t>It uses a special kind of earthworm and a container of food scraps. After some time, the food is replaced with worm droppings, a rich brown matter that serves as excellent natural plant food.</a:t>
            </a:r>
          </a:p>
          <a:p>
            <a:r>
              <a:rPr lang="en-GB" sz="2400" dirty="0"/>
              <a:t>The advantages of vermicomposting over conventional composting:  </a:t>
            </a:r>
          </a:p>
          <a:p>
            <a:pPr lvl="1"/>
            <a:r>
              <a:rPr lang="en-GB" sz="2000" dirty="0"/>
              <a:t>Vermicomposting needs less space than normal composting.  </a:t>
            </a:r>
          </a:p>
          <a:p>
            <a:pPr lvl="1"/>
            <a:r>
              <a:rPr lang="en-GB" sz="2000" dirty="0"/>
              <a:t>Vermicomposting is ideal for apartments in high density urban areas.  </a:t>
            </a:r>
          </a:p>
          <a:p>
            <a:pPr lvl="1"/>
            <a:r>
              <a:rPr lang="en-GB" sz="2000" dirty="0"/>
              <a:t>Vermicomposting provides excellent natural plant food.</a:t>
            </a:r>
          </a:p>
        </p:txBody>
      </p:sp>
      <p:sp>
        <p:nvSpPr>
          <p:cNvPr id="4" name="Slide Number Placeholder 3"/>
          <p:cNvSpPr>
            <a:spLocks noGrp="1"/>
          </p:cNvSpPr>
          <p:nvPr>
            <p:ph type="sldNum" sz="quarter" idx="12"/>
          </p:nvPr>
        </p:nvSpPr>
        <p:spPr/>
        <p:txBody>
          <a:bodyPr/>
          <a:lstStyle/>
          <a:p>
            <a:fld id="{E5B29C50-D6F1-4DB6-9B68-F4CD3996E9CF}" type="slidenum">
              <a:rPr lang="en-US" smtClean="0"/>
              <a:pPr/>
              <a:t>27</a:t>
            </a:fld>
            <a:endParaRPr lang="en-US"/>
          </a:p>
        </p:txBody>
      </p:sp>
    </p:spTree>
    <p:extLst>
      <p:ext uri="{BB962C8B-B14F-4D97-AF65-F5344CB8AC3E}">
        <p14:creationId xmlns:p14="http://schemas.microsoft.com/office/powerpoint/2010/main" xmlns="" val="399792963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Waste management concept</a:t>
            </a:r>
            <a:br>
              <a:rPr lang="en-US" dirty="0" smtClean="0"/>
            </a:br>
            <a:endParaRPr lang="en-IN" dirty="0"/>
          </a:p>
        </p:txBody>
      </p:sp>
      <p:sp>
        <p:nvSpPr>
          <p:cNvPr id="3" name="Content Placeholder 2"/>
          <p:cNvSpPr>
            <a:spLocks noGrp="1"/>
          </p:cNvSpPr>
          <p:nvPr>
            <p:ph idx="1"/>
          </p:nvPr>
        </p:nvSpPr>
        <p:spPr>
          <a:xfrm>
            <a:off x="457200" y="1285860"/>
            <a:ext cx="7239000" cy="5169876"/>
          </a:xfrm>
        </p:spPr>
        <p:txBody>
          <a:bodyPr>
            <a:normAutofit/>
          </a:bodyPr>
          <a:lstStyle/>
          <a:p>
            <a:r>
              <a:rPr lang="en-IN" dirty="0" smtClean="0"/>
              <a:t>The 3Rs (Reduce, Reuse, Recycle) to be followed for waste management.</a:t>
            </a:r>
          </a:p>
          <a:p>
            <a:pPr lvl="0"/>
            <a:endParaRPr lang="en-IN" dirty="0" smtClean="0"/>
          </a:p>
          <a:p>
            <a:pPr lvl="0"/>
            <a:endParaRPr lang="en-IN" dirty="0" smtClean="0"/>
          </a:p>
          <a:p>
            <a:endParaRPr lang="en-IN" dirty="0"/>
          </a:p>
        </p:txBody>
      </p:sp>
      <p:pic>
        <p:nvPicPr>
          <p:cNvPr id="2050" name="Picture 2" descr="C:\Users\USER\Desktop\recycle(1).jpg"/>
          <p:cNvPicPr>
            <a:picLocks noChangeAspect="1" noChangeArrowheads="1"/>
          </p:cNvPicPr>
          <p:nvPr/>
        </p:nvPicPr>
        <p:blipFill>
          <a:blip r:embed="rId2"/>
          <a:srcRect/>
          <a:stretch>
            <a:fillRect/>
          </a:stretch>
        </p:blipFill>
        <p:spPr bwMode="auto">
          <a:xfrm>
            <a:off x="357158" y="2143116"/>
            <a:ext cx="7286676" cy="4429156"/>
          </a:xfrm>
          <a:prstGeom prst="rect">
            <a:avLst/>
          </a:prstGeom>
          <a:noFill/>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a:t>
            </a:r>
            <a:endParaRPr lang="en-IN" dirty="0"/>
          </a:p>
        </p:txBody>
      </p:sp>
      <p:sp>
        <p:nvSpPr>
          <p:cNvPr id="3" name="Content Placeholder 2"/>
          <p:cNvSpPr>
            <a:spLocks noGrp="1"/>
          </p:cNvSpPr>
          <p:nvPr>
            <p:ph idx="1"/>
          </p:nvPr>
        </p:nvSpPr>
        <p:spPr/>
        <p:txBody>
          <a:bodyPr/>
          <a:lstStyle/>
          <a:p>
            <a:r>
              <a:rPr lang="en-IN" dirty="0" smtClean="0"/>
              <a:t> </a:t>
            </a:r>
            <a:r>
              <a:rPr lang="en-IN" dirty="0" smtClean="0"/>
              <a:t>Disposable goods: paper plate, paper bowl, Styrofoam cup, plastic spoon, roll of paper</a:t>
            </a:r>
          </a:p>
          <a:p>
            <a:pPr>
              <a:buNone/>
            </a:pPr>
            <a:r>
              <a:rPr lang="en-IN" dirty="0" smtClean="0"/>
              <a:t>   towels, paper napkin; Durable goods: ceramic/plastic plate, metal spoon, glass/plastic drinking cup,</a:t>
            </a:r>
          </a:p>
          <a:p>
            <a:pPr>
              <a:buNone/>
            </a:pPr>
            <a:r>
              <a:rPr lang="en-IN" dirty="0" smtClean="0"/>
              <a:t>   dish towel, cloth napkin)</a:t>
            </a:r>
            <a:endParaRPr lang="en-US" dirty="0" smtClean="0"/>
          </a:p>
          <a:p>
            <a:r>
              <a:rPr lang="en-US" dirty="0" smtClean="0"/>
              <a:t>Recovery of one tonne paper can save 17 trees.</a:t>
            </a:r>
          </a:p>
          <a:p>
            <a:endParaRPr lang="en-IN"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waste</a:t>
            </a:r>
            <a:endParaRPr lang="en-IN" dirty="0"/>
          </a:p>
        </p:txBody>
      </p:sp>
      <p:sp>
        <p:nvSpPr>
          <p:cNvPr id="5" name="Text Placeholder 4"/>
          <p:cNvSpPr>
            <a:spLocks noGrp="1"/>
          </p:cNvSpPr>
          <p:nvPr>
            <p:ph type="body" idx="1"/>
          </p:nvPr>
        </p:nvSpPr>
        <p:spPr>
          <a:xfrm flipV="1">
            <a:off x="457200" y="7072338"/>
            <a:ext cx="3520440" cy="71438"/>
          </a:xfrm>
        </p:spPr>
        <p:txBody>
          <a:bodyPr>
            <a:normAutofit fontScale="25000" lnSpcReduction="20000"/>
          </a:bodyPr>
          <a:lstStyle/>
          <a:p>
            <a:endParaRPr lang="en-IN" dirty="0"/>
          </a:p>
        </p:txBody>
      </p:sp>
      <p:sp>
        <p:nvSpPr>
          <p:cNvPr id="6" name="Content Placeholder 5"/>
          <p:cNvSpPr>
            <a:spLocks noGrp="1"/>
          </p:cNvSpPr>
          <p:nvPr>
            <p:ph sz="quarter" idx="2"/>
          </p:nvPr>
        </p:nvSpPr>
        <p:spPr/>
        <p:txBody>
          <a:bodyPr/>
          <a:lstStyle/>
          <a:p>
            <a:r>
              <a:rPr lang="en-US" dirty="0" smtClean="0"/>
              <a:t>Solid waste</a:t>
            </a:r>
          </a:p>
          <a:p>
            <a:r>
              <a:rPr lang="en-US" dirty="0" smtClean="0"/>
              <a:t>Liquid waste</a:t>
            </a:r>
          </a:p>
          <a:p>
            <a:r>
              <a:rPr lang="en-US" dirty="0" smtClean="0"/>
              <a:t>Gaseous waste</a:t>
            </a:r>
          </a:p>
          <a:p>
            <a:r>
              <a:rPr lang="en-US" dirty="0" smtClean="0"/>
              <a:t>Biodegradable waste</a:t>
            </a:r>
          </a:p>
          <a:p>
            <a:endParaRPr lang="en-IN" dirty="0"/>
          </a:p>
        </p:txBody>
      </p:sp>
      <p:sp>
        <p:nvSpPr>
          <p:cNvPr id="8" name="Content Placeholder 7"/>
          <p:cNvSpPr>
            <a:spLocks noGrp="1"/>
          </p:cNvSpPr>
          <p:nvPr>
            <p:ph sz="quarter" idx="4"/>
          </p:nvPr>
        </p:nvSpPr>
        <p:spPr/>
        <p:txBody>
          <a:bodyPr/>
          <a:lstStyle/>
          <a:p>
            <a:r>
              <a:rPr lang="en-US" dirty="0" smtClean="0"/>
              <a:t>Chemical waste</a:t>
            </a:r>
          </a:p>
          <a:p>
            <a:r>
              <a:rPr lang="en-US" dirty="0" smtClean="0"/>
              <a:t>Commercial waste/</a:t>
            </a:r>
          </a:p>
          <a:p>
            <a:pPr>
              <a:buNone/>
            </a:pPr>
            <a:r>
              <a:rPr lang="en-US" dirty="0" smtClean="0"/>
              <a:t>   Business waste</a:t>
            </a:r>
          </a:p>
          <a:p>
            <a:r>
              <a:rPr lang="en-US" dirty="0" smtClean="0"/>
              <a:t>Biomedical waste</a:t>
            </a:r>
          </a:p>
          <a:p>
            <a:endParaRPr lang="en-US" dirty="0" smtClean="0"/>
          </a:p>
          <a:p>
            <a:endParaRPr lang="en-IN"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Reuse</a:t>
            </a:r>
            <a:endParaRPr lang="en-IN" dirty="0"/>
          </a:p>
        </p:txBody>
      </p:sp>
      <p:sp>
        <p:nvSpPr>
          <p:cNvPr id="3" name="Content Placeholder 2"/>
          <p:cNvSpPr>
            <a:spLocks noGrp="1"/>
          </p:cNvSpPr>
          <p:nvPr>
            <p:ph idx="1"/>
          </p:nvPr>
        </p:nvSpPr>
        <p:spPr/>
        <p:txBody>
          <a:bodyPr/>
          <a:lstStyle/>
          <a:p>
            <a:r>
              <a:rPr lang="en-US" dirty="0" smtClean="0"/>
              <a:t>Instead </a:t>
            </a:r>
            <a:r>
              <a:rPr lang="en-US" dirty="0" smtClean="0"/>
              <a:t>of buying new containers from the market, use the ones that are in the house.</a:t>
            </a:r>
          </a:p>
          <a:p>
            <a:r>
              <a:rPr lang="en-US" dirty="0" smtClean="0"/>
              <a:t>Don’t through away the soft drink can or bottle cover them with home made paper or paint on them and use them as pencil stands or small vases.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recycle</a:t>
            </a:r>
            <a:endParaRPr lang="en-IN" dirty="0"/>
          </a:p>
        </p:txBody>
      </p:sp>
      <p:sp>
        <p:nvSpPr>
          <p:cNvPr id="3" name="Content Placeholder 2"/>
          <p:cNvSpPr>
            <a:spLocks noGrp="1"/>
          </p:cNvSpPr>
          <p:nvPr>
            <p:ph idx="1"/>
          </p:nvPr>
        </p:nvSpPr>
        <p:spPr/>
        <p:txBody>
          <a:bodyPr/>
          <a:lstStyle/>
          <a:p>
            <a:r>
              <a:rPr lang="en-US" dirty="0" smtClean="0"/>
              <a:t>Use shopping bags made of cloth or jute which can be used over and over</a:t>
            </a:r>
            <a:endParaRPr lang="en-IN" dirty="0"/>
          </a:p>
        </p:txBody>
      </p:sp>
      <p:pic>
        <p:nvPicPr>
          <p:cNvPr id="4" name="Picture 2" descr="C:\Users\USER\Desktop\solid waste images\78].jpg"/>
          <p:cNvPicPr>
            <a:picLocks noChangeAspect="1" noChangeArrowheads="1"/>
          </p:cNvPicPr>
          <p:nvPr/>
        </p:nvPicPr>
        <p:blipFill>
          <a:blip r:embed="rId2"/>
          <a:srcRect/>
          <a:stretch>
            <a:fillRect/>
          </a:stretch>
        </p:blipFill>
        <p:spPr bwMode="auto">
          <a:xfrm>
            <a:off x="0" y="3714752"/>
            <a:ext cx="8143900" cy="3143248"/>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2" descr="C:\Users\USER\Downloads\190853_358950820856419_959739215_o.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management policies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Environment protection act, </a:t>
            </a:r>
            <a:r>
              <a:rPr lang="en-US" dirty="0" smtClean="0"/>
              <a:t>1986</a:t>
            </a:r>
          </a:p>
          <a:p>
            <a:endParaRPr lang="en-US" dirty="0" smtClean="0"/>
          </a:p>
          <a:p>
            <a:r>
              <a:rPr lang="en-US" dirty="0" smtClean="0"/>
              <a:t>Water (prevention &amp; control of pollution) act,1987</a:t>
            </a:r>
          </a:p>
          <a:p>
            <a:endParaRPr lang="en-US" dirty="0" smtClean="0"/>
          </a:p>
          <a:p>
            <a:r>
              <a:rPr lang="en-US" dirty="0" smtClean="0"/>
              <a:t>Air</a:t>
            </a:r>
            <a:r>
              <a:rPr lang="en-US" dirty="0" smtClean="0"/>
              <a:t> (prevention &amp; control of pollution) </a:t>
            </a:r>
            <a:r>
              <a:rPr lang="en-US" dirty="0" smtClean="0"/>
              <a:t>act,1981</a:t>
            </a:r>
            <a:endParaRPr lang="en-US" dirty="0" smtClean="0"/>
          </a:p>
          <a:p>
            <a:endParaRPr lang="en-US" dirty="0" smtClean="0"/>
          </a:p>
          <a:p>
            <a:r>
              <a:rPr lang="en-US" dirty="0" smtClean="0"/>
              <a:t>Hazardous waste rule </a:t>
            </a:r>
            <a:r>
              <a:rPr lang="en-US" dirty="0" smtClean="0"/>
              <a:t>1985</a:t>
            </a:r>
            <a:endParaRPr lang="en-US" dirty="0" smtClean="0"/>
          </a:p>
          <a:p>
            <a:endParaRPr lang="en-IN" dirty="0" smtClean="0"/>
          </a:p>
          <a:p>
            <a:r>
              <a:rPr lang="en-US" dirty="0" smtClean="0"/>
              <a:t>Bio-medical waste rule  1998</a:t>
            </a:r>
          </a:p>
          <a:p>
            <a:endParaRPr lang="en-US" dirty="0" smtClean="0"/>
          </a:p>
          <a:p>
            <a:r>
              <a:rPr lang="en-US" dirty="0" smtClean="0"/>
              <a:t>Municipal solid waste rule 2000</a:t>
            </a:r>
          </a:p>
          <a:p>
            <a:endParaRPr lang="en-US" dirty="0" smtClean="0"/>
          </a:p>
          <a:p>
            <a:r>
              <a:rPr lang="en-US" dirty="0" smtClean="0"/>
              <a:t>Waste management act 1996</a:t>
            </a:r>
          </a:p>
          <a:p>
            <a:endParaRPr lang="en-US" dirty="0" smtClean="0"/>
          </a:p>
          <a:p>
            <a:r>
              <a:rPr lang="en-US" dirty="0" smtClean="0"/>
              <a:t>Solid waste policy in India 2006</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4422"/>
          </a:xfrm>
        </p:spPr>
        <p:txBody>
          <a:bodyPr>
            <a:noAutofit/>
          </a:bodyPr>
          <a:lstStyle/>
          <a:p>
            <a:r>
              <a:rPr lang="en-US" sz="4000" dirty="0" smtClean="0"/>
              <a:t>Advantages of Recycling &amp; waste utilization</a:t>
            </a:r>
            <a:endParaRPr lang="en-IN" sz="4000" dirty="0"/>
          </a:p>
        </p:txBody>
      </p:sp>
      <p:sp>
        <p:nvSpPr>
          <p:cNvPr id="3" name="Content Placeholder 2"/>
          <p:cNvSpPr>
            <a:spLocks noGrp="1"/>
          </p:cNvSpPr>
          <p:nvPr>
            <p:ph idx="1"/>
          </p:nvPr>
        </p:nvSpPr>
        <p:spPr>
          <a:xfrm>
            <a:off x="214282" y="1500174"/>
            <a:ext cx="7786742" cy="5000660"/>
          </a:xfrm>
        </p:spPr>
        <p:txBody>
          <a:bodyPr>
            <a:normAutofit/>
          </a:bodyPr>
          <a:lstStyle/>
          <a:p>
            <a:r>
              <a:rPr lang="en-IN" dirty="0" smtClean="0"/>
              <a:t>Directly or indirectly recycling &amp; waste utilization contributes to economic development.</a:t>
            </a:r>
          </a:p>
          <a:p>
            <a:r>
              <a:rPr lang="en-IN" dirty="0" smtClean="0"/>
              <a:t>Recycling is helpful in conservation of natural resources.</a:t>
            </a:r>
          </a:p>
          <a:p>
            <a:r>
              <a:rPr lang="en-IN" dirty="0" smtClean="0"/>
              <a:t>Recycling can reduce/ control environmental pollution substantially.</a:t>
            </a:r>
          </a:p>
          <a:p>
            <a:r>
              <a:rPr lang="en-IN" dirty="0" smtClean="0"/>
              <a:t>Employment opportunities also generated.</a:t>
            </a:r>
            <a:endParaRPr lang="en-IN"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en-IN" dirty="0"/>
          </a:p>
        </p:txBody>
      </p:sp>
      <p:pic>
        <p:nvPicPr>
          <p:cNvPr id="1028" name="Picture 4" descr="C:\Users\USER\Desktop\McDonalds-Waste-Management--92824.jpg"/>
          <p:cNvPicPr>
            <a:picLocks noGrp="1" noChangeAspect="1" noChangeArrowheads="1"/>
          </p:cNvPicPr>
          <p:nvPr>
            <p:ph idx="1"/>
          </p:nvPr>
        </p:nvPicPr>
        <p:blipFill>
          <a:blip r:embed="rId2"/>
          <a:srcRect/>
          <a:stretch>
            <a:fillRect/>
          </a:stretch>
        </p:blipFill>
        <p:spPr bwMode="auto">
          <a:xfrm>
            <a:off x="0" y="0"/>
            <a:ext cx="5143504" cy="6858000"/>
          </a:xfrm>
          <a:prstGeom prst="rect">
            <a:avLst/>
          </a:prstGeom>
          <a:noFill/>
        </p:spPr>
      </p:pic>
      <p:sp>
        <p:nvSpPr>
          <p:cNvPr id="10" name="Rectangle 9"/>
          <p:cNvSpPr/>
          <p:nvPr/>
        </p:nvSpPr>
        <p:spPr>
          <a:xfrm>
            <a:off x="5500694" y="285728"/>
            <a:ext cx="1857388" cy="590931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solidFill>
                  <a:srgbClr val="FF0000"/>
                </a:solidFill>
                <a:effectLst/>
              </a:rPr>
              <a:t>T</a:t>
            </a:r>
          </a:p>
          <a:p>
            <a:pPr algn="ctr"/>
            <a:r>
              <a:rPr lang="en-US" sz="5400" b="1" dirty="0" smtClean="0">
                <a:ln w="10541" cmpd="sng">
                  <a:solidFill>
                    <a:schemeClr val="accent1">
                      <a:shade val="88000"/>
                      <a:satMod val="110000"/>
                    </a:schemeClr>
                  </a:solidFill>
                  <a:prstDash val="solid"/>
                </a:ln>
                <a:solidFill>
                  <a:srgbClr val="FF0000"/>
                </a:solidFill>
              </a:rPr>
              <a:t>H</a:t>
            </a:r>
          </a:p>
          <a:p>
            <a:pPr algn="ctr"/>
            <a:r>
              <a:rPr lang="en-US" sz="5400" b="1" cap="none" spc="0" dirty="0" smtClean="0">
                <a:ln w="10541" cmpd="sng">
                  <a:solidFill>
                    <a:schemeClr val="accent1">
                      <a:shade val="88000"/>
                      <a:satMod val="110000"/>
                    </a:schemeClr>
                  </a:solidFill>
                  <a:prstDash val="solid"/>
                </a:ln>
                <a:solidFill>
                  <a:srgbClr val="FF0000"/>
                </a:solidFill>
                <a:effectLst/>
              </a:rPr>
              <a:t>A</a:t>
            </a:r>
          </a:p>
          <a:p>
            <a:pPr algn="ctr"/>
            <a:r>
              <a:rPr lang="en-US" sz="5400" b="1" dirty="0" smtClean="0">
                <a:ln w="10541" cmpd="sng">
                  <a:solidFill>
                    <a:schemeClr val="accent1">
                      <a:shade val="88000"/>
                      <a:satMod val="110000"/>
                    </a:schemeClr>
                  </a:solidFill>
                  <a:prstDash val="solid"/>
                </a:ln>
                <a:solidFill>
                  <a:srgbClr val="FF0000"/>
                </a:solidFill>
              </a:rPr>
              <a:t>N</a:t>
            </a:r>
          </a:p>
          <a:p>
            <a:pPr algn="ctr"/>
            <a:r>
              <a:rPr lang="en-US" sz="5400" b="1" cap="none" spc="0" dirty="0" smtClean="0">
                <a:ln w="10541" cmpd="sng">
                  <a:solidFill>
                    <a:schemeClr val="accent1">
                      <a:shade val="88000"/>
                      <a:satMod val="110000"/>
                    </a:schemeClr>
                  </a:solidFill>
                  <a:prstDash val="solid"/>
                </a:ln>
                <a:solidFill>
                  <a:srgbClr val="FF0000"/>
                </a:solidFill>
                <a:effectLst/>
              </a:rPr>
              <a:t>K</a:t>
            </a:r>
          </a:p>
          <a:p>
            <a:pPr algn="ctr"/>
            <a:endParaRPr lang="en-US" sz="5400" b="1" cap="none" spc="0" dirty="0" smtClean="0">
              <a:ln w="10541" cmpd="sng">
                <a:solidFill>
                  <a:schemeClr val="accent1">
                    <a:shade val="88000"/>
                    <a:satMod val="110000"/>
                  </a:schemeClr>
                </a:solidFill>
                <a:prstDash val="solid"/>
              </a:ln>
              <a:solidFill>
                <a:srgbClr val="FF0000"/>
              </a:solidFill>
              <a:effectLst/>
            </a:endParaRPr>
          </a:p>
          <a:p>
            <a:pPr algn="ctr"/>
            <a:r>
              <a:rPr lang="en-US" sz="5400" b="1" dirty="0" smtClean="0">
                <a:ln w="10541" cmpd="sng">
                  <a:solidFill>
                    <a:schemeClr val="accent1">
                      <a:shade val="88000"/>
                      <a:satMod val="110000"/>
                    </a:schemeClr>
                  </a:solidFill>
                  <a:prstDash val="solid"/>
                </a:ln>
                <a:solidFill>
                  <a:srgbClr val="FF0000"/>
                </a:solidFill>
              </a:rPr>
              <a:t>YOU</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Solid waste</a:t>
            </a:r>
            <a:br>
              <a:rPr lang="en-US" dirty="0" smtClean="0"/>
            </a:br>
            <a:endParaRPr lang="en-IN" dirty="0"/>
          </a:p>
        </p:txBody>
      </p:sp>
      <p:sp>
        <p:nvSpPr>
          <p:cNvPr id="8" name="Content Placeholder 7"/>
          <p:cNvSpPr>
            <a:spLocks noGrp="1"/>
          </p:cNvSpPr>
          <p:nvPr>
            <p:ph idx="1"/>
          </p:nvPr>
        </p:nvSpPr>
        <p:spPr>
          <a:xfrm>
            <a:off x="214282" y="1142984"/>
            <a:ext cx="7715304" cy="5312752"/>
          </a:xfrm>
        </p:spPr>
        <p:txBody>
          <a:bodyPr>
            <a:normAutofit fontScale="92500" lnSpcReduction="20000"/>
          </a:bodyPr>
          <a:lstStyle/>
          <a:p>
            <a:r>
              <a:rPr lang="en-US" dirty="0" smtClean="0"/>
              <a:t>It is defined as </a:t>
            </a:r>
          </a:p>
          <a:p>
            <a:pPr>
              <a:buNone/>
            </a:pPr>
            <a:r>
              <a:rPr lang="en-US" dirty="0" smtClean="0"/>
              <a:t>             “ sludge, non-soluble materials ranging from municipal garbage to industrial wastes that contain complex &amp; sometimes hazardous substances”</a:t>
            </a:r>
          </a:p>
          <a:p>
            <a:pPr>
              <a:buNone/>
            </a:pPr>
            <a:endParaRPr lang="en-US" dirty="0" smtClean="0"/>
          </a:p>
          <a:p>
            <a:r>
              <a:rPr lang="en-US" dirty="0" smtClean="0"/>
              <a:t>Solid waste  also include </a:t>
            </a:r>
          </a:p>
          <a:p>
            <a:pPr>
              <a:buFont typeface="Wingdings" pitchFamily="2" charset="2"/>
              <a:buChar char="Ø"/>
            </a:pPr>
            <a:r>
              <a:rPr lang="en-US" sz="2800" dirty="0" smtClean="0"/>
              <a:t>Garbage</a:t>
            </a:r>
          </a:p>
          <a:p>
            <a:pPr>
              <a:buFont typeface="Wingdings" pitchFamily="2" charset="2"/>
              <a:buChar char="Ø"/>
            </a:pPr>
            <a:r>
              <a:rPr lang="en-US" sz="2800" dirty="0" smtClean="0"/>
              <a:t>Rubbish</a:t>
            </a:r>
          </a:p>
          <a:p>
            <a:pPr>
              <a:buFont typeface="Wingdings" pitchFamily="2" charset="2"/>
              <a:buChar char="Ø"/>
            </a:pPr>
            <a:r>
              <a:rPr lang="en-US" sz="2800" dirty="0" smtClean="0"/>
              <a:t>Demolition products</a:t>
            </a:r>
          </a:p>
          <a:p>
            <a:pPr>
              <a:buFont typeface="Wingdings" pitchFamily="2" charset="2"/>
              <a:buChar char="Ø"/>
            </a:pPr>
            <a:r>
              <a:rPr lang="en-US" sz="2800" dirty="0" smtClean="0"/>
              <a:t>Sewage treatment residue</a:t>
            </a:r>
          </a:p>
          <a:p>
            <a:pPr>
              <a:buFont typeface="Wingdings" pitchFamily="2" charset="2"/>
              <a:buChar char="Ø"/>
            </a:pPr>
            <a:r>
              <a:rPr lang="en-US" sz="2800" dirty="0" smtClean="0"/>
              <a:t>Dead animals</a:t>
            </a:r>
          </a:p>
          <a:p>
            <a:pPr>
              <a:buFont typeface="Wingdings" pitchFamily="2" charset="2"/>
              <a:buChar char="Ø"/>
            </a:pPr>
            <a:r>
              <a:rPr lang="en-US" sz="2800" dirty="0" smtClean="0"/>
              <a:t>Manure  and other discarded material.</a:t>
            </a:r>
          </a:p>
          <a:p>
            <a:pPr>
              <a:buFontTx/>
              <a:buNone/>
            </a:pPr>
            <a:r>
              <a:rPr lang="en-US" sz="2800" dirty="0" smtClean="0"/>
              <a:t>     </a:t>
            </a:r>
            <a:endParaRPr lang="en-US" sz="2000"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96826"/>
            <a:ext cx="9144000" cy="703282"/>
          </a:xfrm>
        </p:spPr>
        <p:txBody>
          <a:bodyPr>
            <a:normAutofit/>
          </a:bodyPr>
          <a:lstStyle/>
          <a:p>
            <a:pPr algn="ctr"/>
            <a:r>
              <a:rPr lang="en-US" dirty="0" smtClean="0"/>
              <a:t>Sources of Wastes</a:t>
            </a:r>
            <a:endParaRPr lang="en-IN" dirty="0" smtClean="0"/>
          </a:p>
        </p:txBody>
      </p:sp>
      <p:pic>
        <p:nvPicPr>
          <p:cNvPr id="11267" name="Picture 15" descr="j0215659"/>
          <p:cNvPicPr>
            <a:picLocks noGrp="1" noChangeAspect="1" noChangeArrowheads="1"/>
          </p:cNvPicPr>
          <p:nvPr>
            <p:ph sz="quarter" idx="1"/>
          </p:nvPr>
        </p:nvPicPr>
        <p:blipFill>
          <a:blip r:embed="rId3"/>
          <a:srcRect/>
          <a:stretch>
            <a:fillRect/>
          </a:stretch>
        </p:blipFill>
        <p:spPr>
          <a:xfrm>
            <a:off x="357188" y="1285875"/>
            <a:ext cx="2143125" cy="2143125"/>
          </a:xfrm>
          <a:noFill/>
        </p:spPr>
      </p:pic>
      <p:pic>
        <p:nvPicPr>
          <p:cNvPr id="11268" name="Picture 18" descr="BD07599_[1]"/>
          <p:cNvPicPr>
            <a:picLocks noChangeAspect="1" noChangeArrowheads="1"/>
          </p:cNvPicPr>
          <p:nvPr/>
        </p:nvPicPr>
        <p:blipFill>
          <a:blip r:embed="rId4"/>
          <a:srcRect/>
          <a:stretch>
            <a:fillRect/>
          </a:stretch>
        </p:blipFill>
        <p:spPr bwMode="auto">
          <a:xfrm>
            <a:off x="3200400" y="1603375"/>
            <a:ext cx="1662113" cy="1825625"/>
          </a:xfrm>
          <a:prstGeom prst="rect">
            <a:avLst/>
          </a:prstGeom>
          <a:noFill/>
          <a:ln w="9525">
            <a:noFill/>
            <a:miter lim="800000"/>
            <a:headEnd/>
            <a:tailEnd/>
          </a:ln>
        </p:spPr>
      </p:pic>
      <p:pic>
        <p:nvPicPr>
          <p:cNvPr id="11269" name="Picture 12" descr="j0285360"/>
          <p:cNvPicPr>
            <a:picLocks noChangeAspect="1" noChangeArrowheads="1"/>
          </p:cNvPicPr>
          <p:nvPr/>
        </p:nvPicPr>
        <p:blipFill>
          <a:blip r:embed="rId5"/>
          <a:srcRect/>
          <a:stretch>
            <a:fillRect/>
          </a:stretch>
        </p:blipFill>
        <p:spPr bwMode="auto">
          <a:xfrm>
            <a:off x="214313" y="3886200"/>
            <a:ext cx="2143125" cy="1900238"/>
          </a:xfrm>
          <a:prstGeom prst="rect">
            <a:avLst/>
          </a:prstGeom>
          <a:noFill/>
          <a:ln w="9525">
            <a:noFill/>
            <a:miter lim="800000"/>
            <a:headEnd/>
            <a:tailEnd/>
          </a:ln>
        </p:spPr>
      </p:pic>
      <p:pic>
        <p:nvPicPr>
          <p:cNvPr id="11270" name="Picture 20" descr="j0174008[1]"/>
          <p:cNvPicPr>
            <a:picLocks noChangeAspect="1" noChangeArrowheads="1" noCrop="1"/>
          </p:cNvPicPr>
          <p:nvPr/>
        </p:nvPicPr>
        <p:blipFill>
          <a:blip r:embed="rId6"/>
          <a:srcRect/>
          <a:stretch>
            <a:fillRect/>
          </a:stretch>
        </p:blipFill>
        <p:spPr bwMode="auto">
          <a:xfrm>
            <a:off x="3071813" y="3929063"/>
            <a:ext cx="1905000" cy="1752600"/>
          </a:xfrm>
          <a:prstGeom prst="rect">
            <a:avLst/>
          </a:prstGeom>
          <a:noFill/>
          <a:ln w="9525">
            <a:noFill/>
            <a:miter lim="800000"/>
            <a:headEnd/>
            <a:tailEnd/>
          </a:ln>
        </p:spPr>
      </p:pic>
      <p:sp>
        <p:nvSpPr>
          <p:cNvPr id="11271" name="Rectangle 8"/>
          <p:cNvSpPr>
            <a:spLocks noChangeArrowheads="1"/>
          </p:cNvSpPr>
          <p:nvPr/>
        </p:nvSpPr>
        <p:spPr bwMode="auto">
          <a:xfrm>
            <a:off x="5429251" y="2143125"/>
            <a:ext cx="3357592" cy="2462213"/>
          </a:xfrm>
          <a:prstGeom prst="rect">
            <a:avLst/>
          </a:prstGeom>
          <a:noFill/>
          <a:ln w="9525">
            <a:noFill/>
            <a:miter lim="800000"/>
            <a:headEnd/>
            <a:tailEnd/>
          </a:ln>
        </p:spPr>
        <p:txBody>
          <a:bodyPr wrap="square">
            <a:spAutoFit/>
          </a:bodyPr>
          <a:lstStyle/>
          <a:p>
            <a:r>
              <a:rPr lang="en-US" sz="2200" i="1" dirty="0">
                <a:latin typeface="Times New Roman" pitchFamily="18" charset="0"/>
                <a:cs typeface="Times New Roman" pitchFamily="18" charset="0"/>
              </a:rPr>
              <a:t>Households</a:t>
            </a:r>
          </a:p>
          <a:p>
            <a:endParaRPr lang="en-US" sz="2200" i="1" dirty="0">
              <a:latin typeface="Times New Roman" pitchFamily="18" charset="0"/>
              <a:cs typeface="Times New Roman" pitchFamily="18" charset="0"/>
            </a:endParaRPr>
          </a:p>
          <a:p>
            <a:endParaRPr lang="en-US" sz="2200" i="1" dirty="0">
              <a:latin typeface="Times New Roman" pitchFamily="18" charset="0"/>
              <a:cs typeface="Times New Roman" pitchFamily="18" charset="0"/>
            </a:endParaRPr>
          </a:p>
          <a:p>
            <a:endParaRPr lang="en-US" sz="2200" i="1" dirty="0">
              <a:latin typeface="Times New Roman" pitchFamily="18" charset="0"/>
              <a:cs typeface="Times New Roman" pitchFamily="18" charset="0"/>
            </a:endParaRPr>
          </a:p>
          <a:p>
            <a:endParaRPr lang="en-US" sz="2200" i="1" dirty="0">
              <a:latin typeface="Times New Roman" pitchFamily="18" charset="0"/>
              <a:cs typeface="Times New Roman" pitchFamily="18" charset="0"/>
            </a:endParaRPr>
          </a:p>
          <a:p>
            <a:endParaRPr lang="en-US" sz="2200" i="1" dirty="0">
              <a:latin typeface="Times New Roman" pitchFamily="18" charset="0"/>
              <a:cs typeface="Times New Roman" pitchFamily="18" charset="0"/>
            </a:endParaRPr>
          </a:p>
          <a:p>
            <a:r>
              <a:rPr lang="en-US" sz="2200" i="1" dirty="0" smtClean="0">
                <a:latin typeface="Times New Roman" pitchFamily="18" charset="0"/>
                <a:cs typeface="Times New Roman" pitchFamily="18" charset="0"/>
              </a:rPr>
              <a:t>Industry</a:t>
            </a:r>
            <a:endParaRPr lang="en-US" sz="22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700" b="1" dirty="0"/>
              <a:t>Sources of Wastes</a:t>
            </a:r>
          </a:p>
        </p:txBody>
      </p:sp>
      <p:sp>
        <p:nvSpPr>
          <p:cNvPr id="29699" name="Rectangle 3"/>
          <p:cNvSpPr>
            <a:spLocks noGrp="1" noChangeArrowheads="1"/>
          </p:cNvSpPr>
          <p:nvPr>
            <p:ph type="body" sz="half" idx="1"/>
          </p:nvPr>
        </p:nvSpPr>
        <p:spPr>
          <a:xfrm>
            <a:off x="914400" y="1600200"/>
            <a:ext cx="2133600" cy="4525963"/>
          </a:xfrm>
        </p:spPr>
        <p:txBody>
          <a:bodyPr/>
          <a:lstStyle/>
          <a:p>
            <a:pPr>
              <a:buFontTx/>
              <a:buNone/>
            </a:pPr>
            <a:r>
              <a:rPr lang="en-US" sz="2000" b="1"/>
              <a:t>Agriculture</a:t>
            </a:r>
          </a:p>
          <a:p>
            <a:pPr>
              <a:buFontTx/>
              <a:buNone/>
            </a:pPr>
            <a:endParaRPr lang="en-US" sz="2000"/>
          </a:p>
          <a:p>
            <a:pPr>
              <a:buFontTx/>
              <a:buNone/>
            </a:pPr>
            <a:endParaRPr lang="en-US" sz="2000"/>
          </a:p>
          <a:p>
            <a:pPr>
              <a:buFontTx/>
              <a:buNone/>
            </a:pPr>
            <a:endParaRPr lang="en-US" sz="2000"/>
          </a:p>
          <a:p>
            <a:pPr>
              <a:buFontTx/>
              <a:buNone/>
            </a:pPr>
            <a:endParaRPr lang="en-US" sz="2000"/>
          </a:p>
          <a:p>
            <a:pPr>
              <a:buFontTx/>
              <a:buNone/>
            </a:pPr>
            <a:endParaRPr lang="en-US" sz="2000"/>
          </a:p>
          <a:p>
            <a:pPr>
              <a:buFontTx/>
              <a:buNone/>
            </a:pPr>
            <a:endParaRPr lang="en-US" sz="2000"/>
          </a:p>
          <a:p>
            <a:pPr>
              <a:buFontTx/>
              <a:buNone/>
            </a:pPr>
            <a:endParaRPr lang="en-US" sz="2000"/>
          </a:p>
          <a:p>
            <a:pPr>
              <a:buFontTx/>
              <a:buNone/>
            </a:pPr>
            <a:endParaRPr lang="en-US" sz="2000"/>
          </a:p>
          <a:p>
            <a:pPr>
              <a:buFontTx/>
              <a:buNone/>
            </a:pPr>
            <a:r>
              <a:rPr lang="en-US" sz="2000" b="1"/>
              <a:t>Fisheries</a:t>
            </a:r>
          </a:p>
        </p:txBody>
      </p:sp>
      <p:pic>
        <p:nvPicPr>
          <p:cNvPr id="29700" name="Picture 4" descr="j0233312"/>
          <p:cNvPicPr>
            <a:picLocks noGrp="1" noChangeAspect="1" noChangeArrowheads="1"/>
          </p:cNvPicPr>
          <p:nvPr>
            <p:ph sz="quarter" idx="3"/>
          </p:nvPr>
        </p:nvPicPr>
        <p:blipFill>
          <a:blip r:embed="rId2"/>
          <a:srcRect/>
          <a:stretch>
            <a:fillRect/>
          </a:stretch>
        </p:blipFill>
        <p:spPr>
          <a:xfrm>
            <a:off x="2514600" y="1676400"/>
            <a:ext cx="2528888" cy="2187575"/>
          </a:xfrm>
          <a:noFill/>
          <a:ln/>
        </p:spPr>
      </p:pic>
      <p:pic>
        <p:nvPicPr>
          <p:cNvPr id="29701" name="Picture 5" descr="j0212245[1]"/>
          <p:cNvPicPr>
            <a:picLocks noChangeAspect="1" noChangeArrowheads="1"/>
          </p:cNvPicPr>
          <p:nvPr/>
        </p:nvPicPr>
        <p:blipFill>
          <a:blip r:embed="rId3"/>
          <a:srcRect/>
          <a:stretch>
            <a:fillRect/>
          </a:stretch>
        </p:blipFill>
        <p:spPr bwMode="auto">
          <a:xfrm>
            <a:off x="2971800" y="4495800"/>
            <a:ext cx="1824038" cy="1568450"/>
          </a:xfrm>
          <a:prstGeom prst="rect">
            <a:avLst/>
          </a:prstGeom>
          <a:noFill/>
        </p:spPr>
      </p:pic>
      <p:pic>
        <p:nvPicPr>
          <p:cNvPr id="29702" name="Picture 6" descr="j0216806[1]"/>
          <p:cNvPicPr>
            <a:picLocks noGrp="1" noChangeAspect="1" noChangeArrowheads="1"/>
          </p:cNvPicPr>
          <p:nvPr>
            <p:ph sz="quarter" idx="2"/>
          </p:nvPr>
        </p:nvPicPr>
        <p:blipFill>
          <a:blip r:embed="rId4"/>
          <a:srcRect/>
          <a:stretch>
            <a:fillRect/>
          </a:stretch>
        </p:blipFill>
        <p:spPr>
          <a:xfrm>
            <a:off x="5486400" y="1676400"/>
            <a:ext cx="2435225" cy="2133600"/>
          </a:xfrm>
          <a:noFill/>
          <a:ln/>
        </p:spPr>
      </p:pic>
      <p:pic>
        <p:nvPicPr>
          <p:cNvPr id="29703" name="Picture 7" descr="j0090033[1]"/>
          <p:cNvPicPr>
            <a:picLocks noChangeAspect="1" noChangeArrowheads="1"/>
          </p:cNvPicPr>
          <p:nvPr/>
        </p:nvPicPr>
        <p:blipFill>
          <a:blip r:embed="rId5"/>
          <a:srcRect/>
          <a:stretch>
            <a:fillRect/>
          </a:stretch>
        </p:blipFill>
        <p:spPr bwMode="auto">
          <a:xfrm>
            <a:off x="5486400" y="4495800"/>
            <a:ext cx="2590800" cy="1524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28604"/>
            <a:ext cx="9144000" cy="1143000"/>
          </a:xfrm>
        </p:spPr>
        <p:txBody>
          <a:bodyPr>
            <a:noAutofit/>
          </a:bodyPr>
          <a:lstStyle/>
          <a:p>
            <a:pPr algn="ctr"/>
            <a:r>
              <a:rPr lang="en-US" sz="3200" dirty="0" smtClean="0"/>
              <a:t>Classification of Wastes according to their Effects on Human Health and the Environment</a:t>
            </a:r>
            <a:endParaRPr lang="en-IN" sz="3200" dirty="0" smtClean="0"/>
          </a:p>
        </p:txBody>
      </p:sp>
      <p:sp>
        <p:nvSpPr>
          <p:cNvPr id="3" name="Content Placeholder 2"/>
          <p:cNvSpPr>
            <a:spLocks noGrp="1"/>
          </p:cNvSpPr>
          <p:nvPr>
            <p:ph sz="quarter" idx="1"/>
          </p:nvPr>
        </p:nvSpPr>
        <p:spPr>
          <a:xfrm>
            <a:off x="142844" y="1928802"/>
            <a:ext cx="8858312" cy="4572000"/>
          </a:xfrm>
        </p:spPr>
        <p:txBody>
          <a:bodyPr rtlCol="0">
            <a:normAutofit/>
          </a:bodyPr>
          <a:lstStyle/>
          <a:p>
            <a:pPr eaLnBrk="1" fontAlgn="auto" hangingPunct="1">
              <a:lnSpc>
                <a:spcPct val="90000"/>
              </a:lnSpc>
              <a:spcAft>
                <a:spcPts val="0"/>
              </a:spcAft>
              <a:buNone/>
              <a:defRPr/>
            </a:pPr>
            <a:endParaRPr lang="en-US" sz="2200" b="1" dirty="0" smtClean="0">
              <a:latin typeface="Times New Roman" pitchFamily="18" charset="0"/>
              <a:cs typeface="Times New Roman" pitchFamily="18" charset="0"/>
            </a:endParaRPr>
          </a:p>
          <a:p>
            <a:pPr eaLnBrk="1" fontAlgn="auto" hangingPunct="1">
              <a:lnSpc>
                <a:spcPct val="90000"/>
              </a:lnSpc>
              <a:spcAft>
                <a:spcPts val="0"/>
              </a:spcAft>
              <a:buClr>
                <a:schemeClr val="tx1"/>
              </a:buClr>
              <a:buSzPct val="100000"/>
              <a:buFont typeface="Wingdings" pitchFamily="2" charset="2"/>
              <a:buChar char="v"/>
              <a:defRPr/>
            </a:pPr>
            <a:r>
              <a:rPr lang="en-US" sz="2400" b="1" dirty="0" smtClean="0"/>
              <a:t>Hazardous wastes</a:t>
            </a:r>
          </a:p>
          <a:p>
            <a:pPr marL="0" indent="0" algn="just" eaLnBrk="1" fontAlgn="auto" hangingPunct="1">
              <a:lnSpc>
                <a:spcPct val="90000"/>
              </a:lnSpc>
              <a:spcAft>
                <a:spcPts val="0"/>
              </a:spcAft>
              <a:buNone/>
              <a:defRPr/>
            </a:pPr>
            <a:r>
              <a:rPr lang="en-US" sz="2400" dirty="0" smtClean="0"/>
              <a:t>Substances unsafe to use commercially, industrially, agriculturally, or economically and have any of the following properties- ignitability, corrosivity, reactivity &amp; toxicity.</a:t>
            </a:r>
          </a:p>
          <a:p>
            <a:pPr marL="0" indent="0" algn="just" eaLnBrk="1" fontAlgn="auto" hangingPunct="1">
              <a:lnSpc>
                <a:spcPct val="90000"/>
              </a:lnSpc>
              <a:spcAft>
                <a:spcPts val="0"/>
              </a:spcAft>
              <a:buNone/>
              <a:defRPr/>
            </a:pPr>
            <a:endParaRPr lang="en-US" sz="2400" dirty="0" smtClean="0"/>
          </a:p>
          <a:p>
            <a:pPr eaLnBrk="1" fontAlgn="auto" hangingPunct="1">
              <a:lnSpc>
                <a:spcPct val="90000"/>
              </a:lnSpc>
              <a:spcAft>
                <a:spcPts val="0"/>
              </a:spcAft>
              <a:buClr>
                <a:schemeClr val="tx1"/>
              </a:buClr>
              <a:buSzPct val="100000"/>
              <a:buFont typeface="Wingdings" pitchFamily="2" charset="2"/>
              <a:buChar char="v"/>
              <a:defRPr/>
            </a:pPr>
            <a:r>
              <a:rPr lang="en-US" sz="2400" b="1" dirty="0" smtClean="0"/>
              <a:t>Non-hazardous</a:t>
            </a:r>
            <a:r>
              <a:rPr lang="en-US" sz="2400" dirty="0" smtClean="0"/>
              <a:t> </a:t>
            </a:r>
          </a:p>
          <a:p>
            <a:pPr marL="0" indent="0" algn="just" eaLnBrk="1" fontAlgn="auto" hangingPunct="1">
              <a:lnSpc>
                <a:spcPct val="90000"/>
              </a:lnSpc>
              <a:spcAft>
                <a:spcPts val="0"/>
              </a:spcAft>
              <a:buNone/>
              <a:defRPr/>
            </a:pPr>
            <a:r>
              <a:rPr lang="en-US" sz="2400" dirty="0" smtClean="0"/>
              <a:t>Substances safe to use commercially, industrially, agriculturally, or economically and do not have any of those properties mentioned above. These substances usually create disposal problems.</a:t>
            </a:r>
          </a:p>
          <a:p>
            <a:pPr eaLnBrk="1" fontAlgn="auto" hangingPunct="1">
              <a:spcAft>
                <a:spcPts val="0"/>
              </a:spcAft>
              <a:defRPr/>
            </a:pPr>
            <a:endParaRPr lang="en-IN"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60"/>
            <a:ext cx="9144000" cy="1143000"/>
          </a:xfrm>
        </p:spPr>
        <p:txBody>
          <a:bodyPr rtlCol="0">
            <a:normAutofit/>
          </a:bodyPr>
          <a:lstStyle/>
          <a:p>
            <a:pPr algn="ctr" eaLnBrk="1" fontAlgn="auto" hangingPunct="1">
              <a:spcAft>
                <a:spcPts val="0"/>
              </a:spcAft>
              <a:defRPr/>
            </a:pPr>
            <a:r>
              <a:rPr lang="en-US" sz="3200" dirty="0" smtClean="0"/>
              <a:t>Classification of wastes according to their origin and type </a:t>
            </a:r>
            <a:endParaRPr lang="en-IN" sz="3200" dirty="0" smtClean="0"/>
          </a:p>
        </p:txBody>
      </p:sp>
      <p:sp>
        <p:nvSpPr>
          <p:cNvPr id="3" name="Content Placeholder 2"/>
          <p:cNvSpPr>
            <a:spLocks noGrp="1"/>
          </p:cNvSpPr>
          <p:nvPr>
            <p:ph sz="quarter" idx="1"/>
          </p:nvPr>
        </p:nvSpPr>
        <p:spPr>
          <a:xfrm>
            <a:off x="142844" y="1600200"/>
            <a:ext cx="8858312" cy="4329130"/>
          </a:xfrm>
        </p:spPr>
        <p:txBody>
          <a:bodyPr rtlCol="0">
            <a:noAutofit/>
          </a:bodyPr>
          <a:lstStyle/>
          <a:p>
            <a:pPr marL="0" indent="0" algn="just">
              <a:lnSpc>
                <a:spcPct val="90000"/>
              </a:lnSpc>
              <a:buNone/>
              <a:defRPr/>
            </a:pPr>
            <a:r>
              <a:rPr lang="en-US" sz="2400" b="1" dirty="0" smtClean="0"/>
              <a:t>Municipal Solid wastes: </a:t>
            </a:r>
            <a:r>
              <a:rPr lang="en-US" sz="2000" dirty="0" smtClean="0"/>
              <a:t>Solid wastes that include household garbage, rubbish, construction &amp; demolition debris, sanitation residues, packaging materials, trade refuges etc. are managed by any municipality.</a:t>
            </a:r>
          </a:p>
          <a:p>
            <a:pPr marL="0" indent="0" algn="just">
              <a:lnSpc>
                <a:spcPct val="90000"/>
              </a:lnSpc>
              <a:buNone/>
              <a:defRPr/>
            </a:pPr>
            <a:endParaRPr lang="en-US" sz="2000" dirty="0" smtClean="0"/>
          </a:p>
          <a:p>
            <a:pPr marL="0" indent="0" algn="just">
              <a:lnSpc>
                <a:spcPct val="90000"/>
              </a:lnSpc>
              <a:buNone/>
              <a:defRPr/>
            </a:pPr>
            <a:r>
              <a:rPr lang="en-US" sz="2400" b="1" dirty="0" smtClean="0"/>
              <a:t>Bio-medical wastes: </a:t>
            </a:r>
            <a:r>
              <a:rPr lang="en-US" sz="2000" dirty="0" smtClean="0"/>
              <a:t>Solid or liquid wastes including containers, intermediate or end products generated during diagnosis, treatment &amp; research activities of medical sciences.</a:t>
            </a:r>
          </a:p>
          <a:p>
            <a:pPr marL="0" indent="0" algn="just">
              <a:lnSpc>
                <a:spcPct val="90000"/>
              </a:lnSpc>
              <a:buNone/>
              <a:defRPr/>
            </a:pPr>
            <a:endParaRPr lang="en-US" sz="2000" dirty="0" smtClean="0"/>
          </a:p>
          <a:p>
            <a:pPr marL="0" indent="0" algn="just">
              <a:lnSpc>
                <a:spcPct val="90000"/>
              </a:lnSpc>
              <a:buNone/>
              <a:defRPr/>
            </a:pPr>
            <a:r>
              <a:rPr lang="en-US" sz="2400" b="1" dirty="0" smtClean="0"/>
              <a:t>Industrial wastes: </a:t>
            </a:r>
            <a:r>
              <a:rPr lang="en-US" sz="2000" dirty="0" smtClean="0"/>
              <a:t>Liquid and solid wastes that are generated by manufacturing &amp; processing units of various industries like chemical, petroleum, coal, metal gas, sanitary &amp; paper etc.</a:t>
            </a:r>
          </a:p>
          <a:p>
            <a:pPr marL="0" indent="0" algn="just">
              <a:lnSpc>
                <a:spcPct val="90000"/>
              </a:lnSpc>
              <a:buNone/>
              <a:defRPr/>
            </a:pPr>
            <a:endParaRPr lang="en-US" sz="2000" dirty="0" smtClean="0"/>
          </a:p>
          <a:p>
            <a:pPr marL="0" indent="0" algn="just">
              <a:lnSpc>
                <a:spcPct val="90000"/>
              </a:lnSpc>
              <a:buNone/>
              <a:defRPr/>
            </a:pPr>
            <a:r>
              <a:rPr lang="en-US" sz="2400" b="1" dirty="0" smtClean="0"/>
              <a:t>Agricultural wastes: </a:t>
            </a:r>
            <a:r>
              <a:rPr lang="en-US" sz="2000" dirty="0" smtClean="0"/>
              <a:t>Wastes generated from farming activities.  These substances are mostly biodegradable.</a:t>
            </a:r>
          </a:p>
          <a:p>
            <a:pPr algn="just" eaLnBrk="1" fontAlgn="auto" hangingPunct="1">
              <a:spcAft>
                <a:spcPts val="0"/>
              </a:spcAft>
              <a:buFont typeface="Arial" pitchFamily="34" charset="0"/>
              <a:buNone/>
              <a:defRPr/>
            </a:pPr>
            <a:endParaRPr lang="en-US" sz="2200" dirty="0" smtClean="0">
              <a:latin typeface="Times New Roman" pitchFamily="18" charset="0"/>
              <a:cs typeface="Times New Roman" pitchFamily="18" charset="0"/>
            </a:endParaRPr>
          </a:p>
          <a:p>
            <a:pPr algn="just" eaLnBrk="1" fontAlgn="auto" hangingPunct="1">
              <a:spcAft>
                <a:spcPts val="0"/>
              </a:spcAft>
              <a:defRPr/>
            </a:pPr>
            <a:endParaRPr lang="en-US" sz="2200" dirty="0" smtClean="0">
              <a:latin typeface="Times New Roman" pitchFamily="18" charset="0"/>
              <a:cs typeface="Times New Roman" pitchFamily="18" charset="0"/>
            </a:endParaRPr>
          </a:p>
          <a:p>
            <a:pPr eaLnBrk="1" fontAlgn="auto" hangingPunct="1">
              <a:spcAft>
                <a:spcPts val="0"/>
              </a:spcAft>
              <a:defRPr/>
            </a:pPr>
            <a:endParaRPr lang="en-IN"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028343"/>
            <a:ext cx="8858312" cy="4056495"/>
          </a:xfrm>
          <a:prstGeom prst="rect">
            <a:avLst/>
          </a:prstGeom>
        </p:spPr>
        <p:txBody>
          <a:bodyPr wrap="square">
            <a:spAutoFit/>
          </a:bodyPr>
          <a:lstStyle/>
          <a:p>
            <a:pPr algn="just" fontAlgn="auto">
              <a:lnSpc>
                <a:spcPct val="90000"/>
              </a:lnSpc>
              <a:spcBef>
                <a:spcPts val="600"/>
              </a:spcBef>
              <a:spcAft>
                <a:spcPts val="0"/>
              </a:spcAft>
              <a:buClr>
                <a:schemeClr val="tx2"/>
              </a:buClr>
              <a:buSzPct val="73000"/>
              <a:defRPr/>
            </a:pPr>
            <a:r>
              <a:rPr lang="en-US" sz="2400" b="1" dirty="0" smtClean="0"/>
              <a:t>Fishery wastes: </a:t>
            </a:r>
            <a:r>
              <a:rPr lang="en-US" sz="2000" dirty="0" smtClean="0"/>
              <a:t>Wastes generated due to fishery activities. These are extensively found in coastal &amp; estuarine areas.</a:t>
            </a:r>
            <a:endParaRPr lang="en-US" sz="2400" dirty="0" smtClean="0"/>
          </a:p>
          <a:p>
            <a:pPr algn="just" fontAlgn="auto">
              <a:lnSpc>
                <a:spcPct val="90000"/>
              </a:lnSpc>
              <a:spcBef>
                <a:spcPts val="600"/>
              </a:spcBef>
              <a:spcAft>
                <a:spcPts val="0"/>
              </a:spcAft>
              <a:buClr>
                <a:schemeClr val="tx2"/>
              </a:buClr>
              <a:buSzPct val="73000"/>
              <a:defRPr/>
            </a:pPr>
            <a:endParaRPr lang="en-US" sz="2400" b="1" dirty="0" smtClean="0"/>
          </a:p>
          <a:p>
            <a:pPr algn="just" fontAlgn="auto">
              <a:lnSpc>
                <a:spcPct val="90000"/>
              </a:lnSpc>
              <a:spcBef>
                <a:spcPts val="600"/>
              </a:spcBef>
              <a:spcAft>
                <a:spcPts val="0"/>
              </a:spcAft>
              <a:buClr>
                <a:schemeClr val="tx2"/>
              </a:buClr>
              <a:buSzPct val="73000"/>
              <a:defRPr/>
            </a:pPr>
            <a:r>
              <a:rPr lang="en-US" sz="2400" b="1" dirty="0" smtClean="0"/>
              <a:t>Radioactive wastes: </a:t>
            </a:r>
            <a:r>
              <a:rPr lang="en-US" sz="2000" dirty="0" smtClean="0"/>
              <a:t>Waste containing radioactive materials. Usually these are byproducts of nuclear processes. Sometimes industries that are not directly involved in nuclear activities, may also produce some radioactive wastes, e.g. radio-isotopes, chemical sludge etc.</a:t>
            </a:r>
          </a:p>
          <a:p>
            <a:pPr algn="just" fontAlgn="auto">
              <a:lnSpc>
                <a:spcPct val="90000"/>
              </a:lnSpc>
              <a:spcBef>
                <a:spcPts val="600"/>
              </a:spcBef>
              <a:spcAft>
                <a:spcPts val="0"/>
              </a:spcAft>
              <a:buClr>
                <a:schemeClr val="tx2"/>
              </a:buClr>
              <a:buSzPct val="73000"/>
              <a:defRPr/>
            </a:pPr>
            <a:endParaRPr lang="en-US" sz="2400" b="1" dirty="0" smtClean="0"/>
          </a:p>
          <a:p>
            <a:pPr algn="just" fontAlgn="auto">
              <a:lnSpc>
                <a:spcPct val="90000"/>
              </a:lnSpc>
              <a:spcBef>
                <a:spcPts val="600"/>
              </a:spcBef>
              <a:spcAft>
                <a:spcPts val="0"/>
              </a:spcAft>
              <a:buClr>
                <a:schemeClr val="tx2"/>
              </a:buClr>
              <a:buSzPct val="73000"/>
              <a:defRPr/>
            </a:pPr>
            <a:r>
              <a:rPr lang="en-US" sz="2400" b="1" dirty="0" smtClean="0"/>
              <a:t>E-wastes: </a:t>
            </a:r>
            <a:r>
              <a:rPr lang="en-US" sz="2000" dirty="0" smtClean="0"/>
              <a:t>Electronic wastes generated from any modern establishments. They may be described as discarded electrical or electronic devices. Some electronic scrap components, such as CRTs, may contain contaminants such as Pb, </a:t>
            </a:r>
            <a:r>
              <a:rPr lang="en-US" sz="2000" dirty="0" err="1" smtClean="0"/>
              <a:t>Cd</a:t>
            </a:r>
            <a:r>
              <a:rPr lang="en-US" sz="2000" dirty="0" smtClean="0"/>
              <a:t>, Be or brominated flame retardants</a:t>
            </a:r>
            <a:r>
              <a:rPr lang="en-US" sz="2400" b="1" dirty="0" smtClean="0"/>
              <a:t>.</a:t>
            </a:r>
          </a:p>
        </p:txBody>
      </p:sp>
      <p:sp>
        <p:nvSpPr>
          <p:cNvPr id="3" name="TextBox 2"/>
          <p:cNvSpPr txBox="1"/>
          <p:nvPr/>
        </p:nvSpPr>
        <p:spPr>
          <a:xfrm>
            <a:off x="142844" y="214290"/>
            <a:ext cx="2214578"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Continued….</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2470</TotalTime>
  <Words>1939</Words>
  <Application>Microsoft Office PowerPoint</Application>
  <PresentationFormat>On-screen Show (4:3)</PresentationFormat>
  <Paragraphs>224</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Solid waste management</vt:lpstr>
      <vt:lpstr>waste</vt:lpstr>
      <vt:lpstr>Types of waste</vt:lpstr>
      <vt:lpstr>Solid waste </vt:lpstr>
      <vt:lpstr>Sources of Wastes</vt:lpstr>
      <vt:lpstr>Sources of Wastes</vt:lpstr>
      <vt:lpstr>Classification of Wastes according to their Effects on Human Health and the Environment</vt:lpstr>
      <vt:lpstr>Classification of wastes according to their origin and type </vt:lpstr>
      <vt:lpstr>Slide 9</vt:lpstr>
      <vt:lpstr>Causes of Generation of Solid Wastes</vt:lpstr>
      <vt:lpstr>Effects of Solid Wastes</vt:lpstr>
      <vt:lpstr>Solid waste management</vt:lpstr>
      <vt:lpstr>storage</vt:lpstr>
      <vt:lpstr>collection</vt:lpstr>
      <vt:lpstr>Waste handling and transport</vt:lpstr>
      <vt:lpstr>Recycling </vt:lpstr>
      <vt:lpstr>Waste disposal method</vt:lpstr>
      <vt:lpstr>Segregation </vt:lpstr>
      <vt:lpstr>Landfills </vt:lpstr>
      <vt:lpstr>Sanitary Landfills </vt:lpstr>
      <vt:lpstr>Sanitary Landfills </vt:lpstr>
      <vt:lpstr>Slide 22</vt:lpstr>
      <vt:lpstr>Slide 23</vt:lpstr>
      <vt:lpstr>Incineration</vt:lpstr>
      <vt:lpstr>Incineration </vt:lpstr>
      <vt:lpstr>Solid Waste Disposal</vt:lpstr>
      <vt:lpstr>Solid Waste Disposal</vt:lpstr>
      <vt:lpstr>Waste management concept </vt:lpstr>
      <vt:lpstr>reduce</vt:lpstr>
      <vt:lpstr>Reuse</vt:lpstr>
      <vt:lpstr>recycle</vt:lpstr>
      <vt:lpstr>Slide 32</vt:lpstr>
      <vt:lpstr>Waste management policies</vt:lpstr>
      <vt:lpstr>Advantages of Recycling &amp; waste utilization</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waste management</dc:title>
  <dc:creator>USER</dc:creator>
  <cp:lastModifiedBy>RituGaur</cp:lastModifiedBy>
  <cp:revision>244</cp:revision>
  <dcterms:created xsi:type="dcterms:W3CDTF">2014-01-25T14:32:12Z</dcterms:created>
  <dcterms:modified xsi:type="dcterms:W3CDTF">2017-10-04T08:43:58Z</dcterms:modified>
</cp:coreProperties>
</file>