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webextensions/webextension1.xml" ContentType="application/vnd.ms-office.webextension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webextensions/taskpanes.xml" ContentType="application/vnd.ms-office.webextensiontaskpan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84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0">
              <a:schemeClr val="bg2">
                <a:tint val="97000"/>
                <a:hueMod val="92000"/>
                <a:satMod val="169000"/>
                <a:alpha val="0"/>
                <a:lumMod val="0"/>
                <a:lumOff val="10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cxnSpLocks/>
          </p:cNvCxnSpPr>
          <p:nvPr/>
        </p:nvCxnSpPr>
        <p:spPr>
          <a:xfrm flipH="1">
            <a:off x="9510712" y="1660594"/>
            <a:ext cx="2681288" cy="260237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flipH="1">
            <a:off x="7390870" y="1776248"/>
            <a:ext cx="4801130" cy="484045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8518525" y="1975945"/>
            <a:ext cx="3673475" cy="365015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 flipH="1">
            <a:off x="8618537" y="1776248"/>
            <a:ext cx="3573463" cy="3553519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flipH="1">
            <a:off x="9128126" y="2333297"/>
            <a:ext cx="3063874" cy="3064203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1.png" descr="C:\Users\admin\Desktop\images.png">
            <a:extLst>
              <a:ext uri="{FF2B5EF4-FFF2-40B4-BE49-F238E27FC236}">
                <a16:creationId xmlns="" xmlns:a16="http://schemas.microsoft.com/office/drawing/2014/main" id="{2A6C4B07-0B89-882E-F86F-45B4D31C9358}"/>
              </a:ext>
            </a:extLst>
          </p:cNvPr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2784" y="135582"/>
            <a:ext cx="1484563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F736908-6330-2134-6F3D-43B8FFB43802}"/>
              </a:ext>
            </a:extLst>
          </p:cNvPr>
          <p:cNvSpPr txBox="1"/>
          <p:nvPr userDrawn="1"/>
        </p:nvSpPr>
        <p:spPr>
          <a:xfrm>
            <a:off x="1587646" y="112294"/>
            <a:ext cx="100996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600" b="1" kern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Department of Computer Science &amp; Engineering</a:t>
            </a:r>
          </a:p>
          <a:p>
            <a:pPr algn="ctr"/>
            <a:r>
              <a:rPr lang="en-IN" sz="2600" b="1" kern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IPS Academy, Institute of Engineering &amp; Science</a:t>
            </a:r>
          </a:p>
          <a:p>
            <a:pPr algn="ctr"/>
            <a:r>
              <a:rPr lang="en-IN" sz="2600" b="1" kern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Indore</a:t>
            </a:r>
            <a:endParaRPr lang="en-US" sz="2600" b="1" kern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3CF24D8-CB80-57E3-6F32-C9CDDCB6C654}"/>
              </a:ext>
            </a:extLst>
          </p:cNvPr>
          <p:cNvSpPr txBox="1"/>
          <p:nvPr userDrawn="1"/>
        </p:nvSpPr>
        <p:spPr>
          <a:xfrm>
            <a:off x="9119143" y="1320236"/>
            <a:ext cx="278608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IEEE </a:t>
            </a:r>
          </a:p>
          <a:p>
            <a:pPr algn="ctr"/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International Conference </a:t>
            </a:r>
          </a:p>
          <a:p>
            <a:pPr algn="ctr"/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on</a:t>
            </a:r>
            <a:endParaRPr lang="en-US" sz="2400" kern="1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en-US" sz="2800" b="1" kern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Computational</a:t>
            </a:r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Communication and Information </a:t>
            </a:r>
            <a:r>
              <a:rPr lang="en-US" sz="2800" b="1" kern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Technology</a:t>
            </a:r>
            <a:endParaRPr lang="en-US" sz="2800" b="1" kern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endParaRPr lang="en-US" sz="1600" kern="1200" dirty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en-US" sz="2400" b="1" kern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[ICCCIT2025]</a:t>
            </a:r>
          </a:p>
          <a:p>
            <a:pPr algn="ctr"/>
            <a:endParaRPr lang="en-US" sz="800" b="1" kern="1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en-US" sz="2000" b="1" kern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(7</a:t>
            </a:r>
            <a:r>
              <a:rPr lang="en-US" sz="2000" b="1" kern="1200" baseline="30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</a:t>
            </a:r>
            <a:r>
              <a:rPr lang="en-US" sz="2000" b="1" kern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&amp; 8</a:t>
            </a:r>
            <a:r>
              <a:rPr lang="en-US" sz="2000" b="1" kern="1200" baseline="30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</a:t>
            </a:r>
            <a:r>
              <a:rPr lang="en-US" sz="2000" b="1" kern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Feb 2025)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713D8E0-BAB6-D2CB-F13B-87978C8F9661}"/>
              </a:ext>
            </a:extLst>
          </p:cNvPr>
          <p:cNvPicPr/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8809"/>
          <a:stretch>
            <a:fillRect/>
          </a:stretch>
        </p:blipFill>
        <p:spPr bwMode="auto">
          <a:xfrm>
            <a:off x="9190623" y="5589684"/>
            <a:ext cx="1285884" cy="857256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1923E55-C305-3674-FFAA-669C35518BEF}"/>
              </a:ext>
            </a:extLst>
          </p:cNvPr>
          <p:cNvPicPr/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992" b="297"/>
          <a:stretch>
            <a:fillRect/>
          </a:stretch>
        </p:blipFill>
        <p:spPr bwMode="auto">
          <a:xfrm>
            <a:off x="10547913" y="5661122"/>
            <a:ext cx="1285884" cy="857256"/>
          </a:xfrm>
          <a:prstGeom prst="rect">
            <a:avLst/>
          </a:prstGeom>
          <a:noFill/>
        </p:spPr>
      </p:pic>
      <p:pic>
        <p:nvPicPr>
          <p:cNvPr id="12" name="Picture 11" descr="WhatsApp Image 2020-04-28 at 7.18.38 PM.jpeg">
            <a:extLst>
              <a:ext uri="{FF2B5EF4-FFF2-40B4-BE49-F238E27FC236}">
                <a16:creationId xmlns="" xmlns:a16="http://schemas.microsoft.com/office/drawing/2014/main" id="{BB047BD1-7D4D-18C8-1AAC-431DF1DE90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lum bright="67000" contrast="10000"/>
          </a:blip>
          <a:stretch>
            <a:fillRect/>
          </a:stretch>
        </p:blipFill>
        <p:spPr>
          <a:xfrm>
            <a:off x="412816" y="1660594"/>
            <a:ext cx="8213980" cy="47206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1ECCA67-2F99-869B-74D5-F038432F07AC}"/>
              </a:ext>
            </a:extLst>
          </p:cNvPr>
          <p:cNvSpPr/>
          <p:nvPr userDrawn="1"/>
        </p:nvSpPr>
        <p:spPr>
          <a:xfrm>
            <a:off x="412815" y="1683882"/>
            <a:ext cx="8182324" cy="4679748"/>
          </a:xfrm>
          <a:prstGeom prst="rect">
            <a:avLst/>
          </a:prstGeom>
          <a:solidFill>
            <a:schemeClr val="tx2">
              <a:lumMod val="40000"/>
              <a:lumOff val="60000"/>
              <a:alpha val="44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1002">
            <a:schemeClr val="lt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ubtitle 8">
            <a:extLst>
              <a:ext uri="{FF2B5EF4-FFF2-40B4-BE49-F238E27FC236}">
                <a16:creationId xmlns="" xmlns:a16="http://schemas.microsoft.com/office/drawing/2014/main" id="{87E6E7D8-B7D6-21B6-72DB-D313B7EE3FC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95065" y="4680063"/>
            <a:ext cx="5857916" cy="914400"/>
          </a:xfrm>
        </p:spPr>
        <p:txBody>
          <a:bodyPr anchor="b">
            <a:no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err="1"/>
              <a:t>Ved</a:t>
            </a:r>
            <a:r>
              <a:rPr kumimoji="0" lang="en-US" dirty="0"/>
              <a:t> K Gupta</a:t>
            </a:r>
          </a:p>
          <a:p>
            <a:r>
              <a:rPr kumimoji="0" lang="en-IN" dirty="0"/>
              <a:t>Sunil </a:t>
            </a:r>
            <a:r>
              <a:rPr kumimoji="0" lang="en-IN" dirty="0" err="1"/>
              <a:t>Nimawat</a:t>
            </a:r>
            <a:endParaRPr kumimoji="0" lang="en-US" dirty="0"/>
          </a:p>
        </p:txBody>
      </p:sp>
      <p:sp>
        <p:nvSpPr>
          <p:cNvPr id="15" name="Title 28">
            <a:extLst>
              <a:ext uri="{FF2B5EF4-FFF2-40B4-BE49-F238E27FC236}">
                <a16:creationId xmlns="" xmlns:a16="http://schemas.microsoft.com/office/drawing/2014/main" id="{307DA5E6-2F9B-8982-1949-208BAA44F5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9279" y="2188884"/>
            <a:ext cx="7808431" cy="1222375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800" b="1" smtClean="0">
                <a:latin typeface="+mn-lt"/>
              </a:defRPr>
            </a:lvl1pPr>
          </a:lstStyle>
          <a:p>
            <a:r>
              <a:rPr kumimoji="0" lang="en-US" dirty="0"/>
              <a:t>Enhancing NLP for Low-Resource Indic Languages: A Comparative Study of Transformer Models for Translation and Summarization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71587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6460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83128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989153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864" y="2272862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864" y="4189297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54174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660401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41412" y="3589576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249" y="4775202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2485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619688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581385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50833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9350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4669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623" y="142037"/>
            <a:ext cx="10294226" cy="7408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491" y="1166648"/>
            <a:ext cx="10367800" cy="42461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8271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398" y="11474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399" y="3770586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720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906" y="92030"/>
            <a:ext cx="9511862" cy="7408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87" y="1122925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2009" y="1122926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2104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8459" y="1045898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2" y="1692375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5445" y="1045898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6" y="1683908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0880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9944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809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1954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1035-7ECE-4421-AF56-C56EBA0E7EEF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A133-14DB-4294-87CF-FFE0D68465E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3853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bg2">
                <a:tint val="97000"/>
                <a:hueMod val="92000"/>
                <a:satMod val="169000"/>
                <a:alpha val="0"/>
                <a:lumMod val="0"/>
                <a:lumOff val="10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7499" y="92030"/>
            <a:ext cx="9511862" cy="74083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7" y="988919"/>
            <a:ext cx="10381548" cy="440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82450" y="6462263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050" b="1" i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1531035-7ECE-4421-AF56-C56EBA0E7EEF}" type="datetimeFigureOut">
              <a:rPr lang="en-IN" smtClean="0"/>
              <a:pPr/>
              <a:t>29-01-2025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9448" y="6295697"/>
            <a:ext cx="805233" cy="5504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F8CA133-14DB-4294-87CF-FFE0D68465E2}" type="slidenum">
              <a:rPr lang="en-IN" smtClean="0"/>
              <a:pPr/>
              <a:t>‹#›</a:t>
            </a:fld>
            <a:endParaRPr lang="en-IN" dirty="0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1FBD22A4-0FFE-7EC1-7F22-7458216EC189}"/>
              </a:ext>
            </a:extLst>
          </p:cNvPr>
          <p:cNvPicPr/>
          <p:nvPr userDrawn="1"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8809"/>
          <a:stretch>
            <a:fillRect/>
          </a:stretch>
        </p:blipFill>
        <p:spPr bwMode="auto">
          <a:xfrm>
            <a:off x="9454051" y="5814359"/>
            <a:ext cx="1285884" cy="1038228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84BCEAF1-05CE-2D1C-CC1E-1DFB07EBDAA3}"/>
              </a:ext>
            </a:extLst>
          </p:cNvPr>
          <p:cNvPicPr/>
          <p:nvPr userDrawn="1"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992" b="297"/>
          <a:stretch>
            <a:fillRect/>
          </a:stretch>
        </p:blipFill>
        <p:spPr bwMode="auto">
          <a:xfrm>
            <a:off x="10797704" y="5904845"/>
            <a:ext cx="1285884" cy="857256"/>
          </a:xfrm>
          <a:prstGeom prst="rect">
            <a:avLst/>
          </a:prstGeom>
          <a:noFill/>
        </p:spPr>
      </p:pic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6FE82098-A644-4EA8-ED6B-D354AC34A4EF}"/>
              </a:ext>
            </a:extLst>
          </p:cNvPr>
          <p:cNvGrpSpPr/>
          <p:nvPr userDrawn="1"/>
        </p:nvGrpSpPr>
        <p:grpSpPr>
          <a:xfrm>
            <a:off x="0" y="5547825"/>
            <a:ext cx="1504920" cy="1310175"/>
            <a:chOff x="3502784" y="5497521"/>
            <a:chExt cx="1614488" cy="1444951"/>
          </a:xfrm>
        </p:grpSpPr>
        <p:pic>
          <p:nvPicPr>
            <p:cNvPr id="13" name="image1.png" descr="C:\Users\admin\Desktop\images.png">
              <a:extLst>
                <a:ext uri="{FF2B5EF4-FFF2-40B4-BE49-F238E27FC236}">
                  <a16:creationId xmlns="" xmlns:a16="http://schemas.microsoft.com/office/drawing/2014/main" id="{03A57D10-EFD2-2D9F-BF89-F0A99B973E55}"/>
                </a:ext>
              </a:extLst>
            </p:cNvPr>
            <p:cNvPicPr/>
            <p:nvPr userDrawn="1"/>
          </p:nvPicPr>
          <p:blipFill>
            <a:blip r:embed="rId2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39347" y="5497521"/>
              <a:ext cx="1285884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3388E526-8D6D-99E3-052D-8AD01FF48A62}"/>
                </a:ext>
              </a:extLst>
            </p:cNvPr>
            <p:cNvSpPr txBox="1"/>
            <p:nvPr userDrawn="1"/>
          </p:nvSpPr>
          <p:spPr>
            <a:xfrm>
              <a:off x="3502784" y="6569091"/>
              <a:ext cx="1614488" cy="373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ICCCIT 2025</a:t>
              </a:r>
            </a:p>
          </p:txBody>
        </p:sp>
      </p:grpSp>
      <p:sp>
        <p:nvSpPr>
          <p:cNvPr id="5" name="Teardrop 4">
            <a:extLst>
              <a:ext uri="{FF2B5EF4-FFF2-40B4-BE49-F238E27FC236}">
                <a16:creationId xmlns="" xmlns:a16="http://schemas.microsoft.com/office/drawing/2014/main" id="{8B26ED6D-5B95-9321-38A3-0079734C69DA}"/>
              </a:ext>
            </a:extLst>
          </p:cNvPr>
          <p:cNvSpPr/>
          <p:nvPr userDrawn="1"/>
        </p:nvSpPr>
        <p:spPr>
          <a:xfrm rot="3208800">
            <a:off x="-773589" y="-483302"/>
            <a:ext cx="1705436" cy="1495725"/>
          </a:xfrm>
          <a:prstGeom prst="teardrop">
            <a:avLst>
              <a:gd name="adj" fmla="val 9345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3506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 cap="all">
          <a:ln w="3175" cmpd="sng">
            <a:noFill/>
          </a:ln>
          <a:solidFill>
            <a:schemeClr val="tx1"/>
          </a:solidFill>
          <a:effectLst/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00" kern="1200" cap="none">
          <a:solidFill>
            <a:schemeClr val="bg2">
              <a:lumMod val="75000"/>
            </a:schemeClr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551543-9C3E-466F-DA63-AA28532F6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864" y="2011351"/>
            <a:ext cx="8001000" cy="1982680"/>
          </a:xfrm>
        </p:spPr>
        <p:txBody>
          <a:bodyPr/>
          <a:lstStyle/>
          <a:p>
            <a:r>
              <a:rPr kumimoji="0"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B4329FA-7243-E57E-6F11-FFDE03B9A09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62837" y="4389946"/>
            <a:ext cx="6400800" cy="11864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ID: </a:t>
            </a:r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&lt;ID&gt;</a:t>
            </a:r>
          </a:p>
          <a:p>
            <a:pPr marL="0" indent="0" algn="ctr">
              <a:buNone/>
            </a:pPr>
            <a:r>
              <a:rPr lang="en-IN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&lt;Author Name&gt;</a:t>
            </a:r>
          </a:p>
        </p:txBody>
      </p:sp>
    </p:spTree>
    <p:extLst>
      <p:ext uri="{BB962C8B-B14F-4D97-AF65-F5344CB8AC3E}">
        <p14:creationId xmlns="" xmlns:p14="http://schemas.microsoft.com/office/powerpoint/2010/main" val="387611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D7D20C-05E5-E504-2222-6E4325D1B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044" y="200732"/>
            <a:ext cx="10856030" cy="740832"/>
          </a:xfrm>
        </p:spPr>
        <p:txBody>
          <a:bodyPr/>
          <a:lstStyle/>
          <a:p>
            <a:r>
              <a:rPr kumimoji="0"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endParaRPr lang="en-IN" b="1" dirty="0">
              <a:solidFill>
                <a:schemeClr val="tx2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D947C44E-0ED2-89F9-16D4-2953E68C5615}"/>
              </a:ext>
            </a:extLst>
          </p:cNvPr>
          <p:cNvSpPr txBox="1">
            <a:spLocks/>
          </p:cNvSpPr>
          <p:nvPr/>
        </p:nvSpPr>
        <p:spPr>
          <a:xfrm>
            <a:off x="1174044" y="1334911"/>
            <a:ext cx="8387644" cy="41881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en-IN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ID: </a:t>
            </a:r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&lt;ID&gt;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       			Authors Details: </a:t>
            </a:r>
          </a:p>
          <a:p>
            <a:pPr marL="0" indent="0" algn="r">
              <a:buFont typeface="Wingdings 3" panose="05040102010807070707" pitchFamily="18" charset="2"/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&lt;Author 1 Details&gt;</a:t>
            </a:r>
          </a:p>
          <a:p>
            <a:pPr marL="0" indent="0" algn="r">
              <a:buFont typeface="Wingdings 3" panose="05040102010807070707" pitchFamily="18" charset="2"/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&lt;Author 2 Details&gt;</a:t>
            </a:r>
          </a:p>
          <a:p>
            <a:pPr marL="0" indent="0" algn="r">
              <a:buFont typeface="Wingdings 3" panose="05040102010807070707" pitchFamily="18" charset="2"/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&lt;Author 3 Details&gt;</a:t>
            </a:r>
          </a:p>
          <a:p>
            <a:pPr marL="0" indent="0" algn="r">
              <a:buFont typeface="Wingdings 3" panose="05040102010807070707" pitchFamily="18" charset="2"/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&lt;Author4 Details&gt;</a:t>
            </a:r>
          </a:p>
          <a:p>
            <a:pPr marL="0" indent="0">
              <a:buFont typeface="Wingdings 3" panose="05040102010807070707" pitchFamily="18" charset="2"/>
              <a:buNone/>
            </a:pPr>
            <a:endParaRPr lang="en-IN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14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3498F1-A4B0-52FC-0F6C-E13C800E6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A68A58B7-D631-1E49-3192-CAEBB890B1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89992586"/>
              </p:ext>
            </p:extLst>
          </p:nvPr>
        </p:nvGraphicFramePr>
        <p:xfrm>
          <a:off x="1411111" y="1198385"/>
          <a:ext cx="6220178" cy="41581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99263">
                  <a:extLst>
                    <a:ext uri="{9D8B030D-6E8A-4147-A177-3AD203B41FA5}">
                      <a16:colId xmlns="" xmlns:a16="http://schemas.microsoft.com/office/drawing/2014/main" val="4138865206"/>
                    </a:ext>
                  </a:extLst>
                </a:gridCol>
                <a:gridCol w="5420915">
                  <a:extLst>
                    <a:ext uri="{9D8B030D-6E8A-4147-A177-3AD203B41FA5}">
                      <a16:colId xmlns="" xmlns:a16="http://schemas.microsoft.com/office/drawing/2014/main" val="1156469930"/>
                    </a:ext>
                  </a:extLst>
                </a:gridCol>
              </a:tblGrid>
              <a:tr h="637012"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Nunito Sans"/>
                        </a:rPr>
                        <a:t>Abstract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Nunito Sans"/>
                        <a:cs typeface="Times New Roman" panose="02020603050405020304" pitchFamily="18" charset="0"/>
                        <a:sym typeface="Nunito San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80488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24497972"/>
                  </a:ext>
                </a:extLst>
              </a:tr>
              <a:tr h="63686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Literature/ Related Work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10926"/>
                  </a:ext>
                </a:extLst>
              </a:tr>
              <a:tr h="63217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Methodology/Proposed Work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2758809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 &amp; Discussion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1216162"/>
                  </a:ext>
                </a:extLst>
              </a:tr>
              <a:tr h="59831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IN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Nunito Sans"/>
                        </a:rPr>
                        <a:t>Conclusion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Nunito Sans"/>
                        <a:cs typeface="Times New Roman" panose="02020603050405020304" pitchFamily="18" charset="0"/>
                        <a:sym typeface="Nunito San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8727132"/>
                  </a:ext>
                </a:extLst>
              </a:tr>
              <a:tr h="38477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en-IN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Nunito Sans"/>
                          <a:cs typeface="Times New Roman" panose="02020603050405020304" pitchFamily="18" charset="0"/>
                          <a:sym typeface="Nunito Sans"/>
                        </a:rPr>
                        <a:t>Future Scope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5230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728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FFD343-A8F1-51E8-C8EC-AC15D55D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34" y="87844"/>
            <a:ext cx="8432800" cy="740832"/>
          </a:xfrm>
        </p:spPr>
        <p:txBody>
          <a:bodyPr/>
          <a:lstStyle/>
          <a:p>
            <a:r>
              <a:rPr lang="en-IN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54F0BC-F1F2-8EE2-FEDE-C2F0C8622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78" y="1140178"/>
            <a:ext cx="9697155" cy="43800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paper in conference is mandatory. Without 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this,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will not be published on IEEE Xplore Digital Library</a:t>
            </a: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Duration of Presentation (8-10 Minutes).</a:t>
            </a: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Slides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(10-12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 provided here is just a sample, author can change it as per their research work (if required).</a:t>
            </a: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 will be held on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07-08 Feb 2025.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schedule of presentation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same email of PPT format.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your PPT and Presenter Information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05.02.2025 with session coordinator.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CHANGE IN TITLE AND LIST OF AUTHORS IS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ALLOWED.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PRESENTATION OF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PAPER, SUBMISSION OF PPT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E-COPYRIGHT TRANSFER TO IEEE PAPER WILL NOT BE PUBLISHED IN IEEE.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77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20E020-D571-2AEA-E607-EE0C032DD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3FA4B7-1DCF-FBCD-B447-9F62D750B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669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727797D-4C0D-4739-BCD9-37D119A9C556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147</TotalTime>
  <Words>168</Words>
  <Application>Microsoft Office PowerPoint</Application>
  <PresentationFormat>Custom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Slice</vt:lpstr>
      <vt:lpstr>PAPER TITLE</vt:lpstr>
      <vt:lpstr>PAPER TITLE</vt:lpstr>
      <vt:lpstr>Overview</vt:lpstr>
      <vt:lpstr>Guidelines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Mayur Mahajan</dc:creator>
  <cp:lastModifiedBy>Administrator</cp:lastModifiedBy>
  <cp:revision>15</cp:revision>
  <dcterms:created xsi:type="dcterms:W3CDTF">2025-01-29T02:06:57Z</dcterms:created>
  <dcterms:modified xsi:type="dcterms:W3CDTF">2025-01-29T10:20:43Z</dcterms:modified>
</cp:coreProperties>
</file>